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89" r:id="rId4"/>
    <p:sldId id="298" r:id="rId6"/>
    <p:sldId id="283" r:id="rId7"/>
    <p:sldId id="299" r:id="rId8"/>
    <p:sldId id="282" r:id="rId9"/>
    <p:sldId id="285" r:id="rId10"/>
    <p:sldId id="286" r:id="rId11"/>
    <p:sldId id="287" r:id="rId12"/>
    <p:sldId id="288" r:id="rId13"/>
    <p:sldId id="284" r:id="rId14"/>
    <p:sldId id="302" r:id="rId15"/>
    <p:sldId id="303" r:id="rId16"/>
    <p:sldId id="304" r:id="rId17"/>
    <p:sldId id="305" r:id="rId18"/>
    <p:sldId id="301" r:id="rId19"/>
    <p:sldId id="310" r:id="rId20"/>
    <p:sldId id="308" r:id="rId21"/>
    <p:sldId id="309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9B87"/>
    <a:srgbClr val="EFF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96"/>
      </p:cViewPr>
      <p:guideLst>
        <p:guide orient="horz" pos="2083"/>
        <p:guide pos="30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25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tags" Target="../tags/tag5.xml"/><Relationship Id="rId3" Type="http://schemas.openxmlformats.org/officeDocument/2006/relationships/image" Target="../media/image27.png"/><Relationship Id="rId2" Type="http://schemas.openxmlformats.org/officeDocument/2006/relationships/tags" Target="../tags/tag4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wmf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.xml"/><Relationship Id="rId5" Type="http://schemas.openxmlformats.org/officeDocument/2006/relationships/image" Target="../media/image14.jpeg"/><Relationship Id="rId4" Type="http://schemas.openxmlformats.org/officeDocument/2006/relationships/tags" Target="../tags/tag2.xml"/><Relationship Id="rId3" Type="http://schemas.openxmlformats.org/officeDocument/2006/relationships/image" Target="../media/image13.jpe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9610" y="1608455"/>
            <a:ext cx="7772400" cy="1470025"/>
          </a:xfrm>
        </p:spPr>
        <p:txBody>
          <a:bodyPr/>
          <a:lstStyle/>
          <a:p>
            <a:r>
              <a:rPr lang="zh-CN" altLang="en-US" sz="3600" b="1" dirty="0" smtClean="0">
                <a:latin typeface="微软雅黑" panose="020B0503020204020204" charset="-122"/>
                <a:ea typeface="微软雅黑" panose="020B0503020204020204" charset="-122"/>
              </a:rPr>
              <a:t>磁悬浮天平重量法高压等温吸附仪（一</a:t>
            </a:r>
            <a:r>
              <a:rPr lang="zh-CN" altLang="zh-CN" sz="3600" b="1" dirty="0" smtClean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zh-CN" sz="3600" b="1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957955"/>
            <a:ext cx="6400800" cy="1752600"/>
          </a:xfrm>
        </p:spPr>
        <p:txBody>
          <a:bodyPr/>
          <a:lstStyle/>
          <a:p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仪器原理与应用部分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88" y="0"/>
            <a:ext cx="9180513" cy="996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2810" y="5240655"/>
            <a:ext cx="227774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安冬丽</a:t>
            </a:r>
            <a:r>
              <a:rPr lang="zh-CN" altLang="en-US">
                <a:solidFill>
                  <a:srgbClr val="0070C0"/>
                </a:solidFill>
              </a:rPr>
              <a:t> </a:t>
            </a:r>
            <a:endParaRPr lang="zh-CN" altLang="en-US">
              <a:solidFill>
                <a:srgbClr val="0070C0"/>
              </a:solidFill>
            </a:endParaRPr>
          </a:p>
          <a:p>
            <a:pPr algn="ctr"/>
            <a:r>
              <a:rPr lang="en-US" altLang="zh-CN">
                <a:solidFill>
                  <a:srgbClr val="0070C0"/>
                </a:solidFill>
              </a:rPr>
              <a:t>andongli@xmu.edu.cn</a:t>
            </a:r>
            <a:endParaRPr lang="en-US" altLang="zh-CN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67" name="图片 57366" descr="Auftrieb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88" y="1916113"/>
            <a:ext cx="8021637" cy="2481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68" name="组合 57367"/>
          <p:cNvGrpSpPr/>
          <p:nvPr/>
        </p:nvGrpSpPr>
        <p:grpSpPr>
          <a:xfrm>
            <a:off x="2555875" y="3644900"/>
            <a:ext cx="2343150" cy="1303338"/>
            <a:chOff x="1610" y="2296"/>
            <a:chExt cx="1476" cy="821"/>
          </a:xfrm>
        </p:grpSpPr>
        <p:sp>
          <p:nvSpPr>
            <p:cNvPr id="57357" name="椭圆 57356"/>
            <p:cNvSpPr/>
            <p:nvPr/>
          </p:nvSpPr>
          <p:spPr>
            <a:xfrm>
              <a:off x="1655" y="2296"/>
              <a:ext cx="409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7358" name="文本框 57357"/>
            <p:cNvSpPr txBox="1"/>
            <p:nvPr/>
          </p:nvSpPr>
          <p:spPr>
            <a:xfrm>
              <a:off x="1610" y="2886"/>
              <a:ext cx="147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solidFill>
                    <a:srgbClr val="FF3300"/>
                  </a:solidFill>
                  <a:ea typeface="宋体" panose="02010600030101010101" pitchFamily="2" charset="-122"/>
                </a:rPr>
                <a:t>Blank Measurement</a:t>
              </a:r>
              <a:endParaRPr lang="en-US" altLang="zh-CN" b="1" dirty="0">
                <a:solidFill>
                  <a:srgbClr val="FF33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7359" name="直接连接符 57358"/>
            <p:cNvSpPr/>
            <p:nvPr/>
          </p:nvSpPr>
          <p:spPr>
            <a:xfrm flipH="1" flipV="1">
              <a:off x="1927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7360" name="椭圆 57359"/>
            <p:cNvSpPr/>
            <p:nvPr/>
          </p:nvSpPr>
          <p:spPr>
            <a:xfrm>
              <a:off x="2608" y="2296"/>
              <a:ext cx="409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7361" name="直接连接符 57360"/>
            <p:cNvSpPr/>
            <p:nvPr/>
          </p:nvSpPr>
          <p:spPr>
            <a:xfrm flipV="1">
              <a:off x="2562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57364" name="椭圆 57363"/>
          <p:cNvSpPr/>
          <p:nvPr/>
        </p:nvSpPr>
        <p:spPr>
          <a:xfrm>
            <a:off x="6227763" y="3644900"/>
            <a:ext cx="12969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7366" name="椭圆 57365"/>
          <p:cNvSpPr/>
          <p:nvPr/>
        </p:nvSpPr>
        <p:spPr>
          <a:xfrm>
            <a:off x="1835150" y="3644900"/>
            <a:ext cx="649288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4010" y="599694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5" name="标题 59394"/>
          <p:cNvSpPr>
            <a:spLocks noGrp="1"/>
          </p:cNvSpPr>
          <p:nvPr/>
        </p:nvSpPr>
        <p:spPr>
          <a:xfrm>
            <a:off x="457200" y="661988"/>
            <a:ext cx="8229600" cy="744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ea typeface="宋体" panose="02010600030101010101" pitchFamily="2" charset="-122"/>
              </a:rPr>
              <a:t>Blank Measurement</a:t>
            </a:r>
            <a:endParaRPr lang="en-US" altLang="zh-CN" sz="2400" b="1" dirty="0">
              <a:ea typeface="宋体" panose="02010600030101010101" pitchFamily="2" charset="-122"/>
            </a:endParaRPr>
          </a:p>
        </p:txBody>
      </p:sp>
      <p:pic>
        <p:nvPicPr>
          <p:cNvPr id="59404" name="图片 59403" descr="Leermess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133600"/>
            <a:ext cx="3311525" cy="3182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409" name="图片 59408" descr="he measure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38" y="2205038"/>
            <a:ext cx="4124325" cy="3141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9414" name="组合 59413"/>
          <p:cNvGrpSpPr/>
          <p:nvPr/>
        </p:nvGrpSpPr>
        <p:grpSpPr>
          <a:xfrm>
            <a:off x="3419475" y="1628775"/>
            <a:ext cx="4049713" cy="1223963"/>
            <a:chOff x="2154" y="1026"/>
            <a:chExt cx="2551" cy="771"/>
          </a:xfrm>
        </p:grpSpPr>
        <p:sp>
          <p:nvSpPr>
            <p:cNvPr id="59410" name="椭圆 59409"/>
            <p:cNvSpPr/>
            <p:nvPr/>
          </p:nvSpPr>
          <p:spPr>
            <a:xfrm>
              <a:off x="3061" y="1616"/>
              <a:ext cx="227" cy="181"/>
            </a:xfrm>
            <a:prstGeom prst="ellipse">
              <a:avLst/>
            </a:prstGeom>
            <a:noFill/>
            <a:ln w="25400" cap="flat" cmpd="sng">
              <a:solidFill>
                <a:srgbClr val="339966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9412" name="直接连接符 59411"/>
            <p:cNvSpPr/>
            <p:nvPr/>
          </p:nvSpPr>
          <p:spPr>
            <a:xfrm>
              <a:off x="2699" y="1434"/>
              <a:ext cx="362" cy="227"/>
            </a:xfrm>
            <a:prstGeom prst="line">
              <a:avLst/>
            </a:prstGeom>
            <a:ln w="25400" cap="flat" cmpd="sng">
              <a:solidFill>
                <a:srgbClr val="339966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9413" name="文本框 59412"/>
            <p:cNvSpPr txBox="1"/>
            <p:nvPr/>
          </p:nvSpPr>
          <p:spPr>
            <a:xfrm>
              <a:off x="2154" y="1026"/>
              <a:ext cx="2551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ea typeface="宋体" panose="02010600030101010101" pitchFamily="2" charset="-122"/>
                </a:rPr>
                <a:t>Balance Reading in Vacuum (</a:t>
              </a:r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r</a:t>
              </a:r>
              <a:r>
                <a:rPr lang="en-US" altLang="zh-CN" b="1" dirty="0">
                  <a:ea typeface="宋体" panose="02010600030101010101" pitchFamily="2" charset="-122"/>
                </a:rPr>
                <a:t> = 0):</a:t>
              </a:r>
              <a:endParaRPr lang="en-US" altLang="zh-CN" b="1" dirty="0">
                <a:ea typeface="宋体" panose="02010600030101010101" pitchFamily="2" charset="-122"/>
              </a:endParaRPr>
            </a:p>
            <a:p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D</a:t>
              </a:r>
              <a:r>
                <a:rPr lang="en-US" altLang="zh-CN" b="1" dirty="0">
                  <a:ea typeface="宋体" panose="02010600030101010101" pitchFamily="2" charset="-122"/>
                </a:rPr>
                <a:t>m = 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m</a:t>
              </a:r>
              <a:r>
                <a:rPr lang="en-US" altLang="zh-CN" b="1" baseline="30000" dirty="0">
                  <a:solidFill>
                    <a:srgbClr val="008000"/>
                  </a:solidFill>
                  <a:ea typeface="宋体" panose="02010600030101010101" pitchFamily="2" charset="-122"/>
                </a:rPr>
                <a:t>SC</a:t>
              </a:r>
              <a:endParaRPr lang="en-US" altLang="zh-CN" b="1" baseline="30000" dirty="0">
                <a:solidFill>
                  <a:srgbClr val="008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9417" name="组合 59416"/>
          <p:cNvGrpSpPr/>
          <p:nvPr/>
        </p:nvGrpSpPr>
        <p:grpSpPr>
          <a:xfrm>
            <a:off x="4211638" y="3644900"/>
            <a:ext cx="4438650" cy="2370138"/>
            <a:chOff x="2653" y="2296"/>
            <a:chExt cx="2796" cy="1493"/>
          </a:xfrm>
        </p:grpSpPr>
        <p:sp>
          <p:nvSpPr>
            <p:cNvPr id="59415" name="直接连接符 59414"/>
            <p:cNvSpPr/>
            <p:nvPr/>
          </p:nvSpPr>
          <p:spPr>
            <a:xfrm flipV="1">
              <a:off x="3243" y="2296"/>
              <a:ext cx="771" cy="1089"/>
            </a:xfrm>
            <a:prstGeom prst="line">
              <a:avLst/>
            </a:prstGeom>
            <a:ln w="25400" cap="flat" cmpd="sng">
              <a:solidFill>
                <a:srgbClr val="339966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9416" name="文本框 59415"/>
            <p:cNvSpPr txBox="1"/>
            <p:nvPr/>
          </p:nvSpPr>
          <p:spPr>
            <a:xfrm>
              <a:off x="2653" y="3385"/>
              <a:ext cx="2796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ea typeface="宋体" panose="02010600030101010101" pitchFamily="2" charset="-122"/>
                </a:rPr>
                <a:t>Linear Regression of Balance Reading:</a:t>
              </a:r>
              <a:endParaRPr lang="en-US" altLang="zh-CN" b="1" dirty="0">
                <a:ea typeface="宋体" panose="02010600030101010101" pitchFamily="2" charset="-122"/>
              </a:endParaRPr>
            </a:p>
            <a:p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D</a:t>
              </a:r>
              <a:r>
                <a:rPr lang="en-US" altLang="zh-CN" b="1" dirty="0">
                  <a:ea typeface="宋体" panose="02010600030101010101" pitchFamily="2" charset="-122"/>
                </a:rPr>
                <a:t>m = 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m</a:t>
              </a:r>
              <a:r>
                <a:rPr lang="en-US" altLang="zh-CN" b="1" baseline="30000" dirty="0">
                  <a:solidFill>
                    <a:srgbClr val="008000"/>
                  </a:solidFill>
                  <a:ea typeface="宋体" panose="02010600030101010101" pitchFamily="2" charset="-122"/>
                </a:rPr>
                <a:t>SC</a:t>
              </a:r>
              <a:r>
                <a:rPr lang="en-US" altLang="zh-CN" b="1" dirty="0">
                  <a:ea typeface="宋体" panose="02010600030101010101" pitchFamily="2" charset="-122"/>
                </a:rPr>
                <a:t> – 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V</a:t>
              </a:r>
              <a:r>
                <a:rPr lang="en-US" altLang="zh-CN" b="1" baseline="30000" dirty="0">
                  <a:solidFill>
                    <a:srgbClr val="008000"/>
                  </a:solidFill>
                  <a:ea typeface="宋体" panose="02010600030101010101" pitchFamily="2" charset="-122"/>
                </a:rPr>
                <a:t>SC</a:t>
              </a:r>
              <a:r>
                <a:rPr lang="en-US" altLang="zh-CN" b="1" dirty="0"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×</a:t>
              </a:r>
              <a:r>
                <a:rPr lang="en-US" altLang="zh-CN" b="1" dirty="0"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r</a:t>
              </a:r>
              <a:endParaRPr lang="en-US" altLang="zh-CN" b="1" dirty="0">
                <a:latin typeface="Symbol" panose="05050102010706020507" pitchFamily="18" charset="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34010" y="614045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304" name="图片 54303" descr="Auftrieb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916113"/>
            <a:ext cx="8021638" cy="2481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311" name="组合 54310"/>
          <p:cNvGrpSpPr/>
          <p:nvPr/>
        </p:nvGrpSpPr>
        <p:grpSpPr>
          <a:xfrm>
            <a:off x="2987675" y="3644900"/>
            <a:ext cx="2813050" cy="1303338"/>
            <a:chOff x="1882" y="2296"/>
            <a:chExt cx="1772" cy="821"/>
          </a:xfrm>
        </p:grpSpPr>
        <p:sp>
          <p:nvSpPr>
            <p:cNvPr id="54291" name="椭圆 54290"/>
            <p:cNvSpPr/>
            <p:nvPr/>
          </p:nvSpPr>
          <p:spPr>
            <a:xfrm>
              <a:off x="2109" y="2296"/>
              <a:ext cx="409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4292" name="文本框 54291"/>
            <p:cNvSpPr txBox="1"/>
            <p:nvPr/>
          </p:nvSpPr>
          <p:spPr>
            <a:xfrm>
              <a:off x="1882" y="2886"/>
              <a:ext cx="1772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solidFill>
                    <a:srgbClr val="FF3300"/>
                  </a:solidFill>
                  <a:ea typeface="宋体" panose="02010600030101010101" pitchFamily="2" charset="-122"/>
                </a:rPr>
                <a:t>Buoyancy Measurement</a:t>
              </a:r>
              <a:endParaRPr lang="en-US" altLang="zh-CN" b="1" dirty="0">
                <a:solidFill>
                  <a:srgbClr val="FF33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4293" name="直接连接符 54292"/>
            <p:cNvSpPr/>
            <p:nvPr/>
          </p:nvSpPr>
          <p:spPr>
            <a:xfrm flipH="1" flipV="1">
              <a:off x="2381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4294" name="椭圆 54293"/>
            <p:cNvSpPr/>
            <p:nvPr/>
          </p:nvSpPr>
          <p:spPr>
            <a:xfrm>
              <a:off x="3061" y="2296"/>
              <a:ext cx="409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4295" name="直接连接符 54294"/>
            <p:cNvSpPr/>
            <p:nvPr/>
          </p:nvSpPr>
          <p:spPr>
            <a:xfrm flipV="1">
              <a:off x="3016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54296" name="椭圆 54295"/>
          <p:cNvSpPr/>
          <p:nvPr/>
        </p:nvSpPr>
        <p:spPr>
          <a:xfrm>
            <a:off x="6227763" y="3644900"/>
            <a:ext cx="12969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4297" name="椭圆 54296"/>
          <p:cNvSpPr/>
          <p:nvPr/>
        </p:nvSpPr>
        <p:spPr>
          <a:xfrm>
            <a:off x="1835150" y="3644900"/>
            <a:ext cx="649288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4306" name="椭圆 54305"/>
          <p:cNvSpPr/>
          <p:nvPr/>
        </p:nvSpPr>
        <p:spPr>
          <a:xfrm>
            <a:off x="2627313" y="3644900"/>
            <a:ext cx="6492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4309" name="椭圆 54308"/>
          <p:cNvSpPr/>
          <p:nvPr/>
        </p:nvSpPr>
        <p:spPr>
          <a:xfrm>
            <a:off x="4140200" y="3644900"/>
            <a:ext cx="649288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4010" y="599694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30" name="图片 60429" descr="HeliumMess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2099310"/>
            <a:ext cx="3806825" cy="318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9" name="图片 60428" descr="blank measurem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38" y="2205038"/>
            <a:ext cx="4073525" cy="3155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8" name="标题 60417"/>
          <p:cNvSpPr>
            <a:spLocks noGrp="1"/>
          </p:cNvSpPr>
          <p:nvPr/>
        </p:nvSpPr>
        <p:spPr>
          <a:xfrm>
            <a:off x="457200" y="661988"/>
            <a:ext cx="8229600" cy="744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tx2"/>
                </a:solidFill>
                <a:ea typeface="宋体" panose="02010600030101010101" pitchFamily="2" charset="-122"/>
              </a:rPr>
              <a:t>Buoyancy Measurement</a:t>
            </a:r>
            <a:endParaRPr lang="en-US" altLang="zh-CN" sz="2400" b="1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grpSp>
        <p:nvGrpSpPr>
          <p:cNvPr id="60431" name="组合 60430"/>
          <p:cNvGrpSpPr/>
          <p:nvPr/>
        </p:nvGrpSpPr>
        <p:grpSpPr>
          <a:xfrm>
            <a:off x="3419475" y="1628775"/>
            <a:ext cx="4049713" cy="1295400"/>
            <a:chOff x="2154" y="1026"/>
            <a:chExt cx="2551" cy="816"/>
          </a:xfrm>
        </p:grpSpPr>
        <p:sp>
          <p:nvSpPr>
            <p:cNvPr id="60422" name="椭圆 60421"/>
            <p:cNvSpPr/>
            <p:nvPr/>
          </p:nvSpPr>
          <p:spPr>
            <a:xfrm>
              <a:off x="3061" y="1661"/>
              <a:ext cx="227" cy="181"/>
            </a:xfrm>
            <a:prstGeom prst="ellipse">
              <a:avLst/>
            </a:prstGeom>
            <a:noFill/>
            <a:ln w="25400" cap="flat" cmpd="sng">
              <a:solidFill>
                <a:srgbClr val="FF99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0423" name="直接连接符 60422"/>
            <p:cNvSpPr/>
            <p:nvPr/>
          </p:nvSpPr>
          <p:spPr>
            <a:xfrm>
              <a:off x="2744" y="1434"/>
              <a:ext cx="317" cy="272"/>
            </a:xfrm>
            <a:prstGeom prst="line">
              <a:avLst/>
            </a:prstGeom>
            <a:ln w="25400" cap="flat" cmpd="sng">
              <a:solidFill>
                <a:srgbClr val="FF99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60424" name="文本框 60423"/>
            <p:cNvSpPr txBox="1"/>
            <p:nvPr/>
          </p:nvSpPr>
          <p:spPr>
            <a:xfrm>
              <a:off x="2154" y="1026"/>
              <a:ext cx="2551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ea typeface="宋体" panose="02010600030101010101" pitchFamily="2" charset="-122"/>
                </a:rPr>
                <a:t>Balance Reading in Vacuum (</a:t>
              </a:r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r</a:t>
              </a:r>
              <a:r>
                <a:rPr lang="en-US" altLang="zh-CN" b="1" dirty="0">
                  <a:ea typeface="宋体" panose="02010600030101010101" pitchFamily="2" charset="-122"/>
                </a:rPr>
                <a:t> = 0):</a:t>
              </a:r>
              <a:endParaRPr lang="en-US" altLang="zh-CN" b="1" dirty="0">
                <a:ea typeface="宋体" panose="02010600030101010101" pitchFamily="2" charset="-122"/>
              </a:endParaRPr>
            </a:p>
            <a:p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D</a:t>
              </a:r>
              <a:r>
                <a:rPr lang="en-US" altLang="zh-CN" b="1" dirty="0">
                  <a:ea typeface="宋体" panose="02010600030101010101" pitchFamily="2" charset="-122"/>
                </a:rPr>
                <a:t>m = 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m</a:t>
              </a:r>
              <a:r>
                <a:rPr lang="en-US" altLang="zh-CN" b="1" baseline="30000" dirty="0">
                  <a:solidFill>
                    <a:srgbClr val="008000"/>
                  </a:solidFill>
                  <a:ea typeface="宋体" panose="02010600030101010101" pitchFamily="2" charset="-122"/>
                </a:rPr>
                <a:t>SC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ea typeface="宋体" panose="02010600030101010101" pitchFamily="2" charset="-122"/>
                </a:rPr>
                <a:t>+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solidFill>
                    <a:srgbClr val="FF9900"/>
                  </a:solidFill>
                  <a:ea typeface="宋体" panose="02010600030101010101" pitchFamily="2" charset="-122"/>
                </a:rPr>
                <a:t>m</a:t>
              </a:r>
              <a:r>
                <a:rPr lang="en-US" altLang="zh-CN" b="1" baseline="30000" dirty="0">
                  <a:solidFill>
                    <a:srgbClr val="FF9900"/>
                  </a:solidFill>
                  <a:ea typeface="宋体" panose="02010600030101010101" pitchFamily="2" charset="-122"/>
                </a:rPr>
                <a:t>S</a:t>
              </a:r>
              <a:endParaRPr lang="en-US" altLang="zh-CN" b="1" baseline="30000" dirty="0">
                <a:solidFill>
                  <a:srgbClr val="FF99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60425" name="组合 60424"/>
          <p:cNvGrpSpPr/>
          <p:nvPr/>
        </p:nvGrpSpPr>
        <p:grpSpPr>
          <a:xfrm>
            <a:off x="4211638" y="3644900"/>
            <a:ext cx="4438650" cy="2370138"/>
            <a:chOff x="2653" y="2296"/>
            <a:chExt cx="2796" cy="1493"/>
          </a:xfrm>
        </p:grpSpPr>
        <p:sp>
          <p:nvSpPr>
            <p:cNvPr id="60426" name="直接连接符 60425"/>
            <p:cNvSpPr/>
            <p:nvPr/>
          </p:nvSpPr>
          <p:spPr>
            <a:xfrm flipV="1">
              <a:off x="3243" y="2296"/>
              <a:ext cx="771" cy="1089"/>
            </a:xfrm>
            <a:prstGeom prst="line">
              <a:avLst/>
            </a:prstGeom>
            <a:ln w="25400" cap="flat" cmpd="sng">
              <a:solidFill>
                <a:srgbClr val="FF99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60427" name="文本框 60426"/>
            <p:cNvSpPr txBox="1"/>
            <p:nvPr/>
          </p:nvSpPr>
          <p:spPr>
            <a:xfrm>
              <a:off x="2653" y="3385"/>
              <a:ext cx="2796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ea typeface="宋体" panose="02010600030101010101" pitchFamily="2" charset="-122"/>
                </a:rPr>
                <a:t>Linear Regression of Balance Reading:</a:t>
              </a:r>
              <a:endParaRPr lang="en-US" altLang="zh-CN" b="1" dirty="0">
                <a:ea typeface="宋体" panose="02010600030101010101" pitchFamily="2" charset="-122"/>
              </a:endParaRPr>
            </a:p>
            <a:p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D</a:t>
              </a:r>
              <a:r>
                <a:rPr lang="en-US" altLang="zh-CN" b="1" dirty="0">
                  <a:ea typeface="宋体" panose="02010600030101010101" pitchFamily="2" charset="-122"/>
                </a:rPr>
                <a:t>m = 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m</a:t>
              </a:r>
              <a:r>
                <a:rPr lang="en-US" altLang="zh-CN" b="1" baseline="30000" dirty="0">
                  <a:solidFill>
                    <a:srgbClr val="008000"/>
                  </a:solidFill>
                  <a:ea typeface="宋体" panose="02010600030101010101" pitchFamily="2" charset="-122"/>
                </a:rPr>
                <a:t>SC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ea typeface="宋体" panose="02010600030101010101" pitchFamily="2" charset="-122"/>
                </a:rPr>
                <a:t>+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solidFill>
                    <a:srgbClr val="FF9900"/>
                  </a:solidFill>
                  <a:ea typeface="宋体" panose="02010600030101010101" pitchFamily="2" charset="-122"/>
                </a:rPr>
                <a:t>m</a:t>
              </a:r>
              <a:r>
                <a:rPr lang="en-US" altLang="zh-CN" b="1" baseline="30000" dirty="0">
                  <a:solidFill>
                    <a:srgbClr val="FF9900"/>
                  </a:solidFill>
                  <a:ea typeface="宋体" panose="02010600030101010101" pitchFamily="2" charset="-122"/>
                </a:rPr>
                <a:t>S</a:t>
              </a:r>
              <a:r>
                <a:rPr lang="en-US" altLang="zh-CN" dirty="0"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ea typeface="宋体" panose="02010600030101010101" pitchFamily="2" charset="-122"/>
                </a:rPr>
                <a:t>– (</a:t>
              </a:r>
              <a:r>
                <a:rPr lang="en-US" altLang="zh-CN" b="1" dirty="0">
                  <a:solidFill>
                    <a:srgbClr val="008000"/>
                  </a:solidFill>
                  <a:ea typeface="宋体" panose="02010600030101010101" pitchFamily="2" charset="-122"/>
                </a:rPr>
                <a:t>V</a:t>
              </a:r>
              <a:r>
                <a:rPr lang="en-US" altLang="zh-CN" b="1" baseline="30000" dirty="0">
                  <a:solidFill>
                    <a:srgbClr val="008000"/>
                  </a:solidFill>
                  <a:ea typeface="宋体" panose="02010600030101010101" pitchFamily="2" charset="-122"/>
                </a:rPr>
                <a:t>SC</a:t>
              </a:r>
              <a:r>
                <a:rPr lang="en-US" altLang="zh-CN" b="1" dirty="0">
                  <a:ea typeface="宋体" panose="02010600030101010101" pitchFamily="2" charset="-122"/>
                </a:rPr>
                <a:t> + </a:t>
              </a:r>
              <a:r>
                <a:rPr lang="en-US" altLang="zh-CN" b="1" dirty="0">
                  <a:solidFill>
                    <a:srgbClr val="FF9900"/>
                  </a:solidFill>
                  <a:ea typeface="宋体" panose="02010600030101010101" pitchFamily="2" charset="-122"/>
                </a:rPr>
                <a:t>V</a:t>
              </a:r>
              <a:r>
                <a:rPr lang="en-US" altLang="zh-CN" b="1" baseline="30000" dirty="0">
                  <a:solidFill>
                    <a:srgbClr val="FF9900"/>
                  </a:solidFill>
                  <a:ea typeface="宋体" panose="02010600030101010101" pitchFamily="2" charset="-122"/>
                </a:rPr>
                <a:t>S</a:t>
              </a:r>
              <a:r>
                <a:rPr lang="en-US" altLang="zh-CN" b="1" dirty="0">
                  <a:ea typeface="宋体" panose="02010600030101010101" pitchFamily="2" charset="-122"/>
                </a:rPr>
                <a:t>) </a:t>
              </a:r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×</a:t>
              </a:r>
              <a:r>
                <a:rPr lang="en-US" altLang="zh-CN" b="1" dirty="0">
                  <a:ea typeface="宋体" panose="02010600030101010101" pitchFamily="2" charset="-122"/>
                </a:rPr>
                <a:t> </a:t>
              </a:r>
              <a:r>
                <a:rPr lang="en-US" altLang="zh-CN" b="1" dirty="0">
                  <a:latin typeface="Symbol" panose="05050102010706020507" pitchFamily="18" charset="2"/>
                  <a:ea typeface="宋体" panose="02010600030101010101" pitchFamily="2" charset="-122"/>
                </a:rPr>
                <a:t>r</a:t>
              </a:r>
              <a:endParaRPr lang="en-US" altLang="zh-CN" b="1" dirty="0">
                <a:latin typeface="Symbol" panose="05050102010706020507" pitchFamily="18" charset="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818005" y="5707380"/>
            <a:ext cx="717550" cy="368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</a:t>
            </a:r>
            <a:r>
              <a:rPr lang="zh-CN" altLang="en-US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气</a:t>
            </a:r>
            <a:endParaRPr lang="zh-CN" altLang="en-US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4010" y="614045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4" name="标题 61443"/>
          <p:cNvSpPr>
            <a:spLocks noGrp="1"/>
          </p:cNvSpPr>
          <p:nvPr/>
        </p:nvSpPr>
        <p:spPr>
          <a:xfrm>
            <a:off x="457200" y="661988"/>
            <a:ext cx="8229600" cy="7445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ea typeface="宋体" panose="02010600030101010101" pitchFamily="2" charset="-122"/>
              </a:rPr>
              <a:t>Blank and Buoyancy Measurement Combined</a:t>
            </a:r>
            <a:endParaRPr lang="en-US" altLang="zh-CN" sz="2400" b="1" dirty="0">
              <a:ea typeface="宋体" panose="02010600030101010101" pitchFamily="2" charset="-122"/>
            </a:endParaRPr>
          </a:p>
        </p:txBody>
      </p:sp>
      <p:sp>
        <p:nvSpPr>
          <p:cNvPr id="61448" name="文本框 61447"/>
          <p:cNvSpPr txBox="1"/>
          <p:nvPr/>
        </p:nvSpPr>
        <p:spPr>
          <a:xfrm>
            <a:off x="539750" y="1677988"/>
            <a:ext cx="8120063" cy="3171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r>
              <a:rPr lang="zh-CN" altLang="en-US" sz="2000" b="1" dirty="0">
                <a:ea typeface="宋体" panose="02010600030101010101" pitchFamily="2" charset="-122"/>
              </a:rPr>
              <a:t>	</a:t>
            </a:r>
            <a:r>
              <a:rPr lang="en-US" altLang="zh-CN" sz="2000" b="1" dirty="0">
                <a:ea typeface="宋体" panose="02010600030101010101" pitchFamily="2" charset="-122"/>
              </a:rPr>
              <a:t>Buoyancy Measurement:	(</a:t>
            </a:r>
            <a:r>
              <a:rPr lang="en-US" altLang="zh-CN" sz="2000" b="1" dirty="0">
                <a:solidFill>
                  <a:srgbClr val="008000"/>
                </a:solidFill>
                <a:ea typeface="宋体" panose="02010600030101010101" pitchFamily="2" charset="-122"/>
              </a:rPr>
              <a:t>m</a:t>
            </a:r>
            <a:r>
              <a:rPr lang="en-US" altLang="zh-CN" sz="2000" b="1" baseline="30000" dirty="0">
                <a:solidFill>
                  <a:srgbClr val="008000"/>
                </a:solidFill>
                <a:ea typeface="宋体" panose="02010600030101010101" pitchFamily="2" charset="-122"/>
              </a:rPr>
              <a:t>SC</a:t>
            </a:r>
            <a:r>
              <a:rPr lang="en-US" altLang="zh-CN" sz="2000" b="1" dirty="0">
                <a:solidFill>
                  <a:srgbClr val="008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b="1" dirty="0">
                <a:ea typeface="宋体" panose="02010600030101010101" pitchFamily="2" charset="-122"/>
              </a:rPr>
              <a:t>+</a:t>
            </a:r>
            <a:r>
              <a:rPr lang="en-US" altLang="zh-CN" sz="2000" b="1" dirty="0">
                <a:solidFill>
                  <a:srgbClr val="008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FF9900"/>
                </a:solidFill>
                <a:ea typeface="宋体" panose="02010600030101010101" pitchFamily="2" charset="-122"/>
              </a:rPr>
              <a:t>m</a:t>
            </a:r>
            <a:r>
              <a:rPr lang="en-US" altLang="zh-CN" sz="2000" b="1" baseline="30000" dirty="0">
                <a:solidFill>
                  <a:srgbClr val="FF9900"/>
                </a:solidFill>
                <a:ea typeface="宋体" panose="02010600030101010101" pitchFamily="2" charset="-122"/>
              </a:rPr>
              <a:t>S</a:t>
            </a:r>
            <a:r>
              <a:rPr lang="en-US" altLang="zh-CN" sz="2000" b="1" dirty="0">
                <a:ea typeface="宋体" panose="02010600030101010101" pitchFamily="2" charset="-122"/>
              </a:rPr>
              <a:t>)	and	(</a:t>
            </a:r>
            <a:r>
              <a:rPr lang="en-US" altLang="zh-CN" sz="2000" b="1" dirty="0">
                <a:solidFill>
                  <a:srgbClr val="008000"/>
                </a:solidFill>
                <a:ea typeface="宋体" panose="02010600030101010101" pitchFamily="2" charset="-122"/>
              </a:rPr>
              <a:t>V</a:t>
            </a:r>
            <a:r>
              <a:rPr lang="en-US" altLang="zh-CN" sz="2000" b="1" baseline="30000" dirty="0">
                <a:solidFill>
                  <a:srgbClr val="008000"/>
                </a:solidFill>
                <a:ea typeface="宋体" panose="02010600030101010101" pitchFamily="2" charset="-122"/>
              </a:rPr>
              <a:t>SC</a:t>
            </a:r>
            <a:r>
              <a:rPr lang="en-US" altLang="zh-CN" sz="2000" b="1" dirty="0">
                <a:ea typeface="宋体" panose="02010600030101010101" pitchFamily="2" charset="-122"/>
              </a:rPr>
              <a:t> + </a:t>
            </a:r>
            <a:r>
              <a:rPr lang="en-US" altLang="zh-CN" sz="2000" b="1" dirty="0">
                <a:solidFill>
                  <a:srgbClr val="FF9900"/>
                </a:solidFill>
                <a:ea typeface="宋体" panose="02010600030101010101" pitchFamily="2" charset="-122"/>
              </a:rPr>
              <a:t>V</a:t>
            </a:r>
            <a:r>
              <a:rPr lang="en-US" altLang="zh-CN" sz="2000" b="1" baseline="30000" dirty="0">
                <a:solidFill>
                  <a:srgbClr val="FF9900"/>
                </a:solidFill>
                <a:ea typeface="宋体" panose="02010600030101010101" pitchFamily="2" charset="-122"/>
              </a:rPr>
              <a:t>S</a:t>
            </a:r>
            <a:r>
              <a:rPr lang="en-US" altLang="zh-CN" sz="2000" b="1" dirty="0">
                <a:ea typeface="宋体" panose="02010600030101010101" pitchFamily="2" charset="-122"/>
              </a:rPr>
              <a:t>)</a:t>
            </a:r>
            <a:endParaRPr lang="en-US" altLang="zh-CN" sz="2000" b="1" dirty="0">
              <a:solidFill>
                <a:srgbClr val="0080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400" b="1" dirty="0"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r>
              <a:rPr lang="en-US" altLang="zh-CN" sz="2000" b="1" dirty="0">
                <a:ea typeface="宋体" panose="02010600030101010101" pitchFamily="2" charset="-122"/>
              </a:rPr>
              <a:t>	- Blank Measurement:	</a:t>
            </a:r>
            <a:r>
              <a:rPr lang="en-US" altLang="zh-CN" sz="2000" b="1" dirty="0">
                <a:solidFill>
                  <a:srgbClr val="008000"/>
                </a:solidFill>
                <a:ea typeface="宋体" panose="02010600030101010101" pitchFamily="2" charset="-122"/>
              </a:rPr>
              <a:t>m</a:t>
            </a:r>
            <a:r>
              <a:rPr lang="en-US" altLang="zh-CN" sz="2000" b="1" baseline="30000" dirty="0">
                <a:solidFill>
                  <a:srgbClr val="008000"/>
                </a:solidFill>
                <a:ea typeface="宋体" panose="02010600030101010101" pitchFamily="2" charset="-122"/>
              </a:rPr>
              <a:t>SC	</a:t>
            </a:r>
            <a:r>
              <a:rPr lang="en-US" altLang="zh-CN" sz="2000" b="1" dirty="0">
                <a:ea typeface="宋体" panose="02010600030101010101" pitchFamily="2" charset="-122"/>
              </a:rPr>
              <a:t>and	</a:t>
            </a:r>
            <a:r>
              <a:rPr lang="en-US" altLang="zh-CN" sz="2000" b="1" dirty="0">
                <a:solidFill>
                  <a:srgbClr val="008000"/>
                </a:solidFill>
                <a:ea typeface="宋体" panose="02010600030101010101" pitchFamily="2" charset="-122"/>
              </a:rPr>
              <a:t>V</a:t>
            </a:r>
            <a:r>
              <a:rPr lang="en-US" altLang="zh-CN" sz="2000" b="1" baseline="30000" dirty="0">
                <a:solidFill>
                  <a:srgbClr val="008000"/>
                </a:solidFill>
                <a:ea typeface="宋体" panose="02010600030101010101" pitchFamily="2" charset="-122"/>
              </a:rPr>
              <a:t>SC</a:t>
            </a:r>
            <a:endParaRPr lang="en-US" altLang="zh-CN" sz="2000" b="1" baseline="30000" dirty="0">
              <a:solidFill>
                <a:srgbClr val="0080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000" b="1" baseline="30000" dirty="0">
              <a:solidFill>
                <a:srgbClr val="0080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000" b="1" baseline="30000" dirty="0">
              <a:solidFill>
                <a:srgbClr val="0080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r>
              <a:rPr lang="en-US" altLang="zh-CN" sz="2000" b="1" dirty="0">
                <a:ea typeface="宋体" panose="02010600030101010101" pitchFamily="2" charset="-122"/>
              </a:rPr>
              <a:t>	Difference:	</a:t>
            </a:r>
            <a:r>
              <a:rPr lang="en-US" altLang="zh-CN" sz="2000" b="1" dirty="0">
                <a:solidFill>
                  <a:srgbClr val="FF9900"/>
                </a:solidFill>
                <a:ea typeface="宋体" panose="02010600030101010101" pitchFamily="2" charset="-122"/>
              </a:rPr>
              <a:t>m</a:t>
            </a:r>
            <a:r>
              <a:rPr lang="en-US" altLang="zh-CN" sz="2000" b="1" baseline="30000" dirty="0">
                <a:solidFill>
                  <a:srgbClr val="FF9900"/>
                </a:solidFill>
                <a:ea typeface="宋体" panose="02010600030101010101" pitchFamily="2" charset="-122"/>
              </a:rPr>
              <a:t>S</a:t>
            </a:r>
            <a:r>
              <a:rPr lang="en-US" altLang="zh-CN" sz="2000" b="1" dirty="0">
                <a:ea typeface="宋体" panose="02010600030101010101" pitchFamily="2" charset="-122"/>
              </a:rPr>
              <a:t>	and</a:t>
            </a:r>
            <a:r>
              <a:rPr lang="en-US" altLang="zh-CN" sz="2000" b="1" dirty="0">
                <a:solidFill>
                  <a:srgbClr val="FF9900"/>
                </a:solidFill>
                <a:ea typeface="宋体" panose="02010600030101010101" pitchFamily="2" charset="-122"/>
              </a:rPr>
              <a:t>	V</a:t>
            </a:r>
            <a:r>
              <a:rPr lang="en-US" altLang="zh-CN" sz="2000" b="1" baseline="30000" dirty="0">
                <a:solidFill>
                  <a:srgbClr val="FF9900"/>
                </a:solidFill>
                <a:ea typeface="宋体" panose="02010600030101010101" pitchFamily="2" charset="-122"/>
              </a:rPr>
              <a:t>S</a:t>
            </a:r>
            <a:endParaRPr lang="en-US" altLang="zh-CN" sz="2000" b="1" baseline="30000" dirty="0">
              <a:solidFill>
                <a:srgbClr val="FF99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000" b="1" baseline="30000" dirty="0">
              <a:solidFill>
                <a:srgbClr val="FF99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000" b="1" baseline="30000" dirty="0">
              <a:solidFill>
                <a:srgbClr val="FF99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000" b="1" baseline="30000" dirty="0">
              <a:solidFill>
                <a:srgbClr val="FF99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000" b="1" baseline="30000" dirty="0">
              <a:solidFill>
                <a:srgbClr val="FF9900"/>
              </a:solidFill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r>
              <a:rPr lang="en-US" altLang="zh-CN" sz="2000" b="1" dirty="0">
                <a:ea typeface="宋体" panose="02010600030101010101" pitchFamily="2" charset="-122"/>
              </a:rPr>
              <a:t>	=&gt; Sample Density:	</a:t>
            </a:r>
            <a:r>
              <a:rPr lang="en-US" altLang="zh-CN" sz="2000" b="1" dirty="0">
                <a:solidFill>
                  <a:srgbClr val="FF9900"/>
                </a:solidFill>
                <a:latin typeface="Symbol" panose="05050102010706020507" pitchFamily="18" charset="2"/>
                <a:ea typeface="宋体" panose="02010600030101010101" pitchFamily="2" charset="-122"/>
              </a:rPr>
              <a:t>r</a:t>
            </a:r>
            <a:r>
              <a:rPr lang="en-US" altLang="zh-CN" sz="2000" b="1" baseline="30000" dirty="0">
                <a:solidFill>
                  <a:srgbClr val="FF9900"/>
                </a:solidFill>
                <a:ea typeface="宋体" panose="02010600030101010101" pitchFamily="2" charset="-122"/>
              </a:rPr>
              <a:t>S</a:t>
            </a:r>
            <a:r>
              <a:rPr lang="en-US" altLang="zh-CN" sz="2000" b="1" dirty="0">
                <a:ea typeface="宋体" panose="02010600030101010101" pitchFamily="2" charset="-122"/>
              </a:rPr>
              <a:t> =</a:t>
            </a:r>
            <a:endParaRPr lang="en-US" altLang="zh-CN" sz="2000" b="1" dirty="0">
              <a:ea typeface="宋体" panose="02010600030101010101" pitchFamily="2" charset="-122"/>
            </a:endParaRPr>
          </a:p>
          <a:p>
            <a:pPr defTabSz="914400">
              <a:tabLst>
                <a:tab pos="3051175" algn="r"/>
                <a:tab pos="3943350" algn="ctr"/>
                <a:tab pos="5200650" algn="ctr"/>
                <a:tab pos="6456680" algn="ctr"/>
              </a:tabLst>
            </a:pPr>
            <a:endParaRPr lang="en-US" altLang="zh-CN" sz="2000" b="1" dirty="0">
              <a:solidFill>
                <a:srgbClr val="FF9900"/>
              </a:solidFill>
              <a:ea typeface="宋体" panose="02010600030101010101" pitchFamily="2" charset="-122"/>
            </a:endParaRPr>
          </a:p>
        </p:txBody>
      </p:sp>
      <p:sp>
        <p:nvSpPr>
          <p:cNvPr id="61452" name="直接连接符 61451"/>
          <p:cNvSpPr/>
          <p:nvPr/>
        </p:nvSpPr>
        <p:spPr>
          <a:xfrm flipH="1">
            <a:off x="3563938" y="2852738"/>
            <a:ext cx="4392612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453" name="直接连接符 61452"/>
          <p:cNvSpPr/>
          <p:nvPr/>
        </p:nvSpPr>
        <p:spPr>
          <a:xfrm flipH="1">
            <a:off x="2268538" y="3500438"/>
            <a:ext cx="5688012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454" name="直接连接符 61453"/>
          <p:cNvSpPr/>
          <p:nvPr/>
        </p:nvSpPr>
        <p:spPr>
          <a:xfrm flipH="1">
            <a:off x="2268538" y="3573463"/>
            <a:ext cx="5688012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455" name="文本框 61454"/>
          <p:cNvSpPr txBox="1"/>
          <p:nvPr/>
        </p:nvSpPr>
        <p:spPr>
          <a:xfrm>
            <a:off x="4787900" y="4005263"/>
            <a:ext cx="5191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de-DE" altLang="zh-CN" sz="2000" b="1" dirty="0">
                <a:solidFill>
                  <a:srgbClr val="FF9900"/>
                </a:solidFill>
                <a:ea typeface="宋体" panose="02010600030101010101" pitchFamily="2" charset="-122"/>
              </a:rPr>
              <a:t>m</a:t>
            </a:r>
            <a:r>
              <a:rPr lang="de-DE" altLang="zh-CN" sz="2000" b="1" baseline="30000" dirty="0">
                <a:solidFill>
                  <a:srgbClr val="FF9900"/>
                </a:solidFill>
                <a:ea typeface="宋体" panose="02010600030101010101" pitchFamily="2" charset="-122"/>
              </a:rPr>
              <a:t>S</a:t>
            </a:r>
            <a:endParaRPr lang="de-DE" altLang="zh-CN" sz="2000" b="1" baseline="30000" dirty="0">
              <a:solidFill>
                <a:srgbClr val="FF9900"/>
              </a:solidFill>
              <a:ea typeface="宋体" panose="02010600030101010101" pitchFamily="2" charset="-122"/>
            </a:endParaRPr>
          </a:p>
        </p:txBody>
      </p:sp>
      <p:sp>
        <p:nvSpPr>
          <p:cNvPr id="61456" name="文本框 61455"/>
          <p:cNvSpPr txBox="1"/>
          <p:nvPr/>
        </p:nvSpPr>
        <p:spPr>
          <a:xfrm>
            <a:off x="4800600" y="4308475"/>
            <a:ext cx="4635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de-DE" altLang="zh-CN" sz="2000" b="1" dirty="0">
                <a:solidFill>
                  <a:srgbClr val="FF9900"/>
                </a:solidFill>
                <a:ea typeface="宋体" panose="02010600030101010101" pitchFamily="2" charset="-122"/>
              </a:rPr>
              <a:t>V</a:t>
            </a:r>
            <a:r>
              <a:rPr lang="de-DE" altLang="zh-CN" sz="2000" b="1" baseline="30000" dirty="0">
                <a:solidFill>
                  <a:srgbClr val="FF9900"/>
                </a:solidFill>
                <a:ea typeface="宋体" panose="02010600030101010101" pitchFamily="2" charset="-122"/>
              </a:rPr>
              <a:t>S</a:t>
            </a:r>
            <a:endParaRPr lang="de-DE" altLang="zh-CN" sz="2000" b="1" baseline="30000" dirty="0">
              <a:solidFill>
                <a:srgbClr val="FF9900"/>
              </a:solidFill>
              <a:ea typeface="宋体" panose="02010600030101010101" pitchFamily="2" charset="-122"/>
            </a:endParaRPr>
          </a:p>
        </p:txBody>
      </p:sp>
      <p:sp>
        <p:nvSpPr>
          <p:cNvPr id="61457" name="直接连接符 61456"/>
          <p:cNvSpPr/>
          <p:nvPr/>
        </p:nvSpPr>
        <p:spPr>
          <a:xfrm flipH="1">
            <a:off x="4837113" y="4346575"/>
            <a:ext cx="449262" cy="3175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1458" name="矩形 61457"/>
          <p:cNvSpPr/>
          <p:nvPr/>
        </p:nvSpPr>
        <p:spPr>
          <a:xfrm>
            <a:off x="1023938" y="3954463"/>
            <a:ext cx="4495800" cy="838200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4010" y="599694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28" name="图片 55327" descr="Auftrieb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916113"/>
            <a:ext cx="8021638" cy="2481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8" name="标题 55297"/>
          <p:cNvSpPr>
            <a:spLocks noGrp="1"/>
          </p:cNvSpPr>
          <p:nvPr/>
        </p:nvSpPr>
        <p:spPr>
          <a:xfrm>
            <a:off x="457200" y="661988"/>
            <a:ext cx="8229600" cy="744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ea typeface="宋体" panose="02010600030101010101" pitchFamily="2" charset="-122"/>
              </a:rPr>
              <a:t>Treatment of High Pressure Adsorption Data</a:t>
            </a:r>
            <a:endParaRPr lang="en-US" altLang="zh-CN" sz="2400" b="1" dirty="0">
              <a:ea typeface="宋体" panose="02010600030101010101" pitchFamily="2" charset="-122"/>
            </a:endParaRPr>
          </a:p>
        </p:txBody>
      </p:sp>
      <p:grpSp>
        <p:nvGrpSpPr>
          <p:cNvPr id="55307" name="组合 55306"/>
          <p:cNvGrpSpPr/>
          <p:nvPr/>
        </p:nvGrpSpPr>
        <p:grpSpPr>
          <a:xfrm>
            <a:off x="4067175" y="3644900"/>
            <a:ext cx="2089150" cy="1581151"/>
            <a:chOff x="2925" y="2296"/>
            <a:chExt cx="1316" cy="996"/>
          </a:xfrm>
        </p:grpSpPr>
        <p:sp>
          <p:nvSpPr>
            <p:cNvPr id="55302" name="文本框 55301"/>
            <p:cNvSpPr txBox="1"/>
            <p:nvPr/>
          </p:nvSpPr>
          <p:spPr>
            <a:xfrm>
              <a:off x="2925" y="2886"/>
              <a:ext cx="828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solidFill>
                    <a:srgbClr val="FF3300"/>
                  </a:solidFill>
                  <a:ea typeface="宋体" panose="02010600030101010101" pitchFamily="2" charset="-122"/>
                </a:rPr>
                <a:t>Assumption</a:t>
              </a:r>
              <a:endParaRPr lang="en-US" altLang="zh-CN" b="1" dirty="0">
                <a:solidFill>
                  <a:srgbClr val="FF3300"/>
                </a:solidFill>
                <a:ea typeface="宋体" panose="02010600030101010101" pitchFamily="2" charset="-122"/>
              </a:endParaRPr>
            </a:p>
            <a:p>
              <a:r>
                <a:rPr lang="en-US" altLang="zh-CN" b="1" dirty="0">
                  <a:solidFill>
                    <a:srgbClr val="FF3300"/>
                  </a:solidFill>
                  <a:ea typeface="宋体" panose="02010600030101010101" pitchFamily="2" charset="-122"/>
                </a:rPr>
                <a:t>    </a:t>
              </a:r>
              <a:r>
                <a:rPr lang="en-US" altLang="zh-CN" b="1" dirty="0">
                  <a:solidFill>
                    <a:srgbClr val="00B050"/>
                  </a:solidFill>
                  <a:ea typeface="宋体" panose="02010600030101010101" pitchFamily="2" charset="-122"/>
                </a:rPr>
                <a:t>V</a:t>
              </a:r>
              <a:r>
                <a:rPr lang="en-US" altLang="zh-CN" b="1" baseline="30000" dirty="0">
                  <a:solidFill>
                    <a:srgbClr val="00B050"/>
                  </a:solidFill>
                  <a:ea typeface="宋体" panose="02010600030101010101" pitchFamily="2" charset="-122"/>
                </a:rPr>
                <a:t>A </a:t>
              </a:r>
              <a:r>
                <a:rPr lang="en-US" altLang="zh-CN" b="1" dirty="0">
                  <a:solidFill>
                    <a:srgbClr val="00B050"/>
                  </a:solidFill>
                  <a:ea typeface="宋体" panose="02010600030101010101" pitchFamily="2" charset="-122"/>
                </a:rPr>
                <a:t>= 0</a:t>
              </a:r>
              <a:endParaRPr lang="en-US" altLang="zh-CN" b="1" dirty="0">
                <a:solidFill>
                  <a:srgbClr val="00B05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5304" name="椭圆 55303"/>
            <p:cNvSpPr/>
            <p:nvPr/>
          </p:nvSpPr>
          <p:spPr>
            <a:xfrm>
              <a:off x="3832" y="2296"/>
              <a:ext cx="409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5305" name="直接连接符 55304"/>
            <p:cNvSpPr/>
            <p:nvPr/>
          </p:nvSpPr>
          <p:spPr>
            <a:xfrm flipV="1">
              <a:off x="3787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55318" name="椭圆 55317"/>
          <p:cNvSpPr/>
          <p:nvPr/>
        </p:nvSpPr>
        <p:spPr>
          <a:xfrm>
            <a:off x="6227763" y="3644900"/>
            <a:ext cx="12969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5319" name="椭圆 55318"/>
          <p:cNvSpPr/>
          <p:nvPr/>
        </p:nvSpPr>
        <p:spPr>
          <a:xfrm>
            <a:off x="1835150" y="3644900"/>
            <a:ext cx="649288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5320" name="椭圆 55319"/>
          <p:cNvSpPr/>
          <p:nvPr/>
        </p:nvSpPr>
        <p:spPr>
          <a:xfrm>
            <a:off x="2627313" y="3644900"/>
            <a:ext cx="6492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5322" name="椭圆 55321"/>
          <p:cNvSpPr/>
          <p:nvPr/>
        </p:nvSpPr>
        <p:spPr>
          <a:xfrm>
            <a:off x="3348038" y="3644900"/>
            <a:ext cx="6492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5325" name="椭圆 55324"/>
          <p:cNvSpPr/>
          <p:nvPr/>
        </p:nvSpPr>
        <p:spPr>
          <a:xfrm>
            <a:off x="4859338" y="3644900"/>
            <a:ext cx="6492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5327" name="椭圆 55326"/>
          <p:cNvSpPr/>
          <p:nvPr/>
        </p:nvSpPr>
        <p:spPr>
          <a:xfrm>
            <a:off x="4138613" y="3644900"/>
            <a:ext cx="649287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4010" y="599694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6" name="文本框 69635"/>
          <p:cNvSpPr txBox="1"/>
          <p:nvPr/>
        </p:nvSpPr>
        <p:spPr>
          <a:xfrm>
            <a:off x="1963738" y="1341438"/>
            <a:ext cx="5216525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b="1" dirty="0">
                <a:ea typeface="宋体" panose="02010600030101010101" pitchFamily="2" charset="-122"/>
              </a:rPr>
              <a:t>High Pressure CH</a:t>
            </a:r>
            <a:r>
              <a:rPr lang="en-US" altLang="zh-CN" b="1" baseline="-25000" dirty="0">
                <a:ea typeface="宋体" panose="02010600030101010101" pitchFamily="2" charset="-122"/>
              </a:rPr>
              <a:t>4</a:t>
            </a:r>
            <a:r>
              <a:rPr lang="en-US" altLang="zh-CN" b="1" dirty="0">
                <a:ea typeface="宋体" panose="02010600030101010101" pitchFamily="2" charset="-122"/>
              </a:rPr>
              <a:t>, N</a:t>
            </a:r>
            <a:r>
              <a:rPr lang="en-US" altLang="zh-CN" b="1" baseline="-25000" dirty="0">
                <a:ea typeface="宋体" panose="02010600030101010101" pitchFamily="2" charset="-122"/>
              </a:rPr>
              <a:t>2</a:t>
            </a:r>
            <a:r>
              <a:rPr lang="en-US" altLang="zh-CN" b="1" dirty="0">
                <a:ea typeface="宋体" panose="02010600030101010101" pitchFamily="2" charset="-122"/>
              </a:rPr>
              <a:t> and Ar Adsorption Data</a:t>
            </a:r>
            <a:endParaRPr lang="en-US" altLang="zh-CN" b="1" dirty="0">
              <a:ea typeface="宋体" panose="02010600030101010101" pitchFamily="2" charset="-122"/>
            </a:endParaRPr>
          </a:p>
          <a:p>
            <a:pPr algn="ctr"/>
            <a:r>
              <a:rPr lang="en-US" altLang="zh-CN" b="1" dirty="0">
                <a:ea typeface="宋体" panose="02010600030101010101" pitchFamily="2" charset="-122"/>
              </a:rPr>
              <a:t>T = 298 K, AC Sample</a:t>
            </a:r>
            <a:endParaRPr lang="en-US" altLang="zh-CN" b="1" dirty="0">
              <a:ea typeface="宋体" panose="02010600030101010101" pitchFamily="2" charset="-122"/>
            </a:endParaRPr>
          </a:p>
        </p:txBody>
      </p:sp>
      <p:pic>
        <p:nvPicPr>
          <p:cNvPr id="69637" name="图片 69636" descr="Hochdruck CH4 N2 und 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63" y="1917700"/>
            <a:ext cx="4968875" cy="3771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69355" y="1799590"/>
            <a:ext cx="2699203" cy="36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7645" y="1799590"/>
            <a:ext cx="2699174" cy="36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190" y="1799590"/>
            <a:ext cx="2700000" cy="360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1710" y="572262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控制柜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43960" y="5708650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真空泵与电脑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02730" y="5708650"/>
            <a:ext cx="2240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磁悬浮天平吸附系统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与温度控制装置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298" name="标题 55297"/>
          <p:cNvSpPr>
            <a:spLocks noGrp="1"/>
          </p:cNvSpPr>
          <p:nvPr/>
        </p:nvSpPr>
        <p:spPr>
          <a:xfrm>
            <a:off x="457200" y="734060"/>
            <a:ext cx="8385175" cy="744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磁悬浮天平高压等温吸附仪（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RUBOTHERM, ISOSORP-HTGRA)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组合 4"/>
          <p:cNvGrpSpPr/>
          <p:nvPr/>
        </p:nvGrpSpPr>
        <p:grpSpPr>
          <a:xfrm>
            <a:off x="575310" y="974725"/>
            <a:ext cx="7788910" cy="2331720"/>
            <a:chOff x="7033572" y="1763832"/>
            <a:chExt cx="3810630" cy="2331564"/>
          </a:xfrm>
        </p:grpSpPr>
        <p:sp>
          <p:nvSpPr>
            <p:cNvPr id="6" name="FLYING IMPRESSION FID FEIZHAO    qq:1964271550"/>
            <p:cNvSpPr/>
            <p:nvPr/>
          </p:nvSpPr>
          <p:spPr bwMode="auto">
            <a:xfrm>
              <a:off x="7033572" y="2075596"/>
              <a:ext cx="3810630" cy="2019800"/>
            </a:xfrm>
            <a:prstGeom prst="rect">
              <a:avLst/>
            </a:prstGeom>
            <a:noFill/>
            <a:ln w="15875">
              <a:solidFill>
                <a:srgbClr val="364555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dirty="0">
                <a:solidFill>
                  <a:srgbClr val="F4649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FLYING IMPRESSION FID FEIZHAO    qq:1964271550"/>
            <p:cNvSpPr/>
            <p:nvPr/>
          </p:nvSpPr>
          <p:spPr>
            <a:xfrm>
              <a:off x="8536885" y="1763832"/>
              <a:ext cx="837556" cy="623528"/>
            </a:xfrm>
            <a:prstGeom prst="snip2DiagRect">
              <a:avLst/>
            </a:prstGeom>
            <a:solidFill>
              <a:srgbClr val="364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8" name="FLYING IMPRESSION FID FEIZHAO    qq:1964271550"/>
            <p:cNvSpPr txBox="1"/>
            <p:nvPr/>
          </p:nvSpPr>
          <p:spPr>
            <a:xfrm>
              <a:off x="8084835" y="1891552"/>
              <a:ext cx="1708105" cy="398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20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主要技术指标</a:t>
              </a:r>
              <a:endParaRPr lang="zh-CN" altLang="zh-CN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" name="FLYING IMPRESSION FID FEIZHAO    qq:1964271550"/>
            <p:cNvSpPr txBox="1"/>
            <p:nvPr/>
          </p:nvSpPr>
          <p:spPr>
            <a:xfrm>
              <a:off x="7102662" y="2344052"/>
              <a:ext cx="3672450" cy="1706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样品重量：</a:t>
              </a:r>
              <a:r>
                <a:rPr lang="en-US" altLang="zh-CN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0-20g</a:t>
              </a: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；</a:t>
              </a:r>
              <a:endParaRPr lang="zh-CN" altLang="en-US" sz="1400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分辨率：</a:t>
              </a:r>
              <a:r>
                <a:rPr lang="en-US" altLang="zh-CN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0.01mg</a:t>
              </a:r>
              <a:endParaRPr lang="en-US" altLang="zh-CN" sz="1400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压力控制范围：真空</a:t>
              </a:r>
              <a:r>
                <a:rPr lang="en-US" altLang="zh-CN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-15MPa</a:t>
              </a:r>
              <a:endParaRPr lang="en-US" altLang="zh-CN" sz="1400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kern="1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温度范围：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77 K </a:t>
              </a:r>
              <a:r>
                <a:rPr lang="en-US" altLang="zh-CN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~ 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473 </a:t>
              </a:r>
              <a:r>
                <a:rPr lang="en-US" altLang="zh-CN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K</a:t>
              </a:r>
              <a:endParaRPr lang="zh-CN" altLang="en-US" sz="1400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400" kern="1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吸附气体：</a:t>
              </a:r>
              <a:r>
                <a:rPr lang="zh-CN" altLang="en-US" sz="14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所有气体包括腐蚀性</a:t>
              </a: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气体（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如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CO</a:t>
              </a:r>
              <a:r>
                <a:rPr lang="en-US" sz="1400" baseline="-250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N</a:t>
              </a:r>
              <a:r>
                <a:rPr lang="en-US" sz="1400" baseline="-250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CO</a:t>
              </a: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H</a:t>
              </a:r>
              <a:r>
                <a:rPr lang="en-US" sz="1400" baseline="-250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4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O</a:t>
              </a:r>
              <a:r>
                <a:rPr lang="en-US" sz="1400" baseline="-250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 sz="1400" dirty="0" smtClean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、各类烷烃烯烃等）</a:t>
              </a:r>
              <a:endParaRPr lang="zh-CN" altLang="en-US" sz="1400" dirty="0" smtClea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5310" y="3771265"/>
            <a:ext cx="7788275" cy="2447925"/>
            <a:chOff x="7033572" y="4049583"/>
            <a:chExt cx="3810630" cy="2447763"/>
          </a:xfrm>
        </p:grpSpPr>
        <p:sp>
          <p:nvSpPr>
            <p:cNvPr id="11" name="FLYING IMPRESSION FID FEIZHAO    qq:1964271550"/>
            <p:cNvSpPr/>
            <p:nvPr/>
          </p:nvSpPr>
          <p:spPr bwMode="auto">
            <a:xfrm>
              <a:off x="7033572" y="4323250"/>
              <a:ext cx="3810630" cy="2174096"/>
            </a:xfrm>
            <a:prstGeom prst="rect">
              <a:avLst/>
            </a:prstGeom>
            <a:noFill/>
            <a:ln w="15875">
              <a:solidFill>
                <a:srgbClr val="33C3AB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dirty="0">
                <a:solidFill>
                  <a:srgbClr val="F4649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FLYING IMPRESSION FID FEIZHAO    qq:1964271550"/>
            <p:cNvSpPr/>
            <p:nvPr/>
          </p:nvSpPr>
          <p:spPr>
            <a:xfrm>
              <a:off x="8537318" y="4049583"/>
              <a:ext cx="837624" cy="623529"/>
            </a:xfrm>
            <a:prstGeom prst="snip2DiagRect">
              <a:avLst/>
            </a:prstGeom>
            <a:solidFill>
              <a:srgbClr val="33C3A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3" name="FLYING IMPRESSION FID FEIZHAO    qq:1964271550"/>
            <p:cNvSpPr txBox="1"/>
            <p:nvPr/>
          </p:nvSpPr>
          <p:spPr>
            <a:xfrm>
              <a:off x="8084835" y="4161664"/>
              <a:ext cx="1708105" cy="706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仪器用途</a:t>
              </a:r>
              <a:endParaRPr lang="en-US" altLang="zh-CN" sz="2000" b="1" dirty="0" smtClean="0"/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LYING IMPRESSION FID FEIZHAO    qq:1964271550"/>
            <p:cNvSpPr txBox="1"/>
            <p:nvPr/>
          </p:nvSpPr>
          <p:spPr>
            <a:xfrm>
              <a:off x="7102662" y="4685914"/>
              <a:ext cx="3672450" cy="17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直接称量样品在吸附</a:t>
              </a:r>
              <a:r>
                <a:rPr lang="en-US" altLang="zh-CN" sz="1400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400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脱附过程中质量的变化；</a:t>
              </a:r>
              <a:endParaRPr lang="zh-CN" altLang="en-US" sz="14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储氢、储甲烷、空气分离、烷烃烯烃分离等材料的性能研究；</a:t>
              </a:r>
              <a:endParaRPr lang="zh-CN" altLang="en-US" sz="14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多组分混合气体或者单组分气体的等温吸附</a:t>
              </a:r>
              <a:r>
                <a:rPr lang="en-US" altLang="zh-CN" sz="14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脱附曲线；</a:t>
              </a:r>
              <a:endParaRPr lang="zh-CN" altLang="en-US" sz="14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吸附动力学曲线，也即吸附量和时间的变化关系，了解吸附脱附过程的机理；</a:t>
              </a:r>
              <a:endParaRPr lang="zh-CN" altLang="en-US" sz="14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 algn="just" fontAlgn="auto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多相催化中催化材料对反应气或中间体的吸附性能评价。</a:t>
              </a:r>
              <a:endParaRPr lang="zh-CN" altLang="en-US" sz="14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768372" y="2707329"/>
            <a:ext cx="543364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dirty="0">
                <a:solidFill>
                  <a:srgbClr val="EB5F56"/>
                </a:solidFill>
                <a:latin typeface="微软雅黑" panose="020B0503020204020204" charset="-122"/>
                <a:ea typeface="微软雅黑" panose="020B0503020204020204" charset="-122"/>
              </a:rPr>
              <a:t>THANK</a:t>
            </a:r>
            <a:r>
              <a:rPr lang="en-US" altLang="zh-CN" sz="6000" dirty="0">
                <a:solidFill>
                  <a:srgbClr val="30906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6000" dirty="0">
                <a:solidFill>
                  <a:srgbClr val="364555"/>
                </a:solidFill>
                <a:latin typeface="微软雅黑" panose="020B0503020204020204" charset="-122"/>
                <a:ea typeface="微软雅黑" panose="020B0503020204020204" charset="-122"/>
              </a:rPr>
              <a:t>YOU</a:t>
            </a:r>
            <a:r>
              <a:rPr lang="zh-CN" altLang="en-US" sz="6000" dirty="0">
                <a:solidFill>
                  <a:srgbClr val="364555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zh-CN" altLang="en-US" sz="6000" dirty="0">
              <a:solidFill>
                <a:srgbClr val="3645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20" name="图片 16419" descr="Wasserreinig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538" y="4437063"/>
            <a:ext cx="1814512" cy="147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8" name="图片 16417" descr="waermespeichersyst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4076700"/>
            <a:ext cx="2139950" cy="1601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标题 16385"/>
          <p:cNvSpPr>
            <a:spLocks noGrp="1"/>
          </p:cNvSpPr>
          <p:nvPr/>
        </p:nvSpPr>
        <p:spPr>
          <a:xfrm>
            <a:off x="457200" y="661988"/>
            <a:ext cx="8229600" cy="7445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ea typeface="宋体" panose="02010600030101010101" pitchFamily="2" charset="-122"/>
              </a:rPr>
              <a:t>Adsorption - Typical Applications</a:t>
            </a:r>
            <a:endParaRPr lang="en-US" altLang="zh-CN" sz="2400" b="1" dirty="0">
              <a:ea typeface="宋体" panose="02010600030101010101" pitchFamily="2" charset="-122"/>
            </a:endParaRPr>
          </a:p>
        </p:txBody>
      </p:sp>
      <p:sp>
        <p:nvSpPr>
          <p:cNvPr id="16410" name="文本框 16409"/>
          <p:cNvSpPr txBox="1"/>
          <p:nvPr/>
        </p:nvSpPr>
        <p:spPr>
          <a:xfrm>
            <a:off x="592138" y="1766888"/>
            <a:ext cx="4281487" cy="2527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marL="358775" indent="-358775">
              <a:spcBef>
                <a:spcPct val="20000"/>
              </a:spcBef>
              <a:buChar char="•"/>
            </a:pPr>
            <a:r>
              <a:rPr lang="en-US" altLang="zh-CN" sz="2000" b="1" dirty="0">
                <a:ea typeface="宋体" panose="02010600030101010101" pitchFamily="2" charset="-122"/>
              </a:rPr>
              <a:t>Gas Separation Processes</a:t>
            </a:r>
            <a:endParaRPr lang="en-US" altLang="zh-CN" sz="2000" b="1" dirty="0">
              <a:ea typeface="宋体" panose="02010600030101010101" pitchFamily="2" charset="-122"/>
            </a:endParaRPr>
          </a:p>
          <a:p>
            <a:pPr marL="358775" indent="-358775">
              <a:spcBef>
                <a:spcPct val="20000"/>
              </a:spcBef>
              <a:buChar char="•"/>
            </a:pPr>
            <a:r>
              <a:rPr lang="en-US" altLang="zh-CN" sz="2000" b="1" dirty="0">
                <a:ea typeface="宋体" panose="02010600030101010101" pitchFamily="2" charset="-122"/>
              </a:rPr>
              <a:t>Drying of Gases and Liquids</a:t>
            </a:r>
            <a:endParaRPr lang="en-US" altLang="zh-CN" sz="2000" b="1" dirty="0">
              <a:ea typeface="宋体" panose="02010600030101010101" pitchFamily="2" charset="-122"/>
            </a:endParaRPr>
          </a:p>
          <a:p>
            <a:pPr marL="358775" indent="-358775">
              <a:spcBef>
                <a:spcPct val="20000"/>
              </a:spcBef>
              <a:buChar char="•"/>
            </a:pPr>
            <a:r>
              <a:rPr lang="en-US" altLang="zh-CN" sz="2000" b="1" dirty="0">
                <a:ea typeface="宋体" panose="02010600030101010101" pitchFamily="2" charset="-122"/>
              </a:rPr>
              <a:t>Cleaning of Air and Water</a:t>
            </a:r>
            <a:endParaRPr lang="en-US" altLang="zh-CN" sz="2000" b="1" dirty="0">
              <a:ea typeface="宋体" panose="02010600030101010101" pitchFamily="2" charset="-122"/>
            </a:endParaRPr>
          </a:p>
          <a:p>
            <a:pPr marL="358775" indent="-358775">
              <a:spcBef>
                <a:spcPct val="20000"/>
              </a:spcBef>
              <a:buChar char="•"/>
            </a:pPr>
            <a:r>
              <a:rPr lang="en-US" altLang="zh-CN" sz="2000" b="1" dirty="0">
                <a:ea typeface="宋体" panose="02010600030101010101" pitchFamily="2" charset="-122"/>
              </a:rPr>
              <a:t>Energetic Processes for Air </a:t>
            </a:r>
            <a:br>
              <a:rPr lang="en-US" altLang="zh-CN" sz="2000" b="1" dirty="0">
                <a:ea typeface="宋体" panose="02010600030101010101" pitchFamily="2" charset="-122"/>
              </a:rPr>
            </a:br>
            <a:r>
              <a:rPr lang="en-US" altLang="zh-CN" sz="2000" b="1" dirty="0">
                <a:ea typeface="宋体" panose="02010600030101010101" pitchFamily="2" charset="-122"/>
              </a:rPr>
              <a:t>Conditioning and Refrigeration</a:t>
            </a:r>
            <a:endParaRPr lang="en-US" altLang="zh-CN" sz="2000" b="1" dirty="0">
              <a:ea typeface="宋体" panose="02010600030101010101" pitchFamily="2" charset="-122"/>
            </a:endParaRPr>
          </a:p>
          <a:p>
            <a:pPr marL="358775" indent="-358775">
              <a:spcBef>
                <a:spcPct val="20000"/>
              </a:spcBef>
              <a:buChar char="•"/>
            </a:pPr>
            <a:r>
              <a:rPr lang="en-US" altLang="zh-CN" sz="2000" b="1" dirty="0">
                <a:ea typeface="宋体" panose="02010600030101010101" pitchFamily="2" charset="-122"/>
              </a:rPr>
              <a:t>Gas Storage Processes</a:t>
            </a:r>
            <a:endParaRPr lang="en-US" altLang="zh-CN" sz="2000" b="1" dirty="0">
              <a:ea typeface="宋体" panose="02010600030101010101" pitchFamily="2" charset="-122"/>
            </a:endParaRPr>
          </a:p>
          <a:p>
            <a:pPr marL="358775" indent="-358775">
              <a:spcBef>
                <a:spcPct val="20000"/>
              </a:spcBef>
              <a:buChar char="•"/>
            </a:pPr>
            <a:r>
              <a:rPr lang="en-US" altLang="zh-CN" sz="2000" b="1" dirty="0">
                <a:ea typeface="宋体" panose="02010600030101010101" pitchFamily="2" charset="-122"/>
              </a:rPr>
              <a:t>Adsorbent Characterization</a:t>
            </a:r>
            <a:endParaRPr lang="en-US" altLang="zh-CN" sz="2000" b="1" dirty="0">
              <a:ea typeface="宋体" panose="02010600030101010101" pitchFamily="2" charset="-122"/>
            </a:endParaRPr>
          </a:p>
        </p:txBody>
      </p:sp>
      <p:pic>
        <p:nvPicPr>
          <p:cNvPr id="16417" name="图片 16416" descr="PSA 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2565400"/>
            <a:ext cx="2159000" cy="1614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6" name="图片 16415" descr="PSA schematisc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663" y="1628775"/>
            <a:ext cx="2233612" cy="134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9" name="图片 16418" descr="gasspeich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738" y="4652963"/>
            <a:ext cx="2573337" cy="1373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03" name="图片 14402" descr="(4) insurface_kaffee"/>
          <p:cNvPicPr>
            <a:picLocks noChangeAspect="1"/>
          </p:cNvPicPr>
          <p:nvPr/>
        </p:nvPicPr>
        <p:blipFill>
          <a:blip r:embed="rId2"/>
          <a:srcRect l="6328" t="11810" r="8858" b="20247"/>
          <a:stretch>
            <a:fillRect/>
          </a:stretch>
        </p:blipFill>
        <p:spPr>
          <a:xfrm>
            <a:off x="7019925" y="4954588"/>
            <a:ext cx="1514475" cy="91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8" name="标题 14337"/>
          <p:cNvSpPr>
            <a:spLocks noGrp="1"/>
          </p:cNvSpPr>
          <p:nvPr/>
        </p:nvSpPr>
        <p:spPr>
          <a:xfrm>
            <a:off x="457200" y="661988"/>
            <a:ext cx="8229600" cy="7445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ea typeface="宋体" panose="02010600030101010101" pitchFamily="2" charset="-122"/>
              </a:rPr>
              <a:t>Adsorbent Materials &amp; Pore Sizes</a:t>
            </a:r>
            <a:endParaRPr lang="en-US" altLang="zh-CN" sz="2400" b="1" dirty="0">
              <a:ea typeface="宋体" panose="02010600030101010101" pitchFamily="2" charset="-122"/>
            </a:endParaRPr>
          </a:p>
        </p:txBody>
      </p:sp>
      <p:sp>
        <p:nvSpPr>
          <p:cNvPr id="14341" name="文本框 14340"/>
          <p:cNvSpPr txBox="1"/>
          <p:nvPr/>
        </p:nvSpPr>
        <p:spPr>
          <a:xfrm>
            <a:off x="5522913" y="2482850"/>
            <a:ext cx="308133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endParaRPr lang="zh-CN" altLang="de-DE" dirty="0">
              <a:ea typeface="宋体" panose="02010600030101010101" pitchFamily="2" charset="-122"/>
            </a:endParaRPr>
          </a:p>
        </p:txBody>
      </p:sp>
      <p:graphicFrame>
        <p:nvGraphicFramePr>
          <p:cNvPr id="14363" name="表格 14362"/>
          <p:cNvGraphicFramePr/>
          <p:nvPr/>
        </p:nvGraphicFramePr>
        <p:xfrm>
          <a:off x="827088" y="2997200"/>
          <a:ext cx="4608513" cy="2549525"/>
        </p:xfrm>
        <a:graphic>
          <a:graphicData uri="http://schemas.openxmlformats.org/drawingml/2006/table">
            <a:tbl>
              <a:tblPr/>
              <a:tblGrid>
                <a:gridCol w="2487613"/>
                <a:gridCol w="2120900"/>
              </a:tblGrid>
              <a:tr h="7032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ja-JP" altLang="en-US" dirty="0">
                        <a:ea typeface="MS PGothic" panose="020B0600070205080204" charset="-128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Poresize / nm</a:t>
                      </a:r>
                      <a:endParaRPr lang="en-US" altLang="ja-JP" sz="1800" b="1" dirty="0">
                        <a:ea typeface="MS PGothic" panose="020B0600070205080204" charset="-128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7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ja-JP" altLang="en-US" sz="1800" b="1" dirty="0">
                          <a:ea typeface="MS PGothic" panose="020B0600070205080204" charset="-128"/>
                        </a:rPr>
                        <a:t> </a:t>
                      </a: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Micropores</a:t>
                      </a:r>
                      <a:endParaRPr lang="en-US" altLang="ja-JP" sz="1800" b="1" dirty="0">
                        <a:ea typeface="MS PGothic" panose="020B0600070205080204" charset="-128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ja-JP" altLang="en-US" sz="1800" b="1" dirty="0">
                          <a:ea typeface="MS PGothic" panose="020B0600070205080204" charset="-128"/>
                        </a:rPr>
                        <a:t>＜　</a:t>
                      </a: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2 </a:t>
                      </a:r>
                      <a:endParaRPr lang="en-US" altLang="ja-JP" sz="1800" b="1" dirty="0">
                        <a:ea typeface="MS PGothic" panose="020B0600070205080204" charset="-128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ja-JP" altLang="en-US" sz="1800" b="1" dirty="0">
                          <a:ea typeface="MS PGothic" panose="020B0600070205080204" charset="-128"/>
                        </a:rPr>
                        <a:t> </a:t>
                      </a: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Mesopores</a:t>
                      </a:r>
                      <a:endParaRPr lang="en-US" altLang="ja-JP" sz="1800" b="1" dirty="0">
                        <a:ea typeface="MS PGothic" panose="020B0600070205080204" charset="-128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2</a:t>
                      </a:r>
                      <a:r>
                        <a:rPr lang="ja-JP" altLang="en-US" sz="1800" b="1" dirty="0">
                          <a:ea typeface="MS PGothic" panose="020B0600070205080204" charset="-128"/>
                        </a:rPr>
                        <a:t>　～　</a:t>
                      </a: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50</a:t>
                      </a:r>
                      <a:endParaRPr lang="en-US" altLang="ja-JP" sz="1800" b="1" dirty="0">
                        <a:ea typeface="MS PGothic" panose="020B0600070205080204" charset="-128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ja-JP" altLang="en-US" sz="1800" b="1" dirty="0">
                          <a:ea typeface="MS PGothic" panose="020B0600070205080204" charset="-128"/>
                        </a:rPr>
                        <a:t> </a:t>
                      </a: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Macropores</a:t>
                      </a:r>
                      <a:endParaRPr lang="en-US" altLang="ja-JP" sz="1800" b="1" dirty="0">
                        <a:ea typeface="MS PGothic" panose="020B0600070205080204" charset="-128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ja-JP" sz="1800" b="1" dirty="0">
                          <a:ea typeface="MS PGothic" panose="020B0600070205080204" charset="-128"/>
                        </a:rPr>
                        <a:t>&gt;   50</a:t>
                      </a:r>
                      <a:endParaRPr lang="en-US" altLang="ja-JP" sz="1800" b="1" dirty="0">
                        <a:ea typeface="MS PGothic" panose="020B0600070205080204" charset="-128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80" name="文本框 14379"/>
          <p:cNvSpPr txBox="1"/>
          <p:nvPr/>
        </p:nvSpPr>
        <p:spPr>
          <a:xfrm>
            <a:off x="755650" y="5805488"/>
            <a:ext cx="4111625" cy="2746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spcBef>
                <a:spcPct val="20000"/>
              </a:spcBef>
            </a:pPr>
            <a:r>
              <a:rPr lang="de-DE" altLang="zh-CN" sz="1200" dirty="0">
                <a:ea typeface="宋体" panose="02010600030101010101" pitchFamily="2" charset="-122"/>
              </a:rPr>
              <a:t>IUPAC: International Union of Pure and Applied Chemistry</a:t>
            </a:r>
            <a:endParaRPr lang="de-DE" altLang="zh-CN" sz="1200" dirty="0">
              <a:ea typeface="宋体" panose="02010600030101010101" pitchFamily="2" charset="-122"/>
            </a:endParaRPr>
          </a:p>
        </p:txBody>
      </p:sp>
      <p:sp>
        <p:nvSpPr>
          <p:cNvPr id="14399" name="文本框 14398"/>
          <p:cNvSpPr txBox="1"/>
          <p:nvPr/>
        </p:nvSpPr>
        <p:spPr>
          <a:xfrm>
            <a:off x="714375" y="1628775"/>
            <a:ext cx="7713663" cy="1281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b="1" dirty="0">
                <a:ea typeface="宋体" panose="02010600030101010101" pitchFamily="2" charset="-122"/>
              </a:rPr>
              <a:t>Typical Adsorbent Materials are Highly Porous Solids with Large Specific Surface Areas: AC, Zeolite, Clay, Silica</a:t>
            </a:r>
            <a:endParaRPr lang="en-US" altLang="zh-CN" sz="2000" b="1" dirty="0">
              <a:ea typeface="宋体" panose="02010600030101010101" pitchFamily="2" charset="-122"/>
            </a:endParaRPr>
          </a:p>
          <a:p>
            <a:endParaRPr lang="en-US" altLang="zh-CN" sz="2000" b="1" dirty="0">
              <a:ea typeface="宋体" panose="02010600030101010101" pitchFamily="2" charset="-122"/>
            </a:endParaRPr>
          </a:p>
          <a:p>
            <a:r>
              <a:rPr lang="en-US" altLang="zh-CN" b="1" dirty="0">
                <a:ea typeface="宋体" panose="02010600030101010101" pitchFamily="2" charset="-122"/>
              </a:rPr>
              <a:t>Pore Size Classification According IUPAC</a:t>
            </a:r>
            <a:endParaRPr lang="en-US" altLang="zh-CN" b="1" dirty="0">
              <a:ea typeface="宋体" panose="02010600030101010101" pitchFamily="2" charset="-122"/>
            </a:endParaRPr>
          </a:p>
        </p:txBody>
      </p:sp>
      <p:pic>
        <p:nvPicPr>
          <p:cNvPr id="14400" name="图片 14399" descr="(1) Pulver-Pellets-1"/>
          <p:cNvPicPr>
            <a:picLocks noChangeAspect="1"/>
          </p:cNvPicPr>
          <p:nvPr/>
        </p:nvPicPr>
        <p:blipFill>
          <a:blip r:embed="rId3"/>
          <a:srcRect t="8437" b="15186"/>
          <a:stretch>
            <a:fillRect/>
          </a:stretch>
        </p:blipFill>
        <p:spPr>
          <a:xfrm>
            <a:off x="5724525" y="2349500"/>
            <a:ext cx="2303463" cy="132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401" name="图片 14400" descr="(2) insurface_bet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25" y="4076700"/>
            <a:ext cx="1584325" cy="1189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402" name="图片 14401" descr="(3) Metallschwamm"/>
          <p:cNvPicPr>
            <a:picLocks noChangeAspect="1"/>
          </p:cNvPicPr>
          <p:nvPr/>
        </p:nvPicPr>
        <p:blipFill>
          <a:blip r:embed="rId5"/>
          <a:srcRect l="26195" t="23622" r="17717" b="23622"/>
          <a:stretch>
            <a:fillRect/>
          </a:stretch>
        </p:blipFill>
        <p:spPr>
          <a:xfrm>
            <a:off x="7165975" y="3429000"/>
            <a:ext cx="1382713" cy="974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FLYING IMPRESSION FID FEIZHAO    qq:1964271550"/>
          <p:cNvGrpSpPr/>
          <p:nvPr/>
        </p:nvGrpSpPr>
        <p:grpSpPr>
          <a:xfrm>
            <a:off x="2516604" y="4018589"/>
            <a:ext cx="5598583" cy="1021112"/>
            <a:chOff x="4527649" y="1472239"/>
            <a:chExt cx="5598583" cy="1021112"/>
          </a:xfrm>
        </p:grpSpPr>
        <p:sp>
          <p:nvSpPr>
            <p:cNvPr id="16" name="FLYING IMPRESSION FID FEIZHAO    qq:1964271550"/>
            <p:cNvSpPr/>
            <p:nvPr/>
          </p:nvSpPr>
          <p:spPr>
            <a:xfrm>
              <a:off x="5242970" y="1574334"/>
              <a:ext cx="4883262" cy="816889"/>
            </a:xfrm>
            <a:prstGeom prst="homePlate">
              <a:avLst/>
            </a:prstGeom>
            <a:solidFill>
              <a:srgbClr val="EB5F5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LYING IMPRESSION FID FEIZHAO    qq:1964271550"/>
            <p:cNvSpPr/>
            <p:nvPr/>
          </p:nvSpPr>
          <p:spPr>
            <a:xfrm>
              <a:off x="4527649" y="1472239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EB5F5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LYING IMPRESSION FID FEIZHAO    qq:1964271550"/>
            <p:cNvSpPr txBox="1"/>
            <p:nvPr/>
          </p:nvSpPr>
          <p:spPr>
            <a:xfrm>
              <a:off x="4627344" y="1801169"/>
              <a:ext cx="82169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solidFill>
                    <a:srgbClr val="EB5F56"/>
                  </a:solidFill>
                  <a:latin typeface="微软雅黑" panose="020B0503020204020204" charset="-122"/>
                  <a:ea typeface="微软雅黑" panose="020B0503020204020204" charset="-122"/>
                </a:rPr>
                <a:t>容量法</a:t>
              </a:r>
              <a:endParaRPr lang="zh-CN" altLang="en-US" sz="1600" b="1" dirty="0">
                <a:solidFill>
                  <a:srgbClr val="EB5F5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5705999" y="1656535"/>
              <a:ext cx="3792293" cy="650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（volumetric method）是根据气体容积和压力的关系测量吸附量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" name="FLYING IMPRESSION FID FEIZHAO    qq:1964271550"/>
          <p:cNvGrpSpPr/>
          <p:nvPr/>
        </p:nvGrpSpPr>
        <p:grpSpPr>
          <a:xfrm>
            <a:off x="2516718" y="5464426"/>
            <a:ext cx="5598583" cy="1021112"/>
            <a:chOff x="4990678" y="3085716"/>
            <a:chExt cx="5598583" cy="1021112"/>
          </a:xfrm>
        </p:grpSpPr>
        <p:sp>
          <p:nvSpPr>
            <p:cNvPr id="18" name="FLYING IMPRESSION FID FEIZHAO    qq:1964271550"/>
            <p:cNvSpPr/>
            <p:nvPr/>
          </p:nvSpPr>
          <p:spPr>
            <a:xfrm>
              <a:off x="5705999" y="3187811"/>
              <a:ext cx="4883262" cy="816889"/>
            </a:xfrm>
            <a:prstGeom prst="homePlate">
              <a:avLst/>
            </a:prstGeom>
            <a:solidFill>
              <a:srgbClr val="33C3AB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YING IMPRESSION FID FEIZHAO    qq:1964271550"/>
            <p:cNvSpPr/>
            <p:nvPr/>
          </p:nvSpPr>
          <p:spPr>
            <a:xfrm>
              <a:off x="4990678" y="3085716"/>
              <a:ext cx="1021112" cy="1021112"/>
            </a:xfrm>
            <a:prstGeom prst="ellipse">
              <a:avLst/>
            </a:prstGeom>
            <a:solidFill>
              <a:srgbClr val="ECEFF1"/>
            </a:solidFill>
            <a:ln w="57150">
              <a:solidFill>
                <a:srgbClr val="33C3AB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LYING IMPRESSION FID FEIZHAO    qq:1964271550"/>
            <p:cNvSpPr txBox="1"/>
            <p:nvPr/>
          </p:nvSpPr>
          <p:spPr>
            <a:xfrm>
              <a:off x="6251483" y="3270011"/>
              <a:ext cx="3792293" cy="650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（gravimetric method）是根据试样重量的变化测量吸附量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5057353" y="3414646"/>
              <a:ext cx="887095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 b="1" dirty="0">
                  <a:solidFill>
                    <a:srgbClr val="33C3AB"/>
                  </a:solidFill>
                  <a:latin typeface="微软雅黑" panose="020B0503020204020204" charset="-122"/>
                  <a:ea typeface="微软雅黑" panose="020B0503020204020204" charset="-122"/>
                </a:rPr>
                <a:t>重量法</a:t>
              </a:r>
              <a:endParaRPr lang="zh-CN" altLang="en-US" sz="1600" b="1" dirty="0">
                <a:solidFill>
                  <a:srgbClr val="33C3A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1" name="FLYING IMPRESSION FID FEIZHAO    qq:1964271550"/>
          <p:cNvSpPr txBox="1"/>
          <p:nvPr/>
        </p:nvSpPr>
        <p:spPr>
          <a:xfrm>
            <a:off x="135795" y="3183783"/>
            <a:ext cx="216817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olidFill>
                  <a:srgbClr val="364555"/>
                </a:solidFill>
                <a:latin typeface="微软雅黑" panose="020B0503020204020204" charset="-122"/>
                <a:ea typeface="微软雅黑" panose="020B0503020204020204" charset="-122"/>
              </a:rPr>
              <a:t>动态法</a:t>
            </a:r>
            <a:endParaRPr lang="zh-CN" altLang="en-US" sz="2000" b="1" dirty="0">
              <a:solidFill>
                <a:srgbClr val="3645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860" y="2670175"/>
            <a:ext cx="2722880" cy="3987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吸附等温线的测定方法</a:t>
            </a:r>
            <a:endParaRPr lang="zh-CN" altLang="en-US" sz="2000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太阳形 7"/>
          <p:cNvSpPr/>
          <p:nvPr/>
        </p:nvSpPr>
        <p:spPr>
          <a:xfrm>
            <a:off x="530860" y="3275330"/>
            <a:ext cx="216535" cy="215900"/>
          </a:xfrm>
          <a:prstGeom prst="su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27000" y="5116195"/>
            <a:ext cx="2167890" cy="398780"/>
            <a:chOff x="200" y="8057"/>
            <a:chExt cx="3414" cy="628"/>
          </a:xfrm>
        </p:grpSpPr>
        <p:sp>
          <p:nvSpPr>
            <p:cNvPr id="7" name="FLYING IMPRESSION FID FEIZHAO    qq:1964271550"/>
            <p:cNvSpPr txBox="1"/>
            <p:nvPr/>
          </p:nvSpPr>
          <p:spPr>
            <a:xfrm>
              <a:off x="200" y="8057"/>
              <a:ext cx="341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rgbClr val="364555"/>
                  </a:solidFill>
                  <a:latin typeface="微软雅黑" panose="020B0503020204020204" charset="-122"/>
                  <a:ea typeface="微软雅黑" panose="020B0503020204020204" charset="-122"/>
                </a:rPr>
                <a:t>静态法</a:t>
              </a:r>
              <a:endParaRPr lang="zh-CN" altLang="en-US" sz="2000" b="1" dirty="0">
                <a:solidFill>
                  <a:srgbClr val="36455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太阳形 8"/>
            <p:cNvSpPr/>
            <p:nvPr/>
          </p:nvSpPr>
          <p:spPr>
            <a:xfrm>
              <a:off x="822" y="8252"/>
              <a:ext cx="341" cy="340"/>
            </a:xfrm>
            <a:prstGeom prst="sun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10" name="直接连接符 9"/>
          <p:cNvCxnSpPr/>
          <p:nvPr/>
        </p:nvCxnSpPr>
        <p:spPr>
          <a:xfrm flipV="1">
            <a:off x="1852295" y="4721860"/>
            <a:ext cx="631190" cy="5734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861185" y="5312410"/>
            <a:ext cx="583565" cy="6623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26415" y="742950"/>
            <a:ext cx="1325880" cy="368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p>
            <a:r>
              <a:rPr lang="zh-CN" altLang="zh-CN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吸附等温线</a:t>
            </a:r>
            <a:endParaRPr lang="zh-CN" altLang="zh-CN" b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6415" y="1284605"/>
            <a:ext cx="8267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对于给定的固体-气体体系，在温度一定时，可以认为吸附作用势一定，这时候，吸附量是压力的函数，这个关系叫做吸附等温线。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是研究固体材料表面状态和孔结构不可缺少的工具。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图片 26627" descr="Gegenüberstell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38" y="1998663"/>
            <a:ext cx="5521325" cy="3344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文本框 26628"/>
          <p:cNvSpPr txBox="1"/>
          <p:nvPr/>
        </p:nvSpPr>
        <p:spPr>
          <a:xfrm>
            <a:off x="1116013" y="5516563"/>
            <a:ext cx="6330950" cy="3365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600" dirty="0">
                <a:ea typeface="宋体" panose="02010600030101010101" pitchFamily="2" charset="-122"/>
              </a:rPr>
              <a:t>Conventional Microbalance                 Magnetic Suspension Balance</a:t>
            </a:r>
            <a:endParaRPr lang="en-US" altLang="zh-CN" sz="16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-2147482624" descr="untitle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3528" y="1183323"/>
            <a:ext cx="6067425" cy="4829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592" name="图片 38591" descr="RB25-FRE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69564" b="4682"/>
          <a:stretch>
            <a:fillRect/>
          </a:stretch>
        </p:blipFill>
        <p:spPr>
          <a:xfrm>
            <a:off x="7020560" y="711835"/>
            <a:ext cx="1120579" cy="396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RB25-FR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31984" t="69136"/>
          <a:stretch>
            <a:fillRect/>
          </a:stretch>
        </p:blipFill>
        <p:spPr>
          <a:xfrm>
            <a:off x="6148705" y="4728845"/>
            <a:ext cx="2811429" cy="144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629" name="文本框 48628"/>
          <p:cNvSpPr txBox="1"/>
          <p:nvPr/>
        </p:nvSpPr>
        <p:spPr>
          <a:xfrm>
            <a:off x="3175953" y="624523"/>
            <a:ext cx="2792412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2000" b="1" dirty="0">
                <a:solidFill>
                  <a:schemeClr val="tx2"/>
                </a:solidFill>
                <a:ea typeface="宋体" panose="02010600030101010101" pitchFamily="2" charset="-122"/>
              </a:rPr>
              <a:t>Equilibrium of Forces</a:t>
            </a:r>
            <a:endParaRPr lang="en-US" altLang="zh-CN" sz="2000" b="1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pic>
        <p:nvPicPr>
          <p:cNvPr id="48633" name="图片 48632" descr="Auftrieb 1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8" y="1351915"/>
            <a:ext cx="1158875" cy="255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634" name="图片 48633" descr="Auftrieb 1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610" y="1929765"/>
            <a:ext cx="3595688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635" name="图片 48634" descr="Auftrieb 1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10" y="2506028"/>
            <a:ext cx="2789238" cy="911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636" name="图片 48635" descr="Auftrieb 1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253" y="4367848"/>
            <a:ext cx="6118225" cy="24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637" name="图片 48636" descr="Auftrieb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273" y="4871720"/>
            <a:ext cx="5453062" cy="92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34010" y="599694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83" name="图片 53282" descr="Auftrieb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916113"/>
            <a:ext cx="8021638" cy="2481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3257" name="组合 53256"/>
          <p:cNvGrpSpPr/>
          <p:nvPr/>
        </p:nvGrpSpPr>
        <p:grpSpPr>
          <a:xfrm>
            <a:off x="1042988" y="3644900"/>
            <a:ext cx="3881437" cy="1303338"/>
            <a:chOff x="657" y="2296"/>
            <a:chExt cx="2445" cy="821"/>
          </a:xfrm>
        </p:grpSpPr>
        <p:sp>
          <p:nvSpPr>
            <p:cNvPr id="53254" name="椭圆 53253"/>
            <p:cNvSpPr/>
            <p:nvPr/>
          </p:nvSpPr>
          <p:spPr>
            <a:xfrm>
              <a:off x="657" y="2296"/>
              <a:ext cx="409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3255" name="文本框 53254"/>
            <p:cNvSpPr txBox="1"/>
            <p:nvPr/>
          </p:nvSpPr>
          <p:spPr>
            <a:xfrm>
              <a:off x="930" y="2886"/>
              <a:ext cx="2172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solidFill>
                    <a:srgbClr val="FF3300"/>
                  </a:solidFill>
                  <a:ea typeface="宋体" panose="02010600030101010101" pitchFamily="2" charset="-122"/>
                </a:rPr>
                <a:t>This is what we want to know!</a:t>
              </a:r>
              <a:endParaRPr lang="en-US" altLang="zh-CN" b="1" dirty="0">
                <a:solidFill>
                  <a:srgbClr val="FF33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256" name="直接连接符 53255"/>
            <p:cNvSpPr/>
            <p:nvPr/>
          </p:nvSpPr>
          <p:spPr>
            <a:xfrm flipH="1" flipV="1">
              <a:off x="884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53258" name="组合 53257"/>
          <p:cNvGrpSpPr/>
          <p:nvPr/>
        </p:nvGrpSpPr>
        <p:grpSpPr>
          <a:xfrm>
            <a:off x="1835150" y="3644900"/>
            <a:ext cx="2459038" cy="1303338"/>
            <a:chOff x="657" y="2296"/>
            <a:chExt cx="1549" cy="821"/>
          </a:xfrm>
        </p:grpSpPr>
        <p:sp>
          <p:nvSpPr>
            <p:cNvPr id="53259" name="椭圆 53258"/>
            <p:cNvSpPr/>
            <p:nvPr/>
          </p:nvSpPr>
          <p:spPr>
            <a:xfrm>
              <a:off x="657" y="2296"/>
              <a:ext cx="409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3260" name="文本框 53259"/>
            <p:cNvSpPr txBox="1"/>
            <p:nvPr/>
          </p:nvSpPr>
          <p:spPr>
            <a:xfrm>
              <a:off x="930" y="2886"/>
              <a:ext cx="127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solidFill>
                    <a:srgbClr val="FF3300"/>
                  </a:solidFill>
                  <a:ea typeface="宋体" panose="02010600030101010101" pitchFamily="2" charset="-122"/>
                </a:rPr>
                <a:t>Balance Reading</a:t>
              </a:r>
              <a:endParaRPr lang="en-US" altLang="zh-CN" b="1" dirty="0">
                <a:solidFill>
                  <a:srgbClr val="FF33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261" name="直接连接符 53260"/>
            <p:cNvSpPr/>
            <p:nvPr/>
          </p:nvSpPr>
          <p:spPr>
            <a:xfrm flipH="1" flipV="1">
              <a:off x="884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53273" name="组合 53272"/>
          <p:cNvGrpSpPr/>
          <p:nvPr/>
        </p:nvGrpSpPr>
        <p:grpSpPr>
          <a:xfrm>
            <a:off x="4859338" y="3644900"/>
            <a:ext cx="2592387" cy="1303338"/>
            <a:chOff x="3470" y="2296"/>
            <a:chExt cx="1633" cy="821"/>
          </a:xfrm>
        </p:grpSpPr>
        <p:sp>
          <p:nvSpPr>
            <p:cNvPr id="53274" name="文本框 53273"/>
            <p:cNvSpPr txBox="1"/>
            <p:nvPr/>
          </p:nvSpPr>
          <p:spPr>
            <a:xfrm>
              <a:off x="3470" y="2886"/>
              <a:ext cx="1572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b="1" dirty="0">
                  <a:solidFill>
                    <a:srgbClr val="FF3300"/>
                  </a:solidFill>
                  <a:ea typeface="宋体" panose="02010600030101010101" pitchFamily="2" charset="-122"/>
                </a:rPr>
                <a:t>EOS or Measurement</a:t>
              </a:r>
              <a:endParaRPr lang="en-US" altLang="zh-CN" b="1" dirty="0">
                <a:solidFill>
                  <a:srgbClr val="FF33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275" name="椭圆 53274"/>
            <p:cNvSpPr/>
            <p:nvPr/>
          </p:nvSpPr>
          <p:spPr>
            <a:xfrm>
              <a:off x="4286" y="2296"/>
              <a:ext cx="817" cy="318"/>
            </a:xfrm>
            <a:prstGeom prst="ellipse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3276" name="直接连接符 53275"/>
            <p:cNvSpPr/>
            <p:nvPr/>
          </p:nvSpPr>
          <p:spPr>
            <a:xfrm flipV="1">
              <a:off x="4332" y="2614"/>
              <a:ext cx="136" cy="272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53281" name="椭圆 53280"/>
          <p:cNvSpPr/>
          <p:nvPr/>
        </p:nvSpPr>
        <p:spPr>
          <a:xfrm>
            <a:off x="1962150" y="3771900"/>
            <a:ext cx="649288" cy="504825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4010" y="5996940"/>
            <a:ext cx="83959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样品桶质量，样品桶体积；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样品质量，样品体积；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, V</a:t>
            </a:r>
            <a:r>
              <a:rPr lang="en-US" altLang="zh-CN" sz="1400" baseline="30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 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吸附气</a:t>
            </a:r>
            <a:r>
              <a:rPr lang="zh-CN" altLang="en-US" sz="1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质量，吸附气体积）</a:t>
            </a:r>
            <a:endParaRPr lang="zh-CN" altLang="en-US" sz="14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0815" y="6403340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40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</a:rPr>
              <a:t>分析测试中心</a:t>
            </a:r>
            <a:endParaRPr lang="zh-CN" altLang="zh-CN" sz="140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5890" y="154940"/>
            <a:ext cx="2649855" cy="3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本框 2"/>
          <p:cNvSpPr txBox="1"/>
          <p:nvPr/>
        </p:nvSpPr>
        <p:spPr>
          <a:xfrm>
            <a:off x="575310" y="867410"/>
            <a:ext cx="41262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/>
              <a:t>https://webbook.nist.gov/chemistry/fluid/</a:t>
            </a:r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" y="1449070"/>
            <a:ext cx="5397558" cy="468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605,&quot;width&quot;:9555}"/>
</p:tagLst>
</file>

<file path=ppt/tags/tag2.xml><?xml version="1.0" encoding="utf-8"?>
<p:tagLst xmlns:p="http://schemas.openxmlformats.org/presentationml/2006/main">
  <p:tag name="KSO_WM_UNIT_PLACING_PICTURE_USER_VIEWPORT" val="{&quot;height&quot;:6236.2204724409448,&quot;width&quot;:1764.6913385826772}"/>
</p:tagLst>
</file>

<file path=ppt/tags/tag3.xml><?xml version="1.0" encoding="utf-8"?>
<p:tagLst xmlns:p="http://schemas.openxmlformats.org/presentationml/2006/main">
  <p:tag name="KSO_WM_UNIT_PLACING_PICTURE_USER_VIEWPORT" val="{&quot;height&quot;:2267.7165354330709,&quot;width&quot;:4427.4472440944883}"/>
</p:tagLst>
</file>

<file path=ppt/tags/tag4.xml><?xml version="1.0" encoding="utf-8"?>
<p:tagLst xmlns:p="http://schemas.openxmlformats.org/presentationml/2006/main">
  <p:tag name="KSO_WM_UNIT_PLACING_PICTURE_USER_VIEWPORT" val="{&quot;height&quot;:5647,&quot;width&quot;:4234}"/>
</p:tagLst>
</file>

<file path=ppt/tags/tag5.xml><?xml version="1.0" encoding="utf-8"?>
<p:tagLst xmlns:p="http://schemas.openxmlformats.org/presentationml/2006/main">
  <p:tag name="REFSHAPE" val="750637172"/>
  <p:tag name="KSO_WM_UNIT_PLACING_PICTURE_USER_VIEWPORT" val="{&quot;height&quot;:7625,&quot;width&quot;:5717}"/>
</p:tagLst>
</file>

<file path=ppt/tags/tag6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2439</Words>
  <Application>WPS 演示</Application>
  <PresentationFormat>全屏显示(4:3)</PresentationFormat>
  <Paragraphs>200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华文新魏</vt:lpstr>
      <vt:lpstr>华文行楷</vt:lpstr>
      <vt:lpstr>MS PGothic</vt:lpstr>
      <vt:lpstr>Symbol</vt:lpstr>
      <vt:lpstr>黑体</vt:lpstr>
      <vt:lpstr>Calibri</vt:lpstr>
      <vt:lpstr>Arial Unicode MS</vt:lpstr>
      <vt:lpstr>Office 主题</vt:lpstr>
      <vt:lpstr>磁悬浮天平重量法高压等温吸附仪（一）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磁悬浮天平重量法高压等温吸附仪</dc:title>
  <dc:creator>ANDL</dc:creator>
  <cp:lastModifiedBy>安冬丽</cp:lastModifiedBy>
  <cp:revision>32</cp:revision>
  <dcterms:created xsi:type="dcterms:W3CDTF">2017-04-27T01:45:00Z</dcterms:created>
  <dcterms:modified xsi:type="dcterms:W3CDTF">2020-04-13T10:11:14Z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