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2"/>
  </p:notesMasterIdLst>
  <p:handoutMasterIdLst>
    <p:handoutMasterId r:id="rId43"/>
  </p:handoutMasterIdLst>
  <p:sldIdLst>
    <p:sldId id="284" r:id="rId2"/>
    <p:sldId id="475" r:id="rId3"/>
    <p:sldId id="443" r:id="rId4"/>
    <p:sldId id="440" r:id="rId5"/>
    <p:sldId id="400" r:id="rId6"/>
    <p:sldId id="441" r:id="rId7"/>
    <p:sldId id="476" r:id="rId8"/>
    <p:sldId id="445" r:id="rId9"/>
    <p:sldId id="446" r:id="rId10"/>
    <p:sldId id="401" r:id="rId11"/>
    <p:sldId id="388" r:id="rId12"/>
    <p:sldId id="447" r:id="rId13"/>
    <p:sldId id="477" r:id="rId14"/>
    <p:sldId id="467" r:id="rId15"/>
    <p:sldId id="449" r:id="rId16"/>
    <p:sldId id="450" r:id="rId17"/>
    <p:sldId id="453" r:id="rId18"/>
    <p:sldId id="451" r:id="rId19"/>
    <p:sldId id="456" r:id="rId20"/>
    <p:sldId id="457" r:id="rId21"/>
    <p:sldId id="459" r:id="rId22"/>
    <p:sldId id="464" r:id="rId23"/>
    <p:sldId id="478" r:id="rId24"/>
    <p:sldId id="461" r:id="rId25"/>
    <p:sldId id="463" r:id="rId26"/>
    <p:sldId id="462" r:id="rId27"/>
    <p:sldId id="484" r:id="rId28"/>
    <p:sldId id="480" r:id="rId29"/>
    <p:sldId id="466" r:id="rId30"/>
    <p:sldId id="472" r:id="rId31"/>
    <p:sldId id="471" r:id="rId32"/>
    <p:sldId id="473" r:id="rId33"/>
    <p:sldId id="486" r:id="rId34"/>
    <p:sldId id="487" r:id="rId35"/>
    <p:sldId id="488" r:id="rId36"/>
    <p:sldId id="491" r:id="rId37"/>
    <p:sldId id="489" r:id="rId38"/>
    <p:sldId id="490" r:id="rId39"/>
    <p:sldId id="494" r:id="rId40"/>
    <p:sldId id="301" r:id="rId41"/>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p15:clr>
            <a:srgbClr val="A4A3A4"/>
          </p15:clr>
        </p15:guide>
        <p15:guide id="2" orient="horz" pos="4042">
          <p15:clr>
            <a:srgbClr val="A4A3A4"/>
          </p15:clr>
        </p15:guide>
        <p15:guide id="3" pos="272">
          <p15:clr>
            <a:srgbClr val="A4A3A4"/>
          </p15:clr>
        </p15:guide>
        <p15:guide id="4" pos="5488">
          <p15:clr>
            <a:srgbClr val="A4A3A4"/>
          </p15:clr>
        </p15:guide>
        <p15:guide id="5" pos="2812">
          <p15:clr>
            <a:srgbClr val="A4A3A4"/>
          </p15:clr>
        </p15:guide>
        <p15:guide id="6" pos="2948">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guide id="3" pos="409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99"/>
    <p:restoredTop sz="82005" autoAdjust="0"/>
  </p:normalViewPr>
  <p:slideViewPr>
    <p:cSldViewPr showGuides="1">
      <p:cViewPr varScale="1">
        <p:scale>
          <a:sx n="95" d="100"/>
          <a:sy n="95" d="100"/>
        </p:scale>
        <p:origin x="1680" y="84"/>
      </p:cViewPr>
      <p:guideLst>
        <p:guide orient="horz" pos="754"/>
        <p:guide orient="horz" pos="4042"/>
        <p:guide pos="272"/>
        <p:guide pos="5488"/>
        <p:guide pos="2812"/>
        <p:guide pos="2948"/>
      </p:guideLst>
    </p:cSldViewPr>
  </p:slideViewPr>
  <p:notesTextViewPr>
    <p:cViewPr>
      <p:scale>
        <a:sx n="1" d="1"/>
        <a:sy n="1" d="1"/>
      </p:scale>
      <p:origin x="0" y="0"/>
    </p:cViewPr>
  </p:notesTextViewPr>
  <p:sorterViewPr>
    <p:cViewPr>
      <p:scale>
        <a:sx n="150" d="100"/>
        <a:sy n="150" d="100"/>
      </p:scale>
      <p:origin x="0" y="-28068"/>
    </p:cViewPr>
  </p:sorterViewPr>
  <p:notesViewPr>
    <p:cSldViewPr showGuides="1">
      <p:cViewPr varScale="1">
        <p:scale>
          <a:sx n="92" d="100"/>
          <a:sy n="92" d="100"/>
        </p:scale>
        <p:origin x="3666" y="72"/>
      </p:cViewPr>
      <p:guideLst>
        <p:guide orient="horz" pos="3127"/>
        <p:guide pos="2141"/>
        <p:guide pos="4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6" name="Gerader Verbinder 11"/>
          <p:cNvCxnSpPr/>
          <p:nvPr/>
        </p:nvCxnSpPr>
        <p:spPr bwMode="gray">
          <a:xfrm>
            <a:off x="1" y="820377"/>
            <a:ext cx="67976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r Verbinder 12"/>
          <p:cNvCxnSpPr/>
          <p:nvPr/>
        </p:nvCxnSpPr>
        <p:spPr bwMode="gray">
          <a:xfrm>
            <a:off x="0" y="9537858"/>
            <a:ext cx="6797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6"/>
          <p:cNvSpPr>
            <a:spLocks noEditPoints="1"/>
          </p:cNvSpPr>
          <p:nvPr/>
        </p:nvSpPr>
        <p:spPr bwMode="gray">
          <a:xfrm>
            <a:off x="5076141" y="248453"/>
            <a:ext cx="1432103" cy="323471"/>
          </a:xfrm>
          <a:custGeom>
            <a:avLst/>
            <a:gdLst>
              <a:gd name="T0" fmla="*/ 2956 w 5176"/>
              <a:gd name="T1" fmla="*/ 1065 h 1067"/>
              <a:gd name="T2" fmla="*/ 3328 w 5176"/>
              <a:gd name="T3" fmla="*/ 838 h 1067"/>
              <a:gd name="T4" fmla="*/ 3136 w 5176"/>
              <a:gd name="T5" fmla="*/ 646 h 1067"/>
              <a:gd name="T6" fmla="*/ 2985 w 5176"/>
              <a:gd name="T7" fmla="*/ 146 h 1067"/>
              <a:gd name="T8" fmla="*/ 3586 w 5176"/>
              <a:gd name="T9" fmla="*/ 0 h 1067"/>
              <a:gd name="T10" fmla="*/ 3281 w 5176"/>
              <a:gd name="T11" fmla="*/ 232 h 1067"/>
              <a:gd name="T12" fmla="*/ 3471 w 5176"/>
              <a:gd name="T13" fmla="*/ 409 h 1067"/>
              <a:gd name="T14" fmla="*/ 3622 w 5176"/>
              <a:gd name="T15" fmla="*/ 919 h 1067"/>
              <a:gd name="T16" fmla="*/ 3895 w 5176"/>
              <a:gd name="T17" fmla="*/ 0 h 1067"/>
              <a:gd name="T18" fmla="*/ 4328 w 5176"/>
              <a:gd name="T19" fmla="*/ 233 h 1067"/>
              <a:gd name="T20" fmla="*/ 4044 w 5176"/>
              <a:gd name="T21" fmla="*/ 839 h 1067"/>
              <a:gd name="T22" fmla="*/ 4328 w 5176"/>
              <a:gd name="T23" fmla="*/ 1065 h 1067"/>
              <a:gd name="T24" fmla="*/ 3743 w 5176"/>
              <a:gd name="T25" fmla="*/ 919 h 1067"/>
              <a:gd name="T26" fmla="*/ 3895 w 5176"/>
              <a:gd name="T27" fmla="*/ 0 h 1067"/>
              <a:gd name="T28" fmla="*/ 0 w 5176"/>
              <a:gd name="T29" fmla="*/ 0 h 1067"/>
              <a:gd name="T30" fmla="*/ 488 w 5176"/>
              <a:gd name="T31" fmla="*/ 447 h 1067"/>
              <a:gd name="T32" fmla="*/ 795 w 5176"/>
              <a:gd name="T33" fmla="*/ 0 h 1067"/>
              <a:gd name="T34" fmla="*/ 488 w 5176"/>
              <a:gd name="T35" fmla="*/ 1065 h 1067"/>
              <a:gd name="T36" fmla="*/ 307 w 5176"/>
              <a:gd name="T37" fmla="*/ 1065 h 1067"/>
              <a:gd name="T38" fmla="*/ 952 w 5176"/>
              <a:gd name="T39" fmla="*/ 1065 h 1067"/>
              <a:gd name="T40" fmla="*/ 1546 w 5176"/>
              <a:gd name="T41" fmla="*/ 0 h 1067"/>
              <a:gd name="T42" fmla="*/ 1258 w 5176"/>
              <a:gd name="T43" fmla="*/ 233 h 1067"/>
              <a:gd name="T44" fmla="*/ 1546 w 5176"/>
              <a:gd name="T45" fmla="*/ 409 h 1067"/>
              <a:gd name="T46" fmla="*/ 1257 w 5176"/>
              <a:gd name="T47" fmla="*/ 646 h 1067"/>
              <a:gd name="T48" fmla="*/ 1545 w 5176"/>
              <a:gd name="T49" fmla="*/ 839 h 1067"/>
              <a:gd name="T50" fmla="*/ 952 w 5176"/>
              <a:gd name="T51" fmla="*/ 1065 h 1067"/>
              <a:gd name="T52" fmla="*/ 1758 w 5176"/>
              <a:gd name="T53" fmla="*/ 233 h 1067"/>
              <a:gd name="T54" fmla="*/ 1604 w 5176"/>
              <a:gd name="T55" fmla="*/ 0 h 1067"/>
              <a:gd name="T56" fmla="*/ 2204 w 5176"/>
              <a:gd name="T57" fmla="*/ 233 h 1067"/>
              <a:gd name="T58" fmla="*/ 2050 w 5176"/>
              <a:gd name="T59" fmla="*/ 1065 h 1067"/>
              <a:gd name="T60" fmla="*/ 2260 w 5176"/>
              <a:gd name="T61" fmla="*/ 232 h 1067"/>
              <a:gd name="T62" fmla="*/ 2898 w 5176"/>
              <a:gd name="T63" fmla="*/ 0 h 1067"/>
              <a:gd name="T64" fmla="*/ 2521 w 5176"/>
              <a:gd name="T65" fmla="*/ 838 h 1067"/>
              <a:gd name="T66" fmla="*/ 2879 w 5176"/>
              <a:gd name="T67" fmla="*/ 1065 h 1067"/>
              <a:gd name="T68" fmla="*/ 2188 w 5176"/>
              <a:gd name="T69" fmla="*/ 838 h 1067"/>
              <a:gd name="T70" fmla="*/ 2260 w 5176"/>
              <a:gd name="T71" fmla="*/ 232 h 1067"/>
              <a:gd name="T72" fmla="*/ 4421 w 5176"/>
              <a:gd name="T73" fmla="*/ 0 h 1067"/>
              <a:gd name="T74" fmla="*/ 4726 w 5176"/>
              <a:gd name="T75" fmla="*/ 409 h 1067"/>
              <a:gd name="T76" fmla="*/ 4869 w 5176"/>
              <a:gd name="T77" fmla="*/ 0 h 1067"/>
              <a:gd name="T78" fmla="*/ 5176 w 5176"/>
              <a:gd name="T79" fmla="*/ 1065 h 1067"/>
              <a:gd name="T80" fmla="*/ 4869 w 5176"/>
              <a:gd name="T81" fmla="*/ 646 h 1067"/>
              <a:gd name="T82" fmla="*/ 4726 w 5176"/>
              <a:gd name="T83" fmla="*/ 1065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76" h="1067">
                <a:moveTo>
                  <a:pt x="3471" y="1065"/>
                </a:moveTo>
                <a:cubicBezTo>
                  <a:pt x="2956" y="1065"/>
                  <a:pt x="2956" y="1065"/>
                  <a:pt x="2956" y="1065"/>
                </a:cubicBezTo>
                <a:cubicBezTo>
                  <a:pt x="2956" y="838"/>
                  <a:pt x="2956" y="838"/>
                  <a:pt x="2956" y="838"/>
                </a:cubicBezTo>
                <a:cubicBezTo>
                  <a:pt x="3328" y="838"/>
                  <a:pt x="3328" y="838"/>
                  <a:pt x="3328" y="838"/>
                </a:cubicBezTo>
                <a:cubicBezTo>
                  <a:pt x="3328" y="646"/>
                  <a:pt x="3328" y="646"/>
                  <a:pt x="3328" y="646"/>
                </a:cubicBezTo>
                <a:cubicBezTo>
                  <a:pt x="3136" y="646"/>
                  <a:pt x="3136" y="646"/>
                  <a:pt x="3136" y="646"/>
                </a:cubicBezTo>
                <a:cubicBezTo>
                  <a:pt x="3053" y="646"/>
                  <a:pt x="2985" y="581"/>
                  <a:pt x="2983" y="498"/>
                </a:cubicBezTo>
                <a:cubicBezTo>
                  <a:pt x="2985" y="146"/>
                  <a:pt x="2985" y="146"/>
                  <a:pt x="2985" y="146"/>
                </a:cubicBezTo>
                <a:cubicBezTo>
                  <a:pt x="2985" y="65"/>
                  <a:pt x="3053" y="0"/>
                  <a:pt x="3136" y="0"/>
                </a:cubicBezTo>
                <a:cubicBezTo>
                  <a:pt x="3586" y="0"/>
                  <a:pt x="3586" y="0"/>
                  <a:pt x="3586" y="0"/>
                </a:cubicBezTo>
                <a:cubicBezTo>
                  <a:pt x="3586" y="232"/>
                  <a:pt x="3586" y="232"/>
                  <a:pt x="3586" y="232"/>
                </a:cubicBezTo>
                <a:cubicBezTo>
                  <a:pt x="3281" y="232"/>
                  <a:pt x="3281" y="232"/>
                  <a:pt x="3281" y="232"/>
                </a:cubicBezTo>
                <a:cubicBezTo>
                  <a:pt x="3281" y="409"/>
                  <a:pt x="3281" y="409"/>
                  <a:pt x="3281" y="409"/>
                </a:cubicBezTo>
                <a:cubicBezTo>
                  <a:pt x="3471" y="409"/>
                  <a:pt x="3471" y="409"/>
                  <a:pt x="3471" y="409"/>
                </a:cubicBezTo>
                <a:cubicBezTo>
                  <a:pt x="3556" y="409"/>
                  <a:pt x="3624" y="474"/>
                  <a:pt x="3622" y="555"/>
                </a:cubicBezTo>
                <a:cubicBezTo>
                  <a:pt x="3622" y="919"/>
                  <a:pt x="3622" y="919"/>
                  <a:pt x="3622" y="919"/>
                </a:cubicBezTo>
                <a:cubicBezTo>
                  <a:pt x="3624" y="1000"/>
                  <a:pt x="3556" y="1067"/>
                  <a:pt x="3471" y="1065"/>
                </a:cubicBezTo>
                <a:close/>
                <a:moveTo>
                  <a:pt x="3895" y="0"/>
                </a:moveTo>
                <a:cubicBezTo>
                  <a:pt x="4328" y="0"/>
                  <a:pt x="4328" y="0"/>
                  <a:pt x="4328" y="0"/>
                </a:cubicBezTo>
                <a:cubicBezTo>
                  <a:pt x="4328" y="233"/>
                  <a:pt x="4328" y="233"/>
                  <a:pt x="4328" y="233"/>
                </a:cubicBezTo>
                <a:cubicBezTo>
                  <a:pt x="4044" y="233"/>
                  <a:pt x="4044" y="233"/>
                  <a:pt x="4044" y="233"/>
                </a:cubicBezTo>
                <a:cubicBezTo>
                  <a:pt x="4044" y="839"/>
                  <a:pt x="4044" y="839"/>
                  <a:pt x="4044" y="839"/>
                </a:cubicBezTo>
                <a:cubicBezTo>
                  <a:pt x="4328" y="839"/>
                  <a:pt x="4328" y="839"/>
                  <a:pt x="4328" y="839"/>
                </a:cubicBezTo>
                <a:cubicBezTo>
                  <a:pt x="4328" y="1065"/>
                  <a:pt x="4328" y="1065"/>
                  <a:pt x="4328" y="1065"/>
                </a:cubicBezTo>
                <a:cubicBezTo>
                  <a:pt x="3897" y="1065"/>
                  <a:pt x="3897" y="1065"/>
                  <a:pt x="3897" y="1065"/>
                </a:cubicBezTo>
                <a:cubicBezTo>
                  <a:pt x="3812" y="1067"/>
                  <a:pt x="3743" y="1000"/>
                  <a:pt x="3743" y="919"/>
                </a:cubicBezTo>
                <a:cubicBezTo>
                  <a:pt x="3741" y="146"/>
                  <a:pt x="3741" y="146"/>
                  <a:pt x="3741" y="146"/>
                </a:cubicBezTo>
                <a:cubicBezTo>
                  <a:pt x="3741" y="65"/>
                  <a:pt x="3810" y="0"/>
                  <a:pt x="3895" y="0"/>
                </a:cubicBezTo>
                <a:close/>
                <a:moveTo>
                  <a:pt x="0" y="1065"/>
                </a:moveTo>
                <a:cubicBezTo>
                  <a:pt x="0" y="0"/>
                  <a:pt x="0" y="0"/>
                  <a:pt x="0" y="0"/>
                </a:cubicBezTo>
                <a:cubicBezTo>
                  <a:pt x="307" y="0"/>
                  <a:pt x="307" y="0"/>
                  <a:pt x="307" y="0"/>
                </a:cubicBezTo>
                <a:cubicBezTo>
                  <a:pt x="488" y="447"/>
                  <a:pt x="488" y="447"/>
                  <a:pt x="488" y="447"/>
                </a:cubicBezTo>
                <a:cubicBezTo>
                  <a:pt x="488" y="0"/>
                  <a:pt x="488" y="0"/>
                  <a:pt x="488" y="0"/>
                </a:cubicBezTo>
                <a:cubicBezTo>
                  <a:pt x="795" y="0"/>
                  <a:pt x="795" y="0"/>
                  <a:pt x="795" y="0"/>
                </a:cubicBezTo>
                <a:cubicBezTo>
                  <a:pt x="795" y="1065"/>
                  <a:pt x="795" y="1065"/>
                  <a:pt x="795" y="1065"/>
                </a:cubicBezTo>
                <a:cubicBezTo>
                  <a:pt x="488" y="1065"/>
                  <a:pt x="488" y="1065"/>
                  <a:pt x="488" y="1065"/>
                </a:cubicBezTo>
                <a:cubicBezTo>
                  <a:pt x="305" y="611"/>
                  <a:pt x="305" y="611"/>
                  <a:pt x="305" y="611"/>
                </a:cubicBezTo>
                <a:cubicBezTo>
                  <a:pt x="307" y="1065"/>
                  <a:pt x="307" y="1065"/>
                  <a:pt x="307" y="1065"/>
                </a:cubicBezTo>
                <a:cubicBezTo>
                  <a:pt x="0" y="1065"/>
                  <a:pt x="0" y="1065"/>
                  <a:pt x="0" y="1065"/>
                </a:cubicBezTo>
                <a:close/>
                <a:moveTo>
                  <a:pt x="952" y="1065"/>
                </a:moveTo>
                <a:cubicBezTo>
                  <a:pt x="952" y="0"/>
                  <a:pt x="952" y="0"/>
                  <a:pt x="952" y="0"/>
                </a:cubicBezTo>
                <a:cubicBezTo>
                  <a:pt x="1546" y="0"/>
                  <a:pt x="1546" y="0"/>
                  <a:pt x="1546" y="0"/>
                </a:cubicBezTo>
                <a:cubicBezTo>
                  <a:pt x="1546" y="233"/>
                  <a:pt x="1546" y="233"/>
                  <a:pt x="1546" y="233"/>
                </a:cubicBezTo>
                <a:cubicBezTo>
                  <a:pt x="1258" y="233"/>
                  <a:pt x="1258" y="233"/>
                  <a:pt x="1258" y="233"/>
                </a:cubicBezTo>
                <a:cubicBezTo>
                  <a:pt x="1257" y="409"/>
                  <a:pt x="1257" y="409"/>
                  <a:pt x="1257" y="409"/>
                </a:cubicBezTo>
                <a:cubicBezTo>
                  <a:pt x="1546" y="409"/>
                  <a:pt x="1546" y="409"/>
                  <a:pt x="1546" y="409"/>
                </a:cubicBezTo>
                <a:cubicBezTo>
                  <a:pt x="1546" y="646"/>
                  <a:pt x="1546" y="646"/>
                  <a:pt x="1546" y="646"/>
                </a:cubicBezTo>
                <a:cubicBezTo>
                  <a:pt x="1257" y="646"/>
                  <a:pt x="1257" y="646"/>
                  <a:pt x="1257" y="646"/>
                </a:cubicBezTo>
                <a:cubicBezTo>
                  <a:pt x="1256" y="839"/>
                  <a:pt x="1256" y="839"/>
                  <a:pt x="1256" y="839"/>
                </a:cubicBezTo>
                <a:cubicBezTo>
                  <a:pt x="1545" y="839"/>
                  <a:pt x="1545" y="839"/>
                  <a:pt x="1545" y="839"/>
                </a:cubicBezTo>
                <a:cubicBezTo>
                  <a:pt x="1546" y="1065"/>
                  <a:pt x="1546" y="1065"/>
                  <a:pt x="1546" y="1065"/>
                </a:cubicBezTo>
                <a:cubicBezTo>
                  <a:pt x="952" y="1065"/>
                  <a:pt x="952" y="1065"/>
                  <a:pt x="952" y="1065"/>
                </a:cubicBezTo>
                <a:close/>
                <a:moveTo>
                  <a:pt x="1758" y="1065"/>
                </a:moveTo>
                <a:cubicBezTo>
                  <a:pt x="1758" y="233"/>
                  <a:pt x="1758" y="233"/>
                  <a:pt x="1758" y="233"/>
                </a:cubicBezTo>
                <a:cubicBezTo>
                  <a:pt x="1604" y="233"/>
                  <a:pt x="1604" y="233"/>
                  <a:pt x="1604" y="233"/>
                </a:cubicBezTo>
                <a:cubicBezTo>
                  <a:pt x="1604" y="0"/>
                  <a:pt x="1604" y="0"/>
                  <a:pt x="1604" y="0"/>
                </a:cubicBezTo>
                <a:cubicBezTo>
                  <a:pt x="2204" y="0"/>
                  <a:pt x="2204" y="0"/>
                  <a:pt x="2204" y="0"/>
                </a:cubicBezTo>
                <a:cubicBezTo>
                  <a:pt x="2204" y="233"/>
                  <a:pt x="2204" y="233"/>
                  <a:pt x="2204" y="233"/>
                </a:cubicBezTo>
                <a:cubicBezTo>
                  <a:pt x="2050" y="233"/>
                  <a:pt x="2050" y="233"/>
                  <a:pt x="2050" y="233"/>
                </a:cubicBezTo>
                <a:cubicBezTo>
                  <a:pt x="2050" y="1065"/>
                  <a:pt x="2050" y="1065"/>
                  <a:pt x="2050" y="1065"/>
                </a:cubicBezTo>
                <a:cubicBezTo>
                  <a:pt x="1758" y="1065"/>
                  <a:pt x="1758" y="1065"/>
                  <a:pt x="1758" y="1065"/>
                </a:cubicBezTo>
                <a:close/>
                <a:moveTo>
                  <a:pt x="2260" y="232"/>
                </a:moveTo>
                <a:cubicBezTo>
                  <a:pt x="2260" y="0"/>
                  <a:pt x="2260" y="0"/>
                  <a:pt x="2260" y="0"/>
                </a:cubicBezTo>
                <a:cubicBezTo>
                  <a:pt x="2898" y="0"/>
                  <a:pt x="2898" y="0"/>
                  <a:pt x="2898" y="0"/>
                </a:cubicBezTo>
                <a:cubicBezTo>
                  <a:pt x="2898" y="233"/>
                  <a:pt x="2898" y="233"/>
                  <a:pt x="2898" y="233"/>
                </a:cubicBezTo>
                <a:cubicBezTo>
                  <a:pt x="2521" y="838"/>
                  <a:pt x="2521" y="838"/>
                  <a:pt x="2521" y="838"/>
                </a:cubicBezTo>
                <a:cubicBezTo>
                  <a:pt x="2880" y="838"/>
                  <a:pt x="2880" y="838"/>
                  <a:pt x="2880" y="838"/>
                </a:cubicBezTo>
                <a:cubicBezTo>
                  <a:pt x="2879" y="1065"/>
                  <a:pt x="2879" y="1065"/>
                  <a:pt x="2879" y="1065"/>
                </a:cubicBezTo>
                <a:cubicBezTo>
                  <a:pt x="2189" y="1065"/>
                  <a:pt x="2189" y="1065"/>
                  <a:pt x="2189" y="1065"/>
                </a:cubicBezTo>
                <a:cubicBezTo>
                  <a:pt x="2188" y="838"/>
                  <a:pt x="2188" y="838"/>
                  <a:pt x="2188" y="838"/>
                </a:cubicBezTo>
                <a:cubicBezTo>
                  <a:pt x="2565" y="232"/>
                  <a:pt x="2565" y="232"/>
                  <a:pt x="2565" y="232"/>
                </a:cubicBezTo>
                <a:cubicBezTo>
                  <a:pt x="2260" y="232"/>
                  <a:pt x="2260" y="232"/>
                  <a:pt x="2260" y="232"/>
                </a:cubicBezTo>
                <a:close/>
                <a:moveTo>
                  <a:pt x="4421" y="1065"/>
                </a:moveTo>
                <a:cubicBezTo>
                  <a:pt x="4421" y="0"/>
                  <a:pt x="4421" y="0"/>
                  <a:pt x="4421" y="0"/>
                </a:cubicBezTo>
                <a:cubicBezTo>
                  <a:pt x="4726" y="0"/>
                  <a:pt x="4726" y="0"/>
                  <a:pt x="4726" y="0"/>
                </a:cubicBezTo>
                <a:cubicBezTo>
                  <a:pt x="4726" y="409"/>
                  <a:pt x="4726" y="409"/>
                  <a:pt x="4726" y="409"/>
                </a:cubicBezTo>
                <a:cubicBezTo>
                  <a:pt x="4869" y="409"/>
                  <a:pt x="4869" y="409"/>
                  <a:pt x="4869" y="409"/>
                </a:cubicBezTo>
                <a:cubicBezTo>
                  <a:pt x="4869" y="0"/>
                  <a:pt x="4869" y="0"/>
                  <a:pt x="4869" y="0"/>
                </a:cubicBezTo>
                <a:cubicBezTo>
                  <a:pt x="5176" y="0"/>
                  <a:pt x="5176" y="0"/>
                  <a:pt x="5176" y="0"/>
                </a:cubicBezTo>
                <a:cubicBezTo>
                  <a:pt x="5176" y="1065"/>
                  <a:pt x="5176" y="1065"/>
                  <a:pt x="5176" y="1065"/>
                </a:cubicBezTo>
                <a:cubicBezTo>
                  <a:pt x="4869" y="1065"/>
                  <a:pt x="4869" y="1065"/>
                  <a:pt x="4869" y="1065"/>
                </a:cubicBezTo>
                <a:cubicBezTo>
                  <a:pt x="4869" y="646"/>
                  <a:pt x="4869" y="646"/>
                  <a:pt x="4869" y="646"/>
                </a:cubicBezTo>
                <a:cubicBezTo>
                  <a:pt x="4726" y="646"/>
                  <a:pt x="4726" y="646"/>
                  <a:pt x="4726" y="646"/>
                </a:cubicBezTo>
                <a:cubicBezTo>
                  <a:pt x="4726" y="1065"/>
                  <a:pt x="4726" y="1065"/>
                  <a:pt x="4726" y="1065"/>
                </a:cubicBezTo>
                <a:cubicBezTo>
                  <a:pt x="4421" y="1065"/>
                  <a:pt x="4421" y="1065"/>
                  <a:pt x="4421" y="1065"/>
                </a:cubicBezTo>
                <a:close/>
              </a:path>
            </a:pathLst>
          </a:cu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1000" dirty="0">
              <a:solidFill>
                <a:schemeClr val="lt1"/>
              </a:solidFill>
              <a:latin typeface="Arial" panose="020B0604020202020204" pitchFamily="34" charset="0"/>
              <a:cs typeface="Arial" panose="020B0604020202020204" pitchFamily="34" charset="0"/>
            </a:endParaRPr>
          </a:p>
        </p:txBody>
      </p:sp>
      <p:sp>
        <p:nvSpPr>
          <p:cNvPr id="11" name="Fußzeilenplatzhalter 4"/>
          <p:cNvSpPr>
            <a:spLocks noGrp="1"/>
          </p:cNvSpPr>
          <p:nvPr>
            <p:ph type="ftr" sz="quarter" idx="2"/>
          </p:nvPr>
        </p:nvSpPr>
        <p:spPr bwMode="gray">
          <a:xfrm>
            <a:off x="294252" y="9584083"/>
            <a:ext cx="5103075" cy="351786"/>
          </a:xfrm>
          <a:prstGeom prst="rect">
            <a:avLst/>
          </a:prstGeom>
        </p:spPr>
        <p:txBody>
          <a:bodyPr vert="horz" lIns="0" tIns="45720" rIns="91440" bIns="45720" rtlCol="0" anchor="ctr"/>
          <a:lstStyle>
            <a:lvl1pPr algn="l">
              <a:defRPr sz="1000">
                <a:solidFill>
                  <a:srgbClr val="4D4D4D"/>
                </a:solidFill>
                <a:latin typeface="Arial" panose="020B0604020202020204" pitchFamily="34" charset="0"/>
                <a:cs typeface="Arial" panose="020B0604020202020204" pitchFamily="34" charset="0"/>
              </a:defRPr>
            </a:lvl1pPr>
          </a:lstStyle>
          <a:p>
            <a:r>
              <a:rPr lang="en-US" dirty="0" smtClean="0"/>
              <a:t>Topic of presentation |  NETZSCH Group  |  Date created </a:t>
            </a:r>
            <a:endParaRPr lang="en-US" dirty="0"/>
          </a:p>
        </p:txBody>
      </p:sp>
      <p:sp>
        <p:nvSpPr>
          <p:cNvPr id="12" name="Foliennummernplatzhalter 5"/>
          <p:cNvSpPr>
            <a:spLocks noGrp="1"/>
          </p:cNvSpPr>
          <p:nvPr>
            <p:ph type="sldNum" sz="quarter" idx="3"/>
          </p:nvPr>
        </p:nvSpPr>
        <p:spPr bwMode="gray">
          <a:xfrm>
            <a:off x="5582951" y="9606475"/>
            <a:ext cx="920474" cy="329395"/>
          </a:xfrm>
          <a:prstGeom prst="rect">
            <a:avLst/>
          </a:prstGeom>
        </p:spPr>
        <p:txBody>
          <a:bodyPr vert="horz" lIns="91440" tIns="45720" rIns="0" bIns="45720" rtlCol="0" anchor="ctr"/>
          <a:lstStyle>
            <a:lvl1pPr marL="0" algn="r" defTabSz="914400" rtl="0" eaLnBrk="1" latinLnBrk="0" hangingPunct="1">
              <a:defRPr lang="de-DE" sz="1000" kern="1200" smtClean="0">
                <a:solidFill>
                  <a:srgbClr val="4D4D4D"/>
                </a:solidFill>
                <a:latin typeface="Arial" panose="020B0604020202020204" pitchFamily="34" charset="0"/>
                <a:ea typeface="+mn-ea"/>
                <a:cs typeface="Arial" panose="020B0604020202020204" pitchFamily="34" charset="0"/>
              </a:defRPr>
            </a:lvl1pPr>
          </a:lstStyle>
          <a:p>
            <a:fld id="{D5E2121F-9E42-4071-88C7-608F2BB66E85}" type="slidenum">
              <a:rPr lang="en-US" smtClean="0"/>
              <a:t>‹#›</a:t>
            </a:fld>
            <a:endParaRPr lang="en-US" dirty="0"/>
          </a:p>
        </p:txBody>
      </p:sp>
    </p:spTree>
    <p:extLst>
      <p:ext uri="{BB962C8B-B14F-4D97-AF65-F5344CB8AC3E}">
        <p14:creationId xmlns:p14="http://schemas.microsoft.com/office/powerpoint/2010/main" val="9199401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bwMode="gray">
          <a:xfrm>
            <a:off x="917575" y="1055688"/>
            <a:ext cx="4962525" cy="3722687"/>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izenplatzhalter 4"/>
          <p:cNvSpPr>
            <a:spLocks noGrp="1"/>
          </p:cNvSpPr>
          <p:nvPr>
            <p:ph type="body" sz="quarter" idx="3"/>
          </p:nvPr>
        </p:nvSpPr>
        <p:spPr bwMode="gray">
          <a:xfrm>
            <a:off x="294043" y="4964113"/>
            <a:ext cx="6209590" cy="4467701"/>
          </a:xfrm>
          <a:prstGeom prst="rect">
            <a:avLst/>
          </a:prstGeom>
        </p:spPr>
        <p:txBody>
          <a:bodyPr vert="horz" lIns="0" tIns="0" rIns="0" bIns="0" rtlCol="0"/>
          <a:lstStyle/>
          <a:p>
            <a:pPr lvl="0"/>
            <a:r>
              <a:rPr lang="en-US" noProof="0" dirty="0" smtClean="0"/>
              <a:t>First Level: Subtitle</a:t>
            </a:r>
          </a:p>
          <a:p>
            <a:pPr lvl="1"/>
            <a:r>
              <a:rPr lang="en-US" noProof="0" dirty="0" smtClean="0"/>
              <a:t>Second Level: Text</a:t>
            </a:r>
          </a:p>
          <a:p>
            <a:pPr marL="266700" lvl="2" indent="-266700" algn="l" defTabSz="914400" rtl="0" eaLnBrk="1" latinLnBrk="0" hangingPunct="1">
              <a:spcBef>
                <a:spcPts val="600"/>
              </a:spcBef>
              <a:buClr>
                <a:srgbClr val="007770"/>
              </a:buClr>
              <a:buFont typeface="Webdings" panose="05030102010509060703" pitchFamily="18" charset="2"/>
              <a:buChar char=""/>
            </a:pPr>
            <a:r>
              <a:rPr lang="en-US" noProof="0" dirty="0" smtClean="0"/>
              <a:t>Third Level: bullet point</a:t>
            </a:r>
          </a:p>
          <a:p>
            <a:pPr lvl="3"/>
            <a:r>
              <a:rPr lang="en-US" noProof="0" dirty="0" smtClean="0"/>
              <a:t>Fourth Level: bullet point</a:t>
            </a:r>
          </a:p>
          <a:p>
            <a:pPr lvl="4"/>
            <a:r>
              <a:rPr lang="en-US" noProof="0" dirty="0" smtClean="0"/>
              <a:t>Fifth Level: bullet point</a:t>
            </a:r>
          </a:p>
        </p:txBody>
      </p:sp>
      <p:cxnSp>
        <p:nvCxnSpPr>
          <p:cNvPr id="8" name="Gerader Verbinder 11"/>
          <p:cNvCxnSpPr/>
          <p:nvPr/>
        </p:nvCxnSpPr>
        <p:spPr bwMode="gray">
          <a:xfrm>
            <a:off x="1" y="820377"/>
            <a:ext cx="67976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12"/>
          <p:cNvCxnSpPr/>
          <p:nvPr/>
        </p:nvCxnSpPr>
        <p:spPr bwMode="gray">
          <a:xfrm>
            <a:off x="0" y="9537858"/>
            <a:ext cx="6797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6"/>
          <p:cNvSpPr>
            <a:spLocks noEditPoints="1"/>
          </p:cNvSpPr>
          <p:nvPr/>
        </p:nvSpPr>
        <p:spPr bwMode="gray">
          <a:xfrm>
            <a:off x="5076141" y="248453"/>
            <a:ext cx="1432103" cy="323471"/>
          </a:xfrm>
          <a:custGeom>
            <a:avLst/>
            <a:gdLst>
              <a:gd name="T0" fmla="*/ 2956 w 5176"/>
              <a:gd name="T1" fmla="*/ 1065 h 1067"/>
              <a:gd name="T2" fmla="*/ 3328 w 5176"/>
              <a:gd name="T3" fmla="*/ 838 h 1067"/>
              <a:gd name="T4" fmla="*/ 3136 w 5176"/>
              <a:gd name="T5" fmla="*/ 646 h 1067"/>
              <a:gd name="T6" fmla="*/ 2985 w 5176"/>
              <a:gd name="T7" fmla="*/ 146 h 1067"/>
              <a:gd name="T8" fmla="*/ 3586 w 5176"/>
              <a:gd name="T9" fmla="*/ 0 h 1067"/>
              <a:gd name="T10" fmla="*/ 3281 w 5176"/>
              <a:gd name="T11" fmla="*/ 232 h 1067"/>
              <a:gd name="T12" fmla="*/ 3471 w 5176"/>
              <a:gd name="T13" fmla="*/ 409 h 1067"/>
              <a:gd name="T14" fmla="*/ 3622 w 5176"/>
              <a:gd name="T15" fmla="*/ 919 h 1067"/>
              <a:gd name="T16" fmla="*/ 3895 w 5176"/>
              <a:gd name="T17" fmla="*/ 0 h 1067"/>
              <a:gd name="T18" fmla="*/ 4328 w 5176"/>
              <a:gd name="T19" fmla="*/ 233 h 1067"/>
              <a:gd name="T20" fmla="*/ 4044 w 5176"/>
              <a:gd name="T21" fmla="*/ 839 h 1067"/>
              <a:gd name="T22" fmla="*/ 4328 w 5176"/>
              <a:gd name="T23" fmla="*/ 1065 h 1067"/>
              <a:gd name="T24" fmla="*/ 3743 w 5176"/>
              <a:gd name="T25" fmla="*/ 919 h 1067"/>
              <a:gd name="T26" fmla="*/ 3895 w 5176"/>
              <a:gd name="T27" fmla="*/ 0 h 1067"/>
              <a:gd name="T28" fmla="*/ 0 w 5176"/>
              <a:gd name="T29" fmla="*/ 0 h 1067"/>
              <a:gd name="T30" fmla="*/ 488 w 5176"/>
              <a:gd name="T31" fmla="*/ 447 h 1067"/>
              <a:gd name="T32" fmla="*/ 795 w 5176"/>
              <a:gd name="T33" fmla="*/ 0 h 1067"/>
              <a:gd name="T34" fmla="*/ 488 w 5176"/>
              <a:gd name="T35" fmla="*/ 1065 h 1067"/>
              <a:gd name="T36" fmla="*/ 307 w 5176"/>
              <a:gd name="T37" fmla="*/ 1065 h 1067"/>
              <a:gd name="T38" fmla="*/ 952 w 5176"/>
              <a:gd name="T39" fmla="*/ 1065 h 1067"/>
              <a:gd name="T40" fmla="*/ 1546 w 5176"/>
              <a:gd name="T41" fmla="*/ 0 h 1067"/>
              <a:gd name="T42" fmla="*/ 1258 w 5176"/>
              <a:gd name="T43" fmla="*/ 233 h 1067"/>
              <a:gd name="T44" fmla="*/ 1546 w 5176"/>
              <a:gd name="T45" fmla="*/ 409 h 1067"/>
              <a:gd name="T46" fmla="*/ 1257 w 5176"/>
              <a:gd name="T47" fmla="*/ 646 h 1067"/>
              <a:gd name="T48" fmla="*/ 1545 w 5176"/>
              <a:gd name="T49" fmla="*/ 839 h 1067"/>
              <a:gd name="T50" fmla="*/ 952 w 5176"/>
              <a:gd name="T51" fmla="*/ 1065 h 1067"/>
              <a:gd name="T52" fmla="*/ 1758 w 5176"/>
              <a:gd name="T53" fmla="*/ 233 h 1067"/>
              <a:gd name="T54" fmla="*/ 1604 w 5176"/>
              <a:gd name="T55" fmla="*/ 0 h 1067"/>
              <a:gd name="T56" fmla="*/ 2204 w 5176"/>
              <a:gd name="T57" fmla="*/ 233 h 1067"/>
              <a:gd name="T58" fmla="*/ 2050 w 5176"/>
              <a:gd name="T59" fmla="*/ 1065 h 1067"/>
              <a:gd name="T60" fmla="*/ 2260 w 5176"/>
              <a:gd name="T61" fmla="*/ 232 h 1067"/>
              <a:gd name="T62" fmla="*/ 2898 w 5176"/>
              <a:gd name="T63" fmla="*/ 0 h 1067"/>
              <a:gd name="T64" fmla="*/ 2521 w 5176"/>
              <a:gd name="T65" fmla="*/ 838 h 1067"/>
              <a:gd name="T66" fmla="*/ 2879 w 5176"/>
              <a:gd name="T67" fmla="*/ 1065 h 1067"/>
              <a:gd name="T68" fmla="*/ 2188 w 5176"/>
              <a:gd name="T69" fmla="*/ 838 h 1067"/>
              <a:gd name="T70" fmla="*/ 2260 w 5176"/>
              <a:gd name="T71" fmla="*/ 232 h 1067"/>
              <a:gd name="T72" fmla="*/ 4421 w 5176"/>
              <a:gd name="T73" fmla="*/ 0 h 1067"/>
              <a:gd name="T74" fmla="*/ 4726 w 5176"/>
              <a:gd name="T75" fmla="*/ 409 h 1067"/>
              <a:gd name="T76" fmla="*/ 4869 w 5176"/>
              <a:gd name="T77" fmla="*/ 0 h 1067"/>
              <a:gd name="T78" fmla="*/ 5176 w 5176"/>
              <a:gd name="T79" fmla="*/ 1065 h 1067"/>
              <a:gd name="T80" fmla="*/ 4869 w 5176"/>
              <a:gd name="T81" fmla="*/ 646 h 1067"/>
              <a:gd name="T82" fmla="*/ 4726 w 5176"/>
              <a:gd name="T83" fmla="*/ 1065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76" h="1067">
                <a:moveTo>
                  <a:pt x="3471" y="1065"/>
                </a:moveTo>
                <a:cubicBezTo>
                  <a:pt x="2956" y="1065"/>
                  <a:pt x="2956" y="1065"/>
                  <a:pt x="2956" y="1065"/>
                </a:cubicBezTo>
                <a:cubicBezTo>
                  <a:pt x="2956" y="838"/>
                  <a:pt x="2956" y="838"/>
                  <a:pt x="2956" y="838"/>
                </a:cubicBezTo>
                <a:cubicBezTo>
                  <a:pt x="3328" y="838"/>
                  <a:pt x="3328" y="838"/>
                  <a:pt x="3328" y="838"/>
                </a:cubicBezTo>
                <a:cubicBezTo>
                  <a:pt x="3328" y="646"/>
                  <a:pt x="3328" y="646"/>
                  <a:pt x="3328" y="646"/>
                </a:cubicBezTo>
                <a:cubicBezTo>
                  <a:pt x="3136" y="646"/>
                  <a:pt x="3136" y="646"/>
                  <a:pt x="3136" y="646"/>
                </a:cubicBezTo>
                <a:cubicBezTo>
                  <a:pt x="3053" y="646"/>
                  <a:pt x="2985" y="581"/>
                  <a:pt x="2983" y="498"/>
                </a:cubicBezTo>
                <a:cubicBezTo>
                  <a:pt x="2985" y="146"/>
                  <a:pt x="2985" y="146"/>
                  <a:pt x="2985" y="146"/>
                </a:cubicBezTo>
                <a:cubicBezTo>
                  <a:pt x="2985" y="65"/>
                  <a:pt x="3053" y="0"/>
                  <a:pt x="3136" y="0"/>
                </a:cubicBezTo>
                <a:cubicBezTo>
                  <a:pt x="3586" y="0"/>
                  <a:pt x="3586" y="0"/>
                  <a:pt x="3586" y="0"/>
                </a:cubicBezTo>
                <a:cubicBezTo>
                  <a:pt x="3586" y="232"/>
                  <a:pt x="3586" y="232"/>
                  <a:pt x="3586" y="232"/>
                </a:cubicBezTo>
                <a:cubicBezTo>
                  <a:pt x="3281" y="232"/>
                  <a:pt x="3281" y="232"/>
                  <a:pt x="3281" y="232"/>
                </a:cubicBezTo>
                <a:cubicBezTo>
                  <a:pt x="3281" y="409"/>
                  <a:pt x="3281" y="409"/>
                  <a:pt x="3281" y="409"/>
                </a:cubicBezTo>
                <a:cubicBezTo>
                  <a:pt x="3471" y="409"/>
                  <a:pt x="3471" y="409"/>
                  <a:pt x="3471" y="409"/>
                </a:cubicBezTo>
                <a:cubicBezTo>
                  <a:pt x="3556" y="409"/>
                  <a:pt x="3624" y="474"/>
                  <a:pt x="3622" y="555"/>
                </a:cubicBezTo>
                <a:cubicBezTo>
                  <a:pt x="3622" y="919"/>
                  <a:pt x="3622" y="919"/>
                  <a:pt x="3622" y="919"/>
                </a:cubicBezTo>
                <a:cubicBezTo>
                  <a:pt x="3624" y="1000"/>
                  <a:pt x="3556" y="1067"/>
                  <a:pt x="3471" y="1065"/>
                </a:cubicBezTo>
                <a:close/>
                <a:moveTo>
                  <a:pt x="3895" y="0"/>
                </a:moveTo>
                <a:cubicBezTo>
                  <a:pt x="4328" y="0"/>
                  <a:pt x="4328" y="0"/>
                  <a:pt x="4328" y="0"/>
                </a:cubicBezTo>
                <a:cubicBezTo>
                  <a:pt x="4328" y="233"/>
                  <a:pt x="4328" y="233"/>
                  <a:pt x="4328" y="233"/>
                </a:cubicBezTo>
                <a:cubicBezTo>
                  <a:pt x="4044" y="233"/>
                  <a:pt x="4044" y="233"/>
                  <a:pt x="4044" y="233"/>
                </a:cubicBezTo>
                <a:cubicBezTo>
                  <a:pt x="4044" y="839"/>
                  <a:pt x="4044" y="839"/>
                  <a:pt x="4044" y="839"/>
                </a:cubicBezTo>
                <a:cubicBezTo>
                  <a:pt x="4328" y="839"/>
                  <a:pt x="4328" y="839"/>
                  <a:pt x="4328" y="839"/>
                </a:cubicBezTo>
                <a:cubicBezTo>
                  <a:pt x="4328" y="1065"/>
                  <a:pt x="4328" y="1065"/>
                  <a:pt x="4328" y="1065"/>
                </a:cubicBezTo>
                <a:cubicBezTo>
                  <a:pt x="3897" y="1065"/>
                  <a:pt x="3897" y="1065"/>
                  <a:pt x="3897" y="1065"/>
                </a:cubicBezTo>
                <a:cubicBezTo>
                  <a:pt x="3812" y="1067"/>
                  <a:pt x="3743" y="1000"/>
                  <a:pt x="3743" y="919"/>
                </a:cubicBezTo>
                <a:cubicBezTo>
                  <a:pt x="3741" y="146"/>
                  <a:pt x="3741" y="146"/>
                  <a:pt x="3741" y="146"/>
                </a:cubicBezTo>
                <a:cubicBezTo>
                  <a:pt x="3741" y="65"/>
                  <a:pt x="3810" y="0"/>
                  <a:pt x="3895" y="0"/>
                </a:cubicBezTo>
                <a:close/>
                <a:moveTo>
                  <a:pt x="0" y="1065"/>
                </a:moveTo>
                <a:cubicBezTo>
                  <a:pt x="0" y="0"/>
                  <a:pt x="0" y="0"/>
                  <a:pt x="0" y="0"/>
                </a:cubicBezTo>
                <a:cubicBezTo>
                  <a:pt x="307" y="0"/>
                  <a:pt x="307" y="0"/>
                  <a:pt x="307" y="0"/>
                </a:cubicBezTo>
                <a:cubicBezTo>
                  <a:pt x="488" y="447"/>
                  <a:pt x="488" y="447"/>
                  <a:pt x="488" y="447"/>
                </a:cubicBezTo>
                <a:cubicBezTo>
                  <a:pt x="488" y="0"/>
                  <a:pt x="488" y="0"/>
                  <a:pt x="488" y="0"/>
                </a:cubicBezTo>
                <a:cubicBezTo>
                  <a:pt x="795" y="0"/>
                  <a:pt x="795" y="0"/>
                  <a:pt x="795" y="0"/>
                </a:cubicBezTo>
                <a:cubicBezTo>
                  <a:pt x="795" y="1065"/>
                  <a:pt x="795" y="1065"/>
                  <a:pt x="795" y="1065"/>
                </a:cubicBezTo>
                <a:cubicBezTo>
                  <a:pt x="488" y="1065"/>
                  <a:pt x="488" y="1065"/>
                  <a:pt x="488" y="1065"/>
                </a:cubicBezTo>
                <a:cubicBezTo>
                  <a:pt x="305" y="611"/>
                  <a:pt x="305" y="611"/>
                  <a:pt x="305" y="611"/>
                </a:cubicBezTo>
                <a:cubicBezTo>
                  <a:pt x="307" y="1065"/>
                  <a:pt x="307" y="1065"/>
                  <a:pt x="307" y="1065"/>
                </a:cubicBezTo>
                <a:cubicBezTo>
                  <a:pt x="0" y="1065"/>
                  <a:pt x="0" y="1065"/>
                  <a:pt x="0" y="1065"/>
                </a:cubicBezTo>
                <a:close/>
                <a:moveTo>
                  <a:pt x="952" y="1065"/>
                </a:moveTo>
                <a:cubicBezTo>
                  <a:pt x="952" y="0"/>
                  <a:pt x="952" y="0"/>
                  <a:pt x="952" y="0"/>
                </a:cubicBezTo>
                <a:cubicBezTo>
                  <a:pt x="1546" y="0"/>
                  <a:pt x="1546" y="0"/>
                  <a:pt x="1546" y="0"/>
                </a:cubicBezTo>
                <a:cubicBezTo>
                  <a:pt x="1546" y="233"/>
                  <a:pt x="1546" y="233"/>
                  <a:pt x="1546" y="233"/>
                </a:cubicBezTo>
                <a:cubicBezTo>
                  <a:pt x="1258" y="233"/>
                  <a:pt x="1258" y="233"/>
                  <a:pt x="1258" y="233"/>
                </a:cubicBezTo>
                <a:cubicBezTo>
                  <a:pt x="1257" y="409"/>
                  <a:pt x="1257" y="409"/>
                  <a:pt x="1257" y="409"/>
                </a:cubicBezTo>
                <a:cubicBezTo>
                  <a:pt x="1546" y="409"/>
                  <a:pt x="1546" y="409"/>
                  <a:pt x="1546" y="409"/>
                </a:cubicBezTo>
                <a:cubicBezTo>
                  <a:pt x="1546" y="646"/>
                  <a:pt x="1546" y="646"/>
                  <a:pt x="1546" y="646"/>
                </a:cubicBezTo>
                <a:cubicBezTo>
                  <a:pt x="1257" y="646"/>
                  <a:pt x="1257" y="646"/>
                  <a:pt x="1257" y="646"/>
                </a:cubicBezTo>
                <a:cubicBezTo>
                  <a:pt x="1256" y="839"/>
                  <a:pt x="1256" y="839"/>
                  <a:pt x="1256" y="839"/>
                </a:cubicBezTo>
                <a:cubicBezTo>
                  <a:pt x="1545" y="839"/>
                  <a:pt x="1545" y="839"/>
                  <a:pt x="1545" y="839"/>
                </a:cubicBezTo>
                <a:cubicBezTo>
                  <a:pt x="1546" y="1065"/>
                  <a:pt x="1546" y="1065"/>
                  <a:pt x="1546" y="1065"/>
                </a:cubicBezTo>
                <a:cubicBezTo>
                  <a:pt x="952" y="1065"/>
                  <a:pt x="952" y="1065"/>
                  <a:pt x="952" y="1065"/>
                </a:cubicBezTo>
                <a:close/>
                <a:moveTo>
                  <a:pt x="1758" y="1065"/>
                </a:moveTo>
                <a:cubicBezTo>
                  <a:pt x="1758" y="233"/>
                  <a:pt x="1758" y="233"/>
                  <a:pt x="1758" y="233"/>
                </a:cubicBezTo>
                <a:cubicBezTo>
                  <a:pt x="1604" y="233"/>
                  <a:pt x="1604" y="233"/>
                  <a:pt x="1604" y="233"/>
                </a:cubicBezTo>
                <a:cubicBezTo>
                  <a:pt x="1604" y="0"/>
                  <a:pt x="1604" y="0"/>
                  <a:pt x="1604" y="0"/>
                </a:cubicBezTo>
                <a:cubicBezTo>
                  <a:pt x="2204" y="0"/>
                  <a:pt x="2204" y="0"/>
                  <a:pt x="2204" y="0"/>
                </a:cubicBezTo>
                <a:cubicBezTo>
                  <a:pt x="2204" y="233"/>
                  <a:pt x="2204" y="233"/>
                  <a:pt x="2204" y="233"/>
                </a:cubicBezTo>
                <a:cubicBezTo>
                  <a:pt x="2050" y="233"/>
                  <a:pt x="2050" y="233"/>
                  <a:pt x="2050" y="233"/>
                </a:cubicBezTo>
                <a:cubicBezTo>
                  <a:pt x="2050" y="1065"/>
                  <a:pt x="2050" y="1065"/>
                  <a:pt x="2050" y="1065"/>
                </a:cubicBezTo>
                <a:cubicBezTo>
                  <a:pt x="1758" y="1065"/>
                  <a:pt x="1758" y="1065"/>
                  <a:pt x="1758" y="1065"/>
                </a:cubicBezTo>
                <a:close/>
                <a:moveTo>
                  <a:pt x="2260" y="232"/>
                </a:moveTo>
                <a:cubicBezTo>
                  <a:pt x="2260" y="0"/>
                  <a:pt x="2260" y="0"/>
                  <a:pt x="2260" y="0"/>
                </a:cubicBezTo>
                <a:cubicBezTo>
                  <a:pt x="2898" y="0"/>
                  <a:pt x="2898" y="0"/>
                  <a:pt x="2898" y="0"/>
                </a:cubicBezTo>
                <a:cubicBezTo>
                  <a:pt x="2898" y="233"/>
                  <a:pt x="2898" y="233"/>
                  <a:pt x="2898" y="233"/>
                </a:cubicBezTo>
                <a:cubicBezTo>
                  <a:pt x="2521" y="838"/>
                  <a:pt x="2521" y="838"/>
                  <a:pt x="2521" y="838"/>
                </a:cubicBezTo>
                <a:cubicBezTo>
                  <a:pt x="2880" y="838"/>
                  <a:pt x="2880" y="838"/>
                  <a:pt x="2880" y="838"/>
                </a:cubicBezTo>
                <a:cubicBezTo>
                  <a:pt x="2879" y="1065"/>
                  <a:pt x="2879" y="1065"/>
                  <a:pt x="2879" y="1065"/>
                </a:cubicBezTo>
                <a:cubicBezTo>
                  <a:pt x="2189" y="1065"/>
                  <a:pt x="2189" y="1065"/>
                  <a:pt x="2189" y="1065"/>
                </a:cubicBezTo>
                <a:cubicBezTo>
                  <a:pt x="2188" y="838"/>
                  <a:pt x="2188" y="838"/>
                  <a:pt x="2188" y="838"/>
                </a:cubicBezTo>
                <a:cubicBezTo>
                  <a:pt x="2565" y="232"/>
                  <a:pt x="2565" y="232"/>
                  <a:pt x="2565" y="232"/>
                </a:cubicBezTo>
                <a:cubicBezTo>
                  <a:pt x="2260" y="232"/>
                  <a:pt x="2260" y="232"/>
                  <a:pt x="2260" y="232"/>
                </a:cubicBezTo>
                <a:close/>
                <a:moveTo>
                  <a:pt x="4421" y="1065"/>
                </a:moveTo>
                <a:cubicBezTo>
                  <a:pt x="4421" y="0"/>
                  <a:pt x="4421" y="0"/>
                  <a:pt x="4421" y="0"/>
                </a:cubicBezTo>
                <a:cubicBezTo>
                  <a:pt x="4726" y="0"/>
                  <a:pt x="4726" y="0"/>
                  <a:pt x="4726" y="0"/>
                </a:cubicBezTo>
                <a:cubicBezTo>
                  <a:pt x="4726" y="409"/>
                  <a:pt x="4726" y="409"/>
                  <a:pt x="4726" y="409"/>
                </a:cubicBezTo>
                <a:cubicBezTo>
                  <a:pt x="4869" y="409"/>
                  <a:pt x="4869" y="409"/>
                  <a:pt x="4869" y="409"/>
                </a:cubicBezTo>
                <a:cubicBezTo>
                  <a:pt x="4869" y="0"/>
                  <a:pt x="4869" y="0"/>
                  <a:pt x="4869" y="0"/>
                </a:cubicBezTo>
                <a:cubicBezTo>
                  <a:pt x="5176" y="0"/>
                  <a:pt x="5176" y="0"/>
                  <a:pt x="5176" y="0"/>
                </a:cubicBezTo>
                <a:cubicBezTo>
                  <a:pt x="5176" y="1065"/>
                  <a:pt x="5176" y="1065"/>
                  <a:pt x="5176" y="1065"/>
                </a:cubicBezTo>
                <a:cubicBezTo>
                  <a:pt x="4869" y="1065"/>
                  <a:pt x="4869" y="1065"/>
                  <a:pt x="4869" y="1065"/>
                </a:cubicBezTo>
                <a:cubicBezTo>
                  <a:pt x="4869" y="646"/>
                  <a:pt x="4869" y="646"/>
                  <a:pt x="4869" y="646"/>
                </a:cubicBezTo>
                <a:cubicBezTo>
                  <a:pt x="4726" y="646"/>
                  <a:pt x="4726" y="646"/>
                  <a:pt x="4726" y="646"/>
                </a:cubicBezTo>
                <a:cubicBezTo>
                  <a:pt x="4726" y="1065"/>
                  <a:pt x="4726" y="1065"/>
                  <a:pt x="4726" y="1065"/>
                </a:cubicBezTo>
                <a:cubicBezTo>
                  <a:pt x="4421" y="1065"/>
                  <a:pt x="4421" y="1065"/>
                  <a:pt x="4421" y="1065"/>
                </a:cubicBezTo>
                <a:close/>
              </a:path>
            </a:pathLst>
          </a:cu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1000" noProof="0" dirty="0">
              <a:solidFill>
                <a:schemeClr val="lt1"/>
              </a:solidFill>
              <a:latin typeface="Arial" panose="020B0604020202020204" pitchFamily="34" charset="0"/>
              <a:cs typeface="Arial" panose="020B0604020202020204" pitchFamily="34" charset="0"/>
            </a:endParaRPr>
          </a:p>
        </p:txBody>
      </p:sp>
      <p:sp>
        <p:nvSpPr>
          <p:cNvPr id="11" name="Fußzeilenplatzhalter 4"/>
          <p:cNvSpPr>
            <a:spLocks noGrp="1"/>
          </p:cNvSpPr>
          <p:nvPr>
            <p:ph type="ftr" sz="quarter" idx="4"/>
          </p:nvPr>
        </p:nvSpPr>
        <p:spPr bwMode="gray">
          <a:xfrm>
            <a:off x="294252" y="9584083"/>
            <a:ext cx="5103075" cy="351786"/>
          </a:xfrm>
          <a:prstGeom prst="rect">
            <a:avLst/>
          </a:prstGeom>
        </p:spPr>
        <p:txBody>
          <a:bodyPr vert="horz" lIns="0" tIns="45720" rIns="91440" bIns="45720" rtlCol="0" anchor="ctr"/>
          <a:lstStyle>
            <a:lvl1pPr algn="l">
              <a:defRPr sz="1000">
                <a:solidFill>
                  <a:srgbClr val="4D4D4D"/>
                </a:solidFill>
                <a:latin typeface="Arial" panose="020B0604020202020204" pitchFamily="34" charset="0"/>
                <a:cs typeface="Arial" panose="020B0604020202020204" pitchFamily="34" charset="0"/>
              </a:defRPr>
            </a:lvl1pPr>
          </a:lstStyle>
          <a:p>
            <a:r>
              <a:rPr lang="en-US" noProof="0" dirty="0" smtClean="0"/>
              <a:t>Topic of presentation |  NETZSCH Group  |  Date created </a:t>
            </a:r>
            <a:endParaRPr lang="en-US" noProof="0" dirty="0"/>
          </a:p>
        </p:txBody>
      </p:sp>
      <p:sp>
        <p:nvSpPr>
          <p:cNvPr id="12" name="Foliennummernplatzhalter 5"/>
          <p:cNvSpPr>
            <a:spLocks noGrp="1"/>
          </p:cNvSpPr>
          <p:nvPr>
            <p:ph type="sldNum" sz="quarter" idx="5"/>
          </p:nvPr>
        </p:nvSpPr>
        <p:spPr bwMode="gray">
          <a:xfrm>
            <a:off x="5582951" y="9606475"/>
            <a:ext cx="920474" cy="329395"/>
          </a:xfrm>
          <a:prstGeom prst="rect">
            <a:avLst/>
          </a:prstGeom>
        </p:spPr>
        <p:txBody>
          <a:bodyPr vert="horz" lIns="91440" tIns="45720" rIns="0" bIns="45720" rtlCol="0" anchor="ctr"/>
          <a:lstStyle>
            <a:lvl1pPr marL="0" algn="r" defTabSz="914400" rtl="0" eaLnBrk="1" latinLnBrk="0" hangingPunct="1">
              <a:defRPr lang="de-DE" sz="1000" kern="1200" smtClean="0">
                <a:solidFill>
                  <a:srgbClr val="4D4D4D"/>
                </a:solidFill>
                <a:latin typeface="Arial" panose="020B0604020202020204" pitchFamily="34" charset="0"/>
                <a:ea typeface="+mn-ea"/>
                <a:cs typeface="Arial" panose="020B0604020202020204" pitchFamily="34" charset="0"/>
              </a:defRPr>
            </a:lvl1pPr>
          </a:lstStyle>
          <a:p>
            <a:fld id="{D5E2121F-9E42-4071-88C7-608F2BB66E85}" type="slidenum">
              <a:rPr lang="en-US" noProof="0" smtClean="0"/>
              <a:t>‹#›</a:t>
            </a:fld>
            <a:endParaRPr lang="en-US" noProof="0" dirty="0"/>
          </a:p>
        </p:txBody>
      </p:sp>
    </p:spTree>
    <p:extLst>
      <p:ext uri="{BB962C8B-B14F-4D97-AF65-F5344CB8AC3E}">
        <p14:creationId xmlns:p14="http://schemas.microsoft.com/office/powerpoint/2010/main" val="4152332691"/>
      </p:ext>
    </p:extLst>
  </p:cSld>
  <p:clrMap bg1="lt1" tx1="dk1" bg2="lt2" tx2="dk2" accent1="accent1" accent2="accent2" accent3="accent3" accent4="accent4" accent5="accent5" accent6="accent6" hlink="hlink" folHlink="folHlink"/>
  <p:hf hdr="0" dt="0"/>
  <p:notesStyle>
    <a:lvl1pPr marL="0" algn="l" defTabSz="914400" rtl="0" eaLnBrk="1" latinLnBrk="0" hangingPunct="1">
      <a:spcBef>
        <a:spcPts val="600"/>
      </a:spcBef>
      <a:defRPr sz="1400" kern="1200">
        <a:solidFill>
          <a:schemeClr val="tx1"/>
        </a:solidFill>
        <a:latin typeface="+mn-lt"/>
        <a:ea typeface="+mn-ea"/>
        <a:cs typeface="+mn-cs"/>
      </a:defRPr>
    </a:lvl1pPr>
    <a:lvl2pPr marL="0" indent="0" algn="l" defTabSz="914400" rtl="0" eaLnBrk="1" latinLnBrk="0" hangingPunct="1">
      <a:spcBef>
        <a:spcPts val="400"/>
      </a:spcBef>
      <a:defRPr sz="1200" kern="1200">
        <a:solidFill>
          <a:schemeClr val="tx1"/>
        </a:solidFill>
        <a:latin typeface="+mn-lt"/>
        <a:ea typeface="+mn-ea"/>
        <a:cs typeface="+mn-cs"/>
      </a:defRPr>
    </a:lvl2pPr>
    <a:lvl3pPr marL="180975" indent="-179705" algn="l" defTabSz="914400" rtl="0" eaLnBrk="1" latinLnBrk="0" hangingPunct="1">
      <a:spcBef>
        <a:spcPts val="0"/>
      </a:spcBef>
      <a:spcAft>
        <a:spcPts val="0"/>
      </a:spcAft>
      <a:buClr>
        <a:srgbClr val="007770"/>
      </a:buClr>
      <a:buFont typeface="Wingdings" panose="05000000000000000000" pitchFamily="2" charset="2"/>
      <a:buChar char="§"/>
      <a:defRPr lang="en-US" sz="1200" kern="1200" baseline="0" noProof="0" dirty="0" smtClean="0">
        <a:solidFill>
          <a:schemeClr val="tx1"/>
        </a:solidFill>
        <a:latin typeface="Arial" panose="020B0604020202020204" pitchFamily="34" charset="0"/>
        <a:ea typeface="+mn-ea"/>
        <a:cs typeface="Arial" panose="020B0604020202020204" pitchFamily="34" charset="0"/>
      </a:defRPr>
    </a:lvl3pPr>
    <a:lvl4pPr marL="446405" indent="-179705" algn="l" defTabSz="914400" rtl="0" eaLnBrk="1" latinLnBrk="0" hangingPunct="1">
      <a:spcBef>
        <a:spcPts val="200"/>
      </a:spcBef>
      <a:buFont typeface="Symbol" panose="05050102010706020507" pitchFamily="18" charset="2"/>
      <a:buChar char="-"/>
      <a:defRPr sz="1200" kern="1200" baseline="0">
        <a:solidFill>
          <a:schemeClr val="tx1"/>
        </a:solidFill>
        <a:latin typeface="+mn-lt"/>
        <a:ea typeface="+mn-ea"/>
        <a:cs typeface="+mn-cs"/>
      </a:defRPr>
    </a:lvl4pPr>
    <a:lvl5pPr marL="624205" indent="-179705" algn="l" defTabSz="914400" rtl="0" eaLnBrk="1" latinLnBrk="0" hangingPunct="1">
      <a:spcBef>
        <a:spcPts val="200"/>
      </a:spcBef>
      <a:buFont typeface="Symbol" panose="05050102010706020507" pitchFamily="18" charset="2"/>
      <a:buChar char="-"/>
      <a:defRPr sz="1200"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baike.baidu.com/item/%E5%9B%BA%E6%BA%B6%E4%BD%93/5992466" TargetMode="External"/><Relationship Id="rId3" Type="http://schemas.openxmlformats.org/officeDocument/2006/relationships/hyperlink" Target="https://baike.baidu.com/item/%E9%93%81/29586" TargetMode="External"/><Relationship Id="rId7" Type="http://schemas.openxmlformats.org/officeDocument/2006/relationships/hyperlink" Target="https://baike.baidu.com/item/%E5%A5%A5%E6%B0%8F%E4%BD%93/5991922"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baike.baidu.com/item/%E5%85%B1%E6%99%B6%E6%B8%A9%E5%BA%A6/493389" TargetMode="External"/><Relationship Id="rId5" Type="http://schemas.openxmlformats.org/officeDocument/2006/relationships/hyperlink" Target="https://baike.baidu.com/item/%E7%A1%85/2142941" TargetMode="External"/><Relationship Id="rId4" Type="http://schemas.openxmlformats.org/officeDocument/2006/relationships/hyperlink" Target="https://baike.baidu.com/item/%E7%A2%B3/457137"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aike.baidu.com/item/%E8%81%9A%E5%90%88%E5%BA%A6/9609825"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baike.baidu.com/item/%E7%83%AD%E8%A7%A3%E8%81%9A"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aike.baidu.com/item/%E7%B2%98%E5%9C%9F%E7%9F%B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baike.baidu.com/item/%E7%99%BD%E4%BA%91%E5%9C%9F/995400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baike.baidu.com/item/%E9%92%A2%E5%8C%96%E7%8E%BB%E7%92%83/99567" TargetMode="External"/><Relationship Id="rId3" Type="http://schemas.openxmlformats.org/officeDocument/2006/relationships/hyperlink" Target="https://baike.baidu.com/item/%E9%9D%9E%E9%87%91%E5%B1%9E%E6%9D%90%E6%96%99/2832913" TargetMode="External"/><Relationship Id="rId7" Type="http://schemas.openxmlformats.org/officeDocument/2006/relationships/hyperlink" Target="https://baike.baidu.com/item/%E6%9C%89%E8%89%B2%E7%8E%BB%E7%92%83/10322445"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baike.baidu.com/item/%E6%B7%B7%E5%90%88%E7%89%A9/1133642" TargetMode="External"/><Relationship Id="rId5" Type="http://schemas.openxmlformats.org/officeDocument/2006/relationships/hyperlink" Target="https://baike.baidu.com/item/CaSiO3" TargetMode="External"/><Relationship Id="rId10" Type="http://schemas.openxmlformats.org/officeDocument/2006/relationships/hyperlink" Target="https://baike.baidu.com/item/%E6%9C%89%E6%9C%BA%E7%8E%BB%E7%92%83/170193" TargetMode="External"/><Relationship Id="rId4" Type="http://schemas.openxmlformats.org/officeDocument/2006/relationships/hyperlink" Target="https://baike.baidu.com/item/Na2SiO3" TargetMode="External"/><Relationship Id="rId9" Type="http://schemas.openxmlformats.org/officeDocument/2006/relationships/hyperlink" Target="https://baike.baidu.com/item/%E7%94%B2%E5%9F%BA%E4%B8%99%E7%83%AF%E9%85%B8%E7%94%B2%E9%85%A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400" b="0" i="0" u="none" strike="noStrike" kern="1200" baseline="0" dirty="0" smtClean="0">
                <a:solidFill>
                  <a:schemeClr val="tx1"/>
                </a:solidFill>
                <a:latin typeface="+mn-lt"/>
                <a:ea typeface="+mn-ea"/>
                <a:cs typeface="+mn-cs"/>
              </a:rPr>
              <a:t>塑料：</a:t>
            </a:r>
            <a:r>
              <a:rPr lang="en-US" sz="1400" b="0" i="0" u="none" strike="noStrike" kern="1200" baseline="0" dirty="0" smtClean="0">
                <a:solidFill>
                  <a:schemeClr val="tx1"/>
                </a:solidFill>
                <a:latin typeface="+mn-lt"/>
                <a:ea typeface="+mn-ea"/>
                <a:cs typeface="+mn-cs"/>
              </a:rPr>
              <a:t>PET</a:t>
            </a:r>
          </a:p>
          <a:p>
            <a:endParaRPr lang="en-US" sz="1400" b="0" i="0" u="none" strike="noStrike" kern="1200" baseline="0" dirty="0" smtClean="0">
              <a:solidFill>
                <a:schemeClr val="tx1"/>
              </a:solidFill>
              <a:latin typeface="+mn-lt"/>
              <a:ea typeface="+mn-ea"/>
              <a:cs typeface="+mn-cs"/>
            </a:endParaRPr>
          </a:p>
          <a:p>
            <a:r>
              <a:rPr lang="zh-CN" altLang="en-US" sz="1400" b="0" i="0" u="none" strike="noStrike" kern="1200" baseline="0" dirty="0" smtClean="0">
                <a:solidFill>
                  <a:schemeClr val="tx1"/>
                </a:solidFill>
                <a:latin typeface="+mn-lt"/>
                <a:ea typeface="+mn-ea"/>
                <a:cs typeface="+mn-cs"/>
              </a:rPr>
              <a:t>测试使用</a:t>
            </a:r>
            <a:r>
              <a:rPr lang="en-US" altLang="zh-CN" sz="1400" b="0" i="0" u="none" strike="noStrike" kern="1200" baseline="0" dirty="0" err="1" smtClean="0">
                <a:solidFill>
                  <a:schemeClr val="tx1"/>
                </a:solidFill>
                <a:latin typeface="+mn-lt"/>
                <a:ea typeface="+mn-ea"/>
                <a:cs typeface="+mn-cs"/>
              </a:rPr>
              <a:t>SiC</a:t>
            </a:r>
            <a:r>
              <a:rPr lang="zh-CN" altLang="en-US" sz="1400" b="0" i="0" u="none" strike="noStrike" kern="1200" baseline="0" dirty="0" smtClean="0">
                <a:solidFill>
                  <a:schemeClr val="tx1"/>
                </a:solidFill>
                <a:latin typeface="+mn-lt"/>
                <a:ea typeface="+mn-ea"/>
                <a:cs typeface="+mn-cs"/>
              </a:rPr>
              <a:t>炉，升温速率</a:t>
            </a:r>
            <a:r>
              <a:rPr lang="en-US" altLang="zh-CN" sz="1400" b="0" i="0" u="none" strike="noStrike" kern="1200" baseline="0" dirty="0" smtClean="0">
                <a:solidFill>
                  <a:schemeClr val="tx1"/>
                </a:solidFill>
                <a:latin typeface="+mn-lt"/>
                <a:ea typeface="+mn-ea"/>
                <a:cs typeface="+mn-cs"/>
              </a:rPr>
              <a:t>10K/min</a:t>
            </a:r>
            <a:r>
              <a:rPr lang="zh-CN" altLang="en-US" sz="1400" b="0" i="0" u="none" strike="noStrike" kern="1200" baseline="0" dirty="0" smtClean="0">
                <a:solidFill>
                  <a:schemeClr val="tx1"/>
                </a:solidFill>
                <a:latin typeface="+mn-lt"/>
                <a:ea typeface="+mn-ea"/>
                <a:cs typeface="+mn-cs"/>
              </a:rPr>
              <a:t>，氮气气氛，样品质量为</a:t>
            </a:r>
            <a:r>
              <a:rPr lang="en-US" altLang="zh-CN" sz="1400" b="0" i="0" u="none" strike="noStrike" kern="1200" baseline="0" dirty="0" smtClean="0">
                <a:solidFill>
                  <a:schemeClr val="tx1"/>
                </a:solidFill>
                <a:latin typeface="+mn-lt"/>
                <a:ea typeface="+mn-ea"/>
                <a:cs typeface="+mn-cs"/>
              </a:rPr>
              <a:t>10.13mg</a:t>
            </a:r>
          </a:p>
          <a:p>
            <a:endParaRPr lang="en-US" sz="1400" b="0" i="0" u="none" strike="noStrike" kern="1200" baseline="0" dirty="0" smtClean="0">
              <a:solidFill>
                <a:schemeClr val="tx1"/>
              </a:solidFill>
              <a:latin typeface="+mn-lt"/>
              <a:ea typeface="+mn-ea"/>
              <a:cs typeface="+mn-cs"/>
            </a:endParaRPr>
          </a:p>
          <a:p>
            <a:r>
              <a:rPr lang="zh-CN" altLang="en-US" sz="1400" b="0" i="0" u="none" strike="noStrike" kern="1200" baseline="0" dirty="0" smtClean="0">
                <a:solidFill>
                  <a:schemeClr val="tx1"/>
                </a:solidFill>
                <a:latin typeface="+mn-lt"/>
                <a:ea typeface="+mn-ea"/>
                <a:cs typeface="+mn-cs"/>
              </a:rPr>
              <a:t>塑料瓶、纺织纤维和薄膜（如食品包装）是高聚物</a:t>
            </a:r>
            <a:r>
              <a:rPr lang="en-US" altLang="zh-CN" sz="1400" b="0" i="0" u="none" strike="noStrike" kern="1200" baseline="0" dirty="0" smtClean="0">
                <a:solidFill>
                  <a:schemeClr val="tx1"/>
                </a:solidFill>
                <a:latin typeface="+mn-lt"/>
                <a:ea typeface="+mn-ea"/>
                <a:cs typeface="+mn-cs"/>
              </a:rPr>
              <a:t>PET</a:t>
            </a:r>
            <a:r>
              <a:rPr lang="zh-CN" altLang="en-US" sz="1400" b="0" i="0" u="none" strike="noStrike" kern="1200" baseline="0" dirty="0" smtClean="0">
                <a:solidFill>
                  <a:schemeClr val="tx1"/>
                </a:solidFill>
                <a:latin typeface="+mn-lt"/>
                <a:ea typeface="+mn-ea"/>
                <a:cs typeface="+mn-cs"/>
              </a:rPr>
              <a:t>（聚对苯二甲酸乙二酯）最常见的应用。</a:t>
            </a:r>
            <a:r>
              <a:rPr lang="en-US" altLang="zh-CN" sz="1400" b="0" i="0" u="none" strike="noStrike" kern="1200" baseline="0" dirty="0" smtClean="0">
                <a:solidFill>
                  <a:schemeClr val="tx1"/>
                </a:solidFill>
                <a:latin typeface="+mn-lt"/>
                <a:ea typeface="+mn-ea"/>
                <a:cs typeface="+mn-cs"/>
              </a:rPr>
              <a:t>STA</a:t>
            </a:r>
            <a:r>
              <a:rPr lang="zh-CN" altLang="en-US" sz="1400" b="0" i="0" u="none" strike="noStrike" kern="1200" baseline="0" dirty="0" smtClean="0">
                <a:solidFill>
                  <a:schemeClr val="tx1"/>
                </a:solidFill>
                <a:latin typeface="+mn-lt"/>
                <a:ea typeface="+mn-ea"/>
                <a:cs typeface="+mn-cs"/>
              </a:rPr>
              <a:t>测试结果显示，在</a:t>
            </a:r>
            <a:r>
              <a:rPr lang="en-US" altLang="zh-CN" sz="1400" b="0" i="0" u="none" strike="noStrike" kern="1200" baseline="0" dirty="0" smtClean="0">
                <a:solidFill>
                  <a:schemeClr val="tx1"/>
                </a:solidFill>
                <a:latin typeface="+mn-lt"/>
                <a:ea typeface="+mn-ea"/>
                <a:cs typeface="+mn-cs"/>
              </a:rPr>
              <a:t>N2</a:t>
            </a:r>
            <a:r>
              <a:rPr lang="zh-CN" altLang="en-US" sz="1400" b="0" i="0" u="none" strike="noStrike" kern="1200" baseline="0" dirty="0" smtClean="0">
                <a:solidFill>
                  <a:schemeClr val="tx1"/>
                </a:solidFill>
                <a:latin typeface="+mn-lt"/>
                <a:ea typeface="+mn-ea"/>
                <a:cs typeface="+mn-cs"/>
              </a:rPr>
              <a:t>气氛下，</a:t>
            </a:r>
            <a:r>
              <a:rPr lang="en-US" altLang="zh-CN" sz="1400" b="0" i="0" u="none" strike="noStrike" kern="1200" baseline="0" dirty="0" smtClean="0">
                <a:solidFill>
                  <a:schemeClr val="tx1"/>
                </a:solidFill>
                <a:latin typeface="+mn-lt"/>
                <a:ea typeface="+mn-ea"/>
                <a:cs typeface="+mn-cs"/>
              </a:rPr>
              <a:t>DSC</a:t>
            </a:r>
            <a:r>
              <a:rPr lang="zh-CN" altLang="en-US" sz="1400" b="0" i="0" u="none" strike="noStrike" kern="1200" baseline="0" dirty="0" smtClean="0">
                <a:solidFill>
                  <a:schemeClr val="tx1"/>
                </a:solidFill>
                <a:latin typeface="+mn-lt"/>
                <a:ea typeface="+mn-ea"/>
                <a:cs typeface="+mn-cs"/>
              </a:rPr>
              <a:t>曲线在</a:t>
            </a:r>
            <a:r>
              <a:rPr lang="en-US" altLang="zh-CN" sz="1400" b="0" i="0" u="none" strike="noStrike" kern="1200" baseline="0" dirty="0" smtClean="0">
                <a:solidFill>
                  <a:schemeClr val="tx1"/>
                </a:solidFill>
                <a:latin typeface="+mn-lt"/>
                <a:ea typeface="+mn-ea"/>
                <a:cs typeface="+mn-cs"/>
              </a:rPr>
              <a:t>100°C</a:t>
            </a:r>
            <a:r>
              <a:rPr lang="zh-CN" altLang="en-US" sz="1400" b="0" i="0" u="none" strike="noStrike" kern="1200" baseline="0" dirty="0" smtClean="0">
                <a:solidFill>
                  <a:schemeClr val="tx1"/>
                </a:solidFill>
                <a:latin typeface="+mn-lt"/>
                <a:ea typeface="+mn-ea"/>
                <a:cs typeface="+mn-cs"/>
              </a:rPr>
              <a:t>之前有一台阶，比热增大</a:t>
            </a:r>
            <a:r>
              <a:rPr lang="en-US" altLang="zh-CN" sz="1400" b="0" i="0" u="none" strike="noStrike" kern="1200" baseline="0" dirty="0" smtClean="0">
                <a:solidFill>
                  <a:schemeClr val="tx1"/>
                </a:solidFill>
                <a:latin typeface="+mn-lt"/>
                <a:ea typeface="+mn-ea"/>
                <a:cs typeface="+mn-cs"/>
              </a:rPr>
              <a:t>0.35J/(</a:t>
            </a:r>
            <a:r>
              <a:rPr lang="en-US" altLang="zh-CN" sz="1400" b="0" i="0" u="none" strike="noStrike" kern="1200" baseline="0" dirty="0" err="1" smtClean="0">
                <a:solidFill>
                  <a:schemeClr val="tx1"/>
                </a:solidFill>
                <a:latin typeface="+mn-lt"/>
                <a:ea typeface="+mn-ea"/>
                <a:cs typeface="+mn-cs"/>
              </a:rPr>
              <a:t>g·K</a:t>
            </a:r>
            <a:r>
              <a:rPr lang="en-US" altLang="zh-CN" sz="1400" b="0" i="0" u="none" strike="noStrike" kern="1200" baseline="0" dirty="0" smtClean="0">
                <a:solidFill>
                  <a:schemeClr val="tx1"/>
                </a:solidFill>
                <a:latin typeface="+mn-lt"/>
                <a:ea typeface="+mn-ea"/>
                <a:cs typeface="+mn-cs"/>
              </a:rPr>
              <a:t>)</a:t>
            </a:r>
            <a:r>
              <a:rPr lang="zh-CN" altLang="en-US" sz="1400" b="0" i="0" u="none" strike="noStrike" kern="1200" baseline="0" dirty="0" smtClean="0">
                <a:solidFill>
                  <a:schemeClr val="tx1"/>
                </a:solidFill>
                <a:latin typeface="+mn-lt"/>
                <a:ea typeface="+mn-ea"/>
                <a:cs typeface="+mn-cs"/>
              </a:rPr>
              <a:t>，</a:t>
            </a:r>
          </a:p>
          <a:p>
            <a:r>
              <a:rPr lang="zh-CN" altLang="en-US" sz="1400" b="0" i="0" u="none" strike="noStrike" kern="1200" baseline="0" dirty="0" smtClean="0">
                <a:solidFill>
                  <a:schemeClr val="tx1"/>
                </a:solidFill>
                <a:latin typeface="+mn-lt"/>
                <a:ea typeface="+mn-ea"/>
                <a:cs typeface="+mn-cs"/>
              </a:rPr>
              <a:t>对应玻璃化转变，</a:t>
            </a:r>
            <a:r>
              <a:rPr lang="en-US" altLang="zh-CN" sz="1400" b="0" i="0" u="none" strike="noStrike" kern="1200" baseline="0" dirty="0" smtClean="0">
                <a:solidFill>
                  <a:schemeClr val="tx1"/>
                </a:solidFill>
                <a:latin typeface="+mn-lt"/>
                <a:ea typeface="+mn-ea"/>
                <a:cs typeface="+mn-cs"/>
              </a:rPr>
              <a:t>81°C</a:t>
            </a:r>
            <a:r>
              <a:rPr lang="zh-CN" altLang="en-US" sz="1400" b="0" i="0" u="none" strike="noStrike" kern="1200" baseline="0" dirty="0" smtClean="0">
                <a:solidFill>
                  <a:schemeClr val="tx1"/>
                </a:solidFill>
                <a:latin typeface="+mn-lt"/>
                <a:ea typeface="+mn-ea"/>
                <a:cs typeface="+mn-cs"/>
              </a:rPr>
              <a:t>的吸热峰是松弛导致。</a:t>
            </a:r>
            <a:r>
              <a:rPr lang="en-US" altLang="zh-CN" sz="1400" b="0" i="0" u="none" strike="noStrike" kern="1200" baseline="0" dirty="0" smtClean="0">
                <a:solidFill>
                  <a:schemeClr val="tx1"/>
                </a:solidFill>
                <a:latin typeface="+mn-lt"/>
                <a:ea typeface="+mn-ea"/>
                <a:cs typeface="+mn-cs"/>
              </a:rPr>
              <a:t>131°C</a:t>
            </a:r>
            <a:r>
              <a:rPr lang="zh-CN" altLang="en-US" sz="1400" b="0" i="0" u="none" strike="noStrike" kern="1200" baseline="0" dirty="0" smtClean="0">
                <a:solidFill>
                  <a:schemeClr val="tx1"/>
                </a:solidFill>
                <a:latin typeface="+mn-lt"/>
                <a:ea typeface="+mn-ea"/>
                <a:cs typeface="+mn-cs"/>
              </a:rPr>
              <a:t>的放热峰是冷结晶过程。</a:t>
            </a:r>
            <a:r>
              <a:rPr lang="en-US" altLang="zh-CN" sz="1400" b="0" i="0" u="none" strike="noStrike" kern="1200" baseline="0" dirty="0" smtClean="0">
                <a:solidFill>
                  <a:schemeClr val="tx1"/>
                </a:solidFill>
                <a:latin typeface="+mn-lt"/>
                <a:ea typeface="+mn-ea"/>
                <a:cs typeface="+mn-cs"/>
              </a:rPr>
              <a:t>255°C</a:t>
            </a:r>
            <a:r>
              <a:rPr lang="zh-CN" altLang="en-US" sz="1400" b="0" i="0" u="none" strike="noStrike" kern="1200" baseline="0" dirty="0" smtClean="0">
                <a:solidFill>
                  <a:schemeClr val="tx1"/>
                </a:solidFill>
                <a:latin typeface="+mn-lt"/>
                <a:ea typeface="+mn-ea"/>
                <a:cs typeface="+mn-cs"/>
              </a:rPr>
              <a:t>的吸热峰是熔融过程。</a:t>
            </a:r>
            <a:r>
              <a:rPr lang="en-US" altLang="zh-CN" sz="1400" b="0" i="0" u="none" strike="noStrike" kern="1200" baseline="0" dirty="0" smtClean="0">
                <a:solidFill>
                  <a:schemeClr val="tx1"/>
                </a:solidFill>
                <a:latin typeface="+mn-lt"/>
                <a:ea typeface="+mn-ea"/>
                <a:cs typeface="+mn-cs"/>
              </a:rPr>
              <a:t>360°C</a:t>
            </a:r>
            <a:r>
              <a:rPr lang="zh-CN" altLang="en-US" sz="1400" b="0" i="0" u="none" strike="noStrike" kern="1200" baseline="0" dirty="0" smtClean="0">
                <a:solidFill>
                  <a:schemeClr val="tx1"/>
                </a:solidFill>
                <a:latin typeface="+mn-lt"/>
                <a:ea typeface="+mn-ea"/>
                <a:cs typeface="+mn-cs"/>
              </a:rPr>
              <a:t>之后，样品开始发生分解，伴随有</a:t>
            </a:r>
            <a:r>
              <a:rPr lang="en-US" altLang="zh-CN" sz="1400" b="0" i="0" u="none" strike="noStrike" kern="1200" baseline="0" dirty="0" smtClean="0">
                <a:solidFill>
                  <a:schemeClr val="tx1"/>
                </a:solidFill>
                <a:latin typeface="+mn-lt"/>
                <a:ea typeface="+mn-ea"/>
                <a:cs typeface="+mn-cs"/>
              </a:rPr>
              <a:t>79.5</a:t>
            </a:r>
            <a:r>
              <a:rPr lang="zh-CN" altLang="en-US" sz="1400" b="0" i="0" u="none" strike="noStrike" kern="1200" baseline="0" dirty="0" smtClean="0">
                <a:solidFill>
                  <a:schemeClr val="tx1"/>
                </a:solidFill>
                <a:latin typeface="+mn-lt"/>
                <a:ea typeface="+mn-ea"/>
                <a:cs typeface="+mn-cs"/>
              </a:rPr>
              <a:t>％的失重。</a:t>
            </a:r>
            <a:endParaRPr lang="en-US" altLang="zh-CN" sz="1400" b="0" i="0" u="none" strike="noStrike" kern="1200" baseline="0" dirty="0" smtClean="0">
              <a:solidFill>
                <a:schemeClr val="tx1"/>
              </a:solidFill>
              <a:latin typeface="+mn-lt"/>
              <a:ea typeface="+mn-ea"/>
              <a:cs typeface="+mn-cs"/>
            </a:endParaRPr>
          </a:p>
          <a:p>
            <a:endParaRPr lang="en-US" altLang="zh-CN" sz="14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CN" altLang="en-US" dirty="0" smtClean="0"/>
              <a:t>该案例来自</a:t>
            </a:r>
            <a:r>
              <a:rPr lang="en-US" altLang="zh-CN" dirty="0" smtClean="0"/>
              <a:t>STA449F1</a:t>
            </a:r>
            <a:r>
              <a:rPr lang="zh-CN" altLang="en-US" dirty="0" smtClean="0"/>
              <a:t>样本</a:t>
            </a:r>
            <a:endParaRPr lang="en-US" altLang="zh-CN" dirty="0" smtClean="0"/>
          </a:p>
          <a:p>
            <a:endParaRPr lang="en-US" altLang="zh-CN" sz="1400" b="0" i="0" u="none" strike="noStrike" kern="1200" baseline="0" dirty="0" smtClean="0">
              <a:solidFill>
                <a:schemeClr val="tx1"/>
              </a:solidFill>
              <a:latin typeface="+mn-lt"/>
              <a:ea typeface="+mn-ea"/>
              <a:cs typeface="+mn-cs"/>
            </a:endParaRPr>
          </a:p>
          <a:p>
            <a:endParaRPr lang="en-US" altLang="zh-CN" sz="1400" b="0" i="0" u="none" strike="noStrike" kern="1200" baseline="0" dirty="0" smtClean="0">
              <a:solidFill>
                <a:schemeClr val="tx1"/>
              </a:solidFill>
              <a:latin typeface="+mn-lt"/>
              <a:ea typeface="+mn-ea"/>
              <a:cs typeface="+mn-cs"/>
            </a:endParaRPr>
          </a:p>
          <a:p>
            <a:endParaRPr lang="en-US" altLang="zh-CN" sz="1400" b="0" i="0" u="none" strike="noStrike" kern="1200" baseline="0" dirty="0" smtClean="0">
              <a:solidFill>
                <a:schemeClr val="tx1"/>
              </a:solidFill>
              <a:latin typeface="+mn-lt"/>
              <a:ea typeface="+mn-ea"/>
              <a:cs typeface="+mn-cs"/>
            </a:endParaRPr>
          </a:p>
          <a:p>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3</a:t>
            </a:fld>
            <a:endParaRPr lang="en-US" noProof="0" dirty="0"/>
          </a:p>
        </p:txBody>
      </p:sp>
    </p:spTree>
    <p:extLst>
      <p:ext uri="{BB962C8B-B14F-4D97-AF65-F5344CB8AC3E}">
        <p14:creationId xmlns:p14="http://schemas.microsoft.com/office/powerpoint/2010/main" val="3460068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400" b="0" i="0" kern="1200" dirty="0" smtClean="0">
                <a:solidFill>
                  <a:schemeClr val="tx1"/>
                </a:solidFill>
                <a:effectLst/>
                <a:latin typeface="+mn-lt"/>
                <a:ea typeface="+mn-ea"/>
                <a:cs typeface="+mn-cs"/>
              </a:rPr>
              <a:t>铸铁主要由</a:t>
            </a:r>
            <a:r>
              <a:rPr lang="zh-CN" altLang="en-US" sz="1400" b="0" i="0" u="none" strike="noStrike" kern="1200" dirty="0" smtClean="0">
                <a:solidFill>
                  <a:schemeClr val="tx1"/>
                </a:solidFill>
                <a:effectLst/>
                <a:latin typeface="+mn-lt"/>
                <a:ea typeface="+mn-ea"/>
                <a:cs typeface="+mn-cs"/>
                <a:hlinkClick r:id="rId3"/>
              </a:rPr>
              <a:t>铁</a:t>
            </a:r>
            <a:r>
              <a:rPr lang="zh-CN" altLang="en-US" sz="1400" b="0" i="0" kern="1200" dirty="0" smtClean="0">
                <a:solidFill>
                  <a:schemeClr val="tx1"/>
                </a:solidFill>
                <a:effectLst/>
                <a:latin typeface="+mn-lt"/>
                <a:ea typeface="+mn-ea"/>
                <a:cs typeface="+mn-cs"/>
              </a:rPr>
              <a:t>、</a:t>
            </a:r>
            <a:r>
              <a:rPr lang="zh-CN" altLang="en-US" sz="1400" b="0" i="0" u="none" strike="noStrike" kern="1200" dirty="0" smtClean="0">
                <a:solidFill>
                  <a:schemeClr val="tx1"/>
                </a:solidFill>
                <a:effectLst/>
                <a:latin typeface="+mn-lt"/>
                <a:ea typeface="+mn-ea"/>
                <a:cs typeface="+mn-cs"/>
                <a:hlinkClick r:id="rId4"/>
              </a:rPr>
              <a:t>碳</a:t>
            </a:r>
            <a:r>
              <a:rPr lang="zh-CN" altLang="en-US" sz="1400" b="0" i="0" kern="1200" dirty="0" smtClean="0">
                <a:solidFill>
                  <a:schemeClr val="tx1"/>
                </a:solidFill>
                <a:effectLst/>
                <a:latin typeface="+mn-lt"/>
                <a:ea typeface="+mn-ea"/>
                <a:cs typeface="+mn-cs"/>
              </a:rPr>
              <a:t>和</a:t>
            </a:r>
            <a:r>
              <a:rPr lang="zh-CN" altLang="en-US" sz="1400" b="0" i="0" u="none" strike="noStrike" kern="1200" dirty="0" smtClean="0">
                <a:solidFill>
                  <a:schemeClr val="tx1"/>
                </a:solidFill>
                <a:effectLst/>
                <a:latin typeface="+mn-lt"/>
                <a:ea typeface="+mn-ea"/>
                <a:cs typeface="+mn-cs"/>
                <a:hlinkClick r:id="rId5"/>
              </a:rPr>
              <a:t>硅</a:t>
            </a:r>
            <a:r>
              <a:rPr lang="zh-CN" altLang="en-US" sz="1400" b="0" i="0" kern="1200" dirty="0" smtClean="0">
                <a:solidFill>
                  <a:schemeClr val="tx1"/>
                </a:solidFill>
                <a:effectLst/>
                <a:latin typeface="+mn-lt"/>
                <a:ea typeface="+mn-ea"/>
                <a:cs typeface="+mn-cs"/>
              </a:rPr>
              <a:t>组成的合金的总称。在这些合金中，含碳量超过在</a:t>
            </a:r>
            <a:r>
              <a:rPr lang="zh-CN" altLang="en-US" sz="1400" b="0" i="0" u="none" strike="noStrike" kern="1200" dirty="0" smtClean="0">
                <a:solidFill>
                  <a:schemeClr val="tx1"/>
                </a:solidFill>
                <a:effectLst/>
                <a:latin typeface="+mn-lt"/>
                <a:ea typeface="+mn-ea"/>
                <a:cs typeface="+mn-cs"/>
                <a:hlinkClick r:id="rId6"/>
              </a:rPr>
              <a:t>共晶温度</a:t>
            </a:r>
            <a:r>
              <a:rPr lang="zh-CN" altLang="en-US" sz="1400" b="0" i="0" kern="1200" dirty="0" smtClean="0">
                <a:solidFill>
                  <a:schemeClr val="tx1"/>
                </a:solidFill>
                <a:effectLst/>
                <a:latin typeface="+mn-lt"/>
                <a:ea typeface="+mn-ea"/>
                <a:cs typeface="+mn-cs"/>
              </a:rPr>
              <a:t>时能保留在</a:t>
            </a:r>
            <a:r>
              <a:rPr lang="zh-CN" altLang="en-US" sz="1400" b="0" i="0" u="none" strike="noStrike" kern="1200" dirty="0" smtClean="0">
                <a:solidFill>
                  <a:schemeClr val="tx1"/>
                </a:solidFill>
                <a:effectLst/>
                <a:latin typeface="+mn-lt"/>
                <a:ea typeface="+mn-ea"/>
                <a:cs typeface="+mn-cs"/>
                <a:hlinkClick r:id="rId7"/>
              </a:rPr>
              <a:t>奥氏体</a:t>
            </a:r>
            <a:r>
              <a:rPr lang="zh-CN" altLang="en-US" sz="1400" b="0" i="0" u="none" strike="noStrike" kern="1200" dirty="0" smtClean="0">
                <a:solidFill>
                  <a:schemeClr val="tx1"/>
                </a:solidFill>
                <a:effectLst/>
                <a:latin typeface="+mn-lt"/>
                <a:ea typeface="+mn-ea"/>
                <a:cs typeface="+mn-cs"/>
                <a:hlinkClick r:id="rId8"/>
              </a:rPr>
              <a:t>固溶体</a:t>
            </a:r>
            <a:r>
              <a:rPr lang="zh-CN" altLang="en-US" sz="1400" b="0" i="0" kern="1200" dirty="0" smtClean="0">
                <a:solidFill>
                  <a:schemeClr val="tx1"/>
                </a:solidFill>
                <a:effectLst/>
                <a:latin typeface="+mn-lt"/>
                <a:ea typeface="+mn-ea"/>
                <a:cs typeface="+mn-cs"/>
              </a:rPr>
              <a:t>中的量。</a:t>
            </a:r>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14</a:t>
            </a:fld>
            <a:endParaRPr lang="en-US" noProof="0" dirty="0"/>
          </a:p>
        </p:txBody>
      </p:sp>
    </p:spTree>
    <p:extLst>
      <p:ext uri="{BB962C8B-B14F-4D97-AF65-F5344CB8AC3E}">
        <p14:creationId xmlns:p14="http://schemas.microsoft.com/office/powerpoint/2010/main" val="360005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400" b="0" i="0" u="none" strike="noStrike" kern="1200" baseline="0" dirty="0" smtClean="0">
                <a:solidFill>
                  <a:schemeClr val="tx1"/>
                </a:solidFill>
                <a:latin typeface="+mn-lt"/>
                <a:ea typeface="+mn-ea"/>
                <a:cs typeface="+mn-cs"/>
              </a:rPr>
              <a:t>Pt0.89Au0.10Ir0.01</a:t>
            </a:r>
            <a:r>
              <a:rPr lang="zh-CN" altLang="en-US" sz="1400" b="0" i="0" u="none" strike="noStrike" kern="1200" baseline="0" dirty="0" smtClean="0">
                <a:solidFill>
                  <a:schemeClr val="tx1"/>
                </a:solidFill>
                <a:latin typeface="+mn-lt"/>
                <a:ea typeface="+mn-ea"/>
                <a:cs typeface="+mn-cs"/>
              </a:rPr>
              <a:t>是一种齿科合金，通常用于镶嵌物、牙冠和搭桥。齿科合金必须具备坚固、易成形、抗腐蚀和生物相容性的特点。</a:t>
            </a:r>
            <a:r>
              <a:rPr lang="en-US" altLang="zh-CN" sz="1400" b="0" i="0" u="none" strike="noStrike" kern="1200" baseline="0" dirty="0" smtClean="0">
                <a:solidFill>
                  <a:schemeClr val="tx1"/>
                </a:solidFill>
                <a:latin typeface="+mn-lt"/>
                <a:ea typeface="+mn-ea"/>
                <a:cs typeface="+mn-cs"/>
              </a:rPr>
              <a:t>STA</a:t>
            </a:r>
            <a:r>
              <a:rPr lang="zh-CN" altLang="en-US" sz="1400" b="0" i="0" u="none" strike="noStrike" kern="1200" baseline="0" dirty="0" smtClean="0">
                <a:solidFill>
                  <a:schemeClr val="tx1"/>
                </a:solidFill>
                <a:latin typeface="+mn-lt"/>
                <a:ea typeface="+mn-ea"/>
                <a:cs typeface="+mn-cs"/>
              </a:rPr>
              <a:t>测试结果显示，在升温过程中，</a:t>
            </a:r>
            <a:r>
              <a:rPr lang="en-US" altLang="zh-CN" sz="1400" b="0" i="0" u="none" strike="noStrike" kern="1200" baseline="0" dirty="0" smtClean="0">
                <a:solidFill>
                  <a:schemeClr val="tx1"/>
                </a:solidFill>
                <a:latin typeface="+mn-lt"/>
                <a:ea typeface="+mn-ea"/>
                <a:cs typeface="+mn-cs"/>
              </a:rPr>
              <a:t>DSC</a:t>
            </a:r>
            <a:r>
              <a:rPr lang="zh-CN" altLang="en-US" sz="1400" b="0" i="0" u="none" strike="noStrike" kern="1200" baseline="0" dirty="0" smtClean="0">
                <a:solidFill>
                  <a:schemeClr val="tx1"/>
                </a:solidFill>
                <a:latin typeface="+mn-lt"/>
                <a:ea typeface="+mn-ea"/>
                <a:cs typeface="+mn-cs"/>
              </a:rPr>
              <a:t>曲线（实线）在外推</a:t>
            </a:r>
          </a:p>
          <a:p>
            <a:r>
              <a:rPr lang="zh-CN" altLang="en-US" sz="1400" b="0" i="0" u="none" strike="noStrike" kern="1200" baseline="0" dirty="0" smtClean="0">
                <a:solidFill>
                  <a:schemeClr val="tx1"/>
                </a:solidFill>
                <a:latin typeface="+mn-lt"/>
                <a:ea typeface="+mn-ea"/>
                <a:cs typeface="+mn-cs"/>
              </a:rPr>
              <a:t>起始点温度</a:t>
            </a:r>
            <a:r>
              <a:rPr lang="en-US" altLang="zh-CN" sz="1400" b="0" i="0" u="none" strike="noStrike" kern="1200" baseline="0" dirty="0" smtClean="0">
                <a:solidFill>
                  <a:schemeClr val="tx1"/>
                </a:solidFill>
                <a:latin typeface="+mn-lt"/>
                <a:ea typeface="+mn-ea"/>
                <a:cs typeface="+mn-cs"/>
              </a:rPr>
              <a:t>1659°C</a:t>
            </a:r>
            <a:r>
              <a:rPr lang="zh-CN" altLang="en-US" sz="1400" b="0" i="0" u="none" strike="noStrike" kern="1200" baseline="0" dirty="0" smtClean="0">
                <a:solidFill>
                  <a:schemeClr val="tx1"/>
                </a:solidFill>
                <a:latin typeface="+mn-lt"/>
                <a:ea typeface="+mn-ea"/>
                <a:cs typeface="+mn-cs"/>
              </a:rPr>
              <a:t>时有吸热现象，对应熔融过程，其热焓值为</a:t>
            </a:r>
            <a:r>
              <a:rPr lang="en-US" altLang="zh-CN" sz="1400" b="0" i="0" u="none" strike="noStrike" kern="1200" baseline="0" dirty="0" smtClean="0">
                <a:solidFill>
                  <a:schemeClr val="tx1"/>
                </a:solidFill>
                <a:latin typeface="+mn-lt"/>
                <a:ea typeface="+mn-ea"/>
                <a:cs typeface="+mn-cs"/>
              </a:rPr>
              <a:t>88J/g</a:t>
            </a:r>
            <a:r>
              <a:rPr lang="zh-CN" altLang="en-US" sz="1400" b="0" i="0" u="none" strike="noStrike" kern="1200" baseline="0" dirty="0" smtClean="0">
                <a:solidFill>
                  <a:schemeClr val="tx1"/>
                </a:solidFill>
                <a:latin typeface="+mn-lt"/>
                <a:ea typeface="+mn-ea"/>
                <a:cs typeface="+mn-cs"/>
              </a:rPr>
              <a:t>。在降温过程中，</a:t>
            </a:r>
            <a:r>
              <a:rPr lang="en-US" altLang="zh-CN" sz="1400" b="0" i="0" u="none" strike="noStrike" kern="1200" baseline="0" dirty="0" smtClean="0">
                <a:solidFill>
                  <a:schemeClr val="tx1"/>
                </a:solidFill>
                <a:latin typeface="+mn-lt"/>
                <a:ea typeface="+mn-ea"/>
                <a:cs typeface="+mn-cs"/>
              </a:rPr>
              <a:t>DSC</a:t>
            </a:r>
            <a:r>
              <a:rPr lang="zh-CN" altLang="en-US" sz="1400" b="0" i="0" u="none" strike="noStrike" kern="1200" baseline="0" dirty="0" smtClean="0">
                <a:solidFill>
                  <a:schemeClr val="tx1"/>
                </a:solidFill>
                <a:latin typeface="+mn-lt"/>
                <a:ea typeface="+mn-ea"/>
                <a:cs typeface="+mn-cs"/>
              </a:rPr>
              <a:t>曲线（虚线）在起始点温度</a:t>
            </a:r>
            <a:r>
              <a:rPr lang="en-US" altLang="zh-CN" sz="1400" b="0" i="0" u="none" strike="noStrike" kern="1200" baseline="0" dirty="0" smtClean="0">
                <a:solidFill>
                  <a:schemeClr val="tx1"/>
                </a:solidFill>
                <a:latin typeface="+mn-lt"/>
                <a:ea typeface="+mn-ea"/>
                <a:cs typeface="+mn-cs"/>
              </a:rPr>
              <a:t>1685°C</a:t>
            </a:r>
            <a:r>
              <a:rPr lang="zh-CN" altLang="en-US" sz="1400" b="0" i="0" u="none" strike="noStrike" kern="1200" baseline="0" dirty="0" smtClean="0">
                <a:solidFill>
                  <a:schemeClr val="tx1"/>
                </a:solidFill>
                <a:latin typeface="+mn-lt"/>
                <a:ea typeface="+mn-ea"/>
                <a:cs typeface="+mn-cs"/>
              </a:rPr>
              <a:t>时有一放热峰（峰值温度</a:t>
            </a:r>
            <a:r>
              <a:rPr lang="en-US" altLang="zh-CN" sz="1400" b="0" i="0" u="none" strike="noStrike" kern="1200" baseline="0" dirty="0" smtClean="0">
                <a:solidFill>
                  <a:schemeClr val="tx1"/>
                </a:solidFill>
                <a:latin typeface="+mn-lt"/>
                <a:ea typeface="+mn-ea"/>
                <a:cs typeface="+mn-cs"/>
              </a:rPr>
              <a:t>1684°C</a:t>
            </a:r>
            <a:r>
              <a:rPr lang="zh-CN" altLang="en-US" sz="1400" b="0" i="0" u="none" strike="noStrike" kern="1200" baseline="0" dirty="0" smtClean="0">
                <a:solidFill>
                  <a:schemeClr val="tx1"/>
                </a:solidFill>
                <a:latin typeface="+mn-lt"/>
                <a:ea typeface="+mn-ea"/>
                <a:cs typeface="+mn-cs"/>
              </a:rPr>
              <a:t>），对应结晶过程，其热焓值为</a:t>
            </a:r>
            <a:r>
              <a:rPr lang="en-US" altLang="zh-CN" sz="1400" b="0" i="0" u="none" strike="noStrike" kern="1200" baseline="0" dirty="0" smtClean="0">
                <a:solidFill>
                  <a:schemeClr val="tx1"/>
                </a:solidFill>
                <a:latin typeface="+mn-lt"/>
                <a:ea typeface="+mn-ea"/>
                <a:cs typeface="+mn-cs"/>
              </a:rPr>
              <a:t>-87J/g</a:t>
            </a:r>
            <a:r>
              <a:rPr lang="zh-CN" altLang="en-US" sz="1400" b="0" i="0" u="none" strike="noStrike" kern="1200" baseline="0" dirty="0" smtClean="0">
                <a:solidFill>
                  <a:schemeClr val="tx1"/>
                </a:solidFill>
                <a:latin typeface="+mn-lt"/>
                <a:ea typeface="+mn-ea"/>
                <a:cs typeface="+mn-cs"/>
              </a:rPr>
              <a:t>。在最高温度时有</a:t>
            </a:r>
            <a:r>
              <a:rPr lang="en-US" altLang="zh-CN" sz="1400" b="0" i="0" u="none" strike="noStrike" kern="1200" baseline="0" dirty="0" smtClean="0">
                <a:solidFill>
                  <a:schemeClr val="tx1"/>
                </a:solidFill>
                <a:latin typeface="+mn-lt"/>
                <a:ea typeface="+mn-ea"/>
                <a:cs typeface="+mn-cs"/>
              </a:rPr>
              <a:t>0.05</a:t>
            </a:r>
            <a:r>
              <a:rPr lang="zh-CN" altLang="en-US" sz="1400" b="0" i="0" u="none" strike="noStrike" kern="1200" baseline="0" dirty="0" smtClean="0">
                <a:solidFill>
                  <a:schemeClr val="tx1"/>
                </a:solidFill>
                <a:latin typeface="+mn-lt"/>
                <a:ea typeface="+mn-ea"/>
                <a:cs typeface="+mn-cs"/>
              </a:rPr>
              <a:t>％的失重，可能是样品在此处开始挥发导致。</a:t>
            </a:r>
            <a:endParaRPr lang="en-US" altLang="zh-CN" sz="1400" b="0" i="0" u="none" strike="noStrike" kern="1200" baseline="0" dirty="0" smtClean="0">
              <a:solidFill>
                <a:schemeClr val="tx1"/>
              </a:solidFill>
              <a:latin typeface="+mn-lt"/>
              <a:ea typeface="+mn-ea"/>
              <a:cs typeface="+mn-cs"/>
            </a:endParaRPr>
          </a:p>
          <a:p>
            <a:endParaRPr lang="en-US" sz="14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CN" altLang="en-US" sz="1400" b="0" i="0" u="none" strike="noStrike" kern="1200" baseline="0" dirty="0" smtClean="0">
                <a:solidFill>
                  <a:schemeClr val="tx1"/>
                </a:solidFill>
                <a:latin typeface="+mn-lt"/>
                <a:ea typeface="+mn-ea"/>
                <a:cs typeface="+mn-cs"/>
              </a:rPr>
              <a:t>该案例来自</a:t>
            </a:r>
            <a:r>
              <a:rPr lang="en-US" altLang="zh-CN" sz="1400" b="0" i="0" u="none" strike="noStrike" kern="1200" baseline="0" dirty="0" smtClean="0">
                <a:solidFill>
                  <a:schemeClr val="tx1"/>
                </a:solidFill>
                <a:latin typeface="+mn-lt"/>
                <a:ea typeface="+mn-ea"/>
                <a:cs typeface="+mn-cs"/>
              </a:rPr>
              <a:t>STA449F3</a:t>
            </a:r>
            <a:r>
              <a:rPr lang="zh-CN" altLang="en-US" sz="1400" b="0" i="0" u="none" strike="noStrike" kern="1200" baseline="0" dirty="0" smtClean="0">
                <a:solidFill>
                  <a:schemeClr val="tx1"/>
                </a:solidFill>
                <a:latin typeface="+mn-lt"/>
                <a:ea typeface="+mn-ea"/>
                <a:cs typeface="+mn-cs"/>
              </a:rPr>
              <a:t>样本</a:t>
            </a:r>
            <a:endParaRPr lang="en-US" dirty="0" smtClean="0"/>
          </a:p>
          <a:p>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16</a:t>
            </a:fld>
            <a:endParaRPr lang="en-US" noProof="0" dirty="0"/>
          </a:p>
        </p:txBody>
      </p:sp>
    </p:spTree>
    <p:extLst>
      <p:ext uri="{BB962C8B-B14F-4D97-AF65-F5344CB8AC3E}">
        <p14:creationId xmlns:p14="http://schemas.microsoft.com/office/powerpoint/2010/main" val="126015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400" kern="1200" dirty="0" smtClean="0">
                <a:solidFill>
                  <a:schemeClr val="tx1"/>
                </a:solidFill>
                <a:effectLst/>
                <a:latin typeface="+mn-lt"/>
                <a:ea typeface="+mn-ea"/>
                <a:cs typeface="+mn-cs"/>
              </a:rPr>
              <a:t>基非晶合金在</a:t>
            </a:r>
            <a:r>
              <a:rPr lang="en-US" sz="1400" kern="1200" dirty="0" smtClean="0">
                <a:solidFill>
                  <a:schemeClr val="tx1"/>
                </a:solidFill>
                <a:effectLst/>
                <a:latin typeface="+mn-lt"/>
                <a:ea typeface="+mn-ea"/>
                <a:cs typeface="+mn-cs"/>
              </a:rPr>
              <a:t>300°C</a:t>
            </a:r>
            <a:r>
              <a:rPr lang="zh-CN" altLang="en-US" sz="1400" kern="1200" dirty="0" smtClean="0">
                <a:solidFill>
                  <a:schemeClr val="tx1"/>
                </a:solidFill>
                <a:effectLst/>
                <a:latin typeface="+mn-lt"/>
                <a:ea typeface="+mn-ea"/>
                <a:cs typeface="+mn-cs"/>
              </a:rPr>
              <a:t>～</a:t>
            </a:r>
            <a:r>
              <a:rPr lang="en-US" sz="1400" kern="1200" dirty="0" smtClean="0">
                <a:solidFill>
                  <a:schemeClr val="tx1"/>
                </a:solidFill>
                <a:effectLst/>
                <a:latin typeface="+mn-lt"/>
                <a:ea typeface="+mn-ea"/>
                <a:cs typeface="+mn-cs"/>
              </a:rPr>
              <a:t>400°C</a:t>
            </a:r>
            <a:r>
              <a:rPr lang="zh-CN" altLang="en-US" sz="1400" kern="1200" dirty="0" smtClean="0">
                <a:solidFill>
                  <a:schemeClr val="tx1"/>
                </a:solidFill>
                <a:effectLst/>
                <a:latin typeface="+mn-lt"/>
                <a:ea typeface="+mn-ea"/>
                <a:cs typeface="+mn-cs"/>
              </a:rPr>
              <a:t>出现</a:t>
            </a:r>
            <a:r>
              <a:rPr lang="en-US" sz="1400" kern="1200" dirty="0" smtClean="0">
                <a:solidFill>
                  <a:schemeClr val="tx1"/>
                </a:solidFill>
                <a:effectLst/>
                <a:latin typeface="+mn-lt"/>
                <a:ea typeface="+mn-ea"/>
                <a:cs typeface="+mn-cs"/>
              </a:rPr>
              <a:t>0.7% </a:t>
            </a:r>
            <a:r>
              <a:rPr lang="zh-CN" altLang="en-US" sz="1400" kern="1200" dirty="0" smtClean="0">
                <a:solidFill>
                  <a:schemeClr val="tx1"/>
                </a:solidFill>
                <a:effectLst/>
                <a:latin typeface="+mn-lt"/>
                <a:ea typeface="+mn-ea"/>
                <a:cs typeface="+mn-cs"/>
              </a:rPr>
              <a:t>质量失重，这可能是表面有机物的蒸发。在</a:t>
            </a:r>
            <a:r>
              <a:rPr lang="en-US" sz="1400" kern="1200" dirty="0" smtClean="0">
                <a:solidFill>
                  <a:schemeClr val="tx1"/>
                </a:solidFill>
                <a:effectLst/>
                <a:latin typeface="+mn-lt"/>
                <a:ea typeface="+mn-ea"/>
                <a:cs typeface="+mn-cs"/>
              </a:rPr>
              <a:t>587°C</a:t>
            </a:r>
            <a:r>
              <a:rPr lang="zh-CN" altLang="en-US" sz="1400" kern="1200" dirty="0" smtClean="0">
                <a:solidFill>
                  <a:schemeClr val="tx1"/>
                </a:solidFill>
                <a:effectLst/>
                <a:latin typeface="+mn-lt"/>
                <a:ea typeface="+mn-ea"/>
                <a:cs typeface="+mn-cs"/>
              </a:rPr>
              <a:t>（外推起始点）样品开始分两步结晶，放热焓高达</a:t>
            </a:r>
            <a:r>
              <a:rPr lang="en-US" sz="1400" kern="1200" dirty="0" smtClean="0">
                <a:solidFill>
                  <a:schemeClr val="tx1"/>
                </a:solidFill>
                <a:effectLst/>
                <a:latin typeface="+mn-lt"/>
                <a:ea typeface="+mn-ea"/>
                <a:cs typeface="+mn-cs"/>
              </a:rPr>
              <a:t>323J/g</a:t>
            </a:r>
            <a:r>
              <a:rPr lang="zh-CN" altLang="en-US" sz="1400" kern="1200" dirty="0" smtClean="0">
                <a:solidFill>
                  <a:schemeClr val="tx1"/>
                </a:solidFill>
                <a:effectLst/>
                <a:latin typeface="+mn-lt"/>
                <a:ea typeface="+mn-ea"/>
                <a:cs typeface="+mn-cs"/>
              </a:rPr>
              <a:t>。在</a:t>
            </a:r>
            <a:r>
              <a:rPr lang="en-US" sz="1400" kern="1200" dirty="0" smtClean="0">
                <a:solidFill>
                  <a:schemeClr val="tx1"/>
                </a:solidFill>
                <a:effectLst/>
                <a:latin typeface="+mn-lt"/>
                <a:ea typeface="+mn-ea"/>
                <a:cs typeface="+mn-cs"/>
              </a:rPr>
              <a:t>1061°C</a:t>
            </a:r>
            <a:r>
              <a:rPr lang="zh-CN" altLang="en-US" sz="1400" kern="1200" dirty="0" smtClean="0">
                <a:solidFill>
                  <a:schemeClr val="tx1"/>
                </a:solidFill>
                <a:effectLst/>
                <a:latin typeface="+mn-lt"/>
                <a:ea typeface="+mn-ea"/>
                <a:cs typeface="+mn-cs"/>
              </a:rPr>
              <a:t>（外推起始点）出现相转变的吸热峰，样品的熔融起始温度约为</a:t>
            </a:r>
            <a:r>
              <a:rPr lang="en-US" sz="1400" kern="1200" dirty="0" smtClean="0">
                <a:solidFill>
                  <a:schemeClr val="tx1"/>
                </a:solidFill>
                <a:effectLst/>
                <a:latin typeface="+mn-lt"/>
                <a:ea typeface="+mn-ea"/>
                <a:cs typeface="+mn-cs"/>
              </a:rPr>
              <a:t>1250°C</a:t>
            </a:r>
            <a:r>
              <a:rPr lang="zh-CN" altLang="en-US" sz="1400" kern="1200" dirty="0" smtClean="0">
                <a:solidFill>
                  <a:schemeClr val="tx1"/>
                </a:solidFill>
                <a:effectLst/>
                <a:latin typeface="+mn-lt"/>
                <a:ea typeface="+mn-ea"/>
                <a:cs typeface="+mn-cs"/>
              </a:rPr>
              <a:t>，峰温为</a:t>
            </a:r>
            <a:r>
              <a:rPr lang="en-US" sz="1400" kern="1200" dirty="0" smtClean="0">
                <a:solidFill>
                  <a:schemeClr val="tx1"/>
                </a:solidFill>
                <a:effectLst/>
                <a:latin typeface="+mn-lt"/>
                <a:ea typeface="+mn-ea"/>
                <a:cs typeface="+mn-cs"/>
              </a:rPr>
              <a:t>1368°C</a:t>
            </a:r>
            <a:r>
              <a:rPr lang="zh-CN" altLang="en-US" sz="1400" kern="1200" dirty="0" smtClean="0">
                <a:solidFill>
                  <a:schemeClr val="tx1"/>
                </a:solidFill>
                <a:effectLst/>
                <a:latin typeface="+mn-lt"/>
                <a:ea typeface="+mn-ea"/>
                <a:cs typeface="+mn-cs"/>
              </a:rPr>
              <a:t>，熔融热焓为</a:t>
            </a:r>
            <a:r>
              <a:rPr lang="en-US" sz="1400" kern="1200" dirty="0" smtClean="0">
                <a:solidFill>
                  <a:schemeClr val="tx1"/>
                </a:solidFill>
                <a:effectLst/>
                <a:latin typeface="+mn-lt"/>
                <a:ea typeface="+mn-ea"/>
                <a:cs typeface="+mn-cs"/>
              </a:rPr>
              <a:t>236J/g</a:t>
            </a:r>
            <a:r>
              <a:rPr lang="zh-CN" altLang="en-US" sz="1400" kern="1200" dirty="0" smtClean="0">
                <a:solidFill>
                  <a:schemeClr val="tx1"/>
                </a:solidFill>
                <a:effectLst/>
                <a:latin typeface="+mn-lt"/>
                <a:ea typeface="+mn-ea"/>
                <a:cs typeface="+mn-cs"/>
              </a:rPr>
              <a:t>，至</a:t>
            </a:r>
            <a:r>
              <a:rPr lang="en-US" sz="1400" kern="1200" dirty="0" smtClean="0">
                <a:solidFill>
                  <a:schemeClr val="tx1"/>
                </a:solidFill>
                <a:effectLst/>
                <a:latin typeface="+mn-lt"/>
                <a:ea typeface="+mn-ea"/>
                <a:cs typeface="+mn-cs"/>
              </a:rPr>
              <a:t>1400°C</a:t>
            </a:r>
            <a:r>
              <a:rPr lang="zh-CN" altLang="en-US" sz="1400" kern="1200" dirty="0" smtClean="0">
                <a:solidFill>
                  <a:schemeClr val="tx1"/>
                </a:solidFill>
                <a:effectLst/>
                <a:latin typeface="+mn-lt"/>
                <a:ea typeface="+mn-ea"/>
                <a:cs typeface="+mn-cs"/>
              </a:rPr>
              <a:t>熔融还未完全结束。耐驰</a:t>
            </a:r>
            <a:r>
              <a:rPr lang="en-US" sz="1400" kern="1200" dirty="0" smtClean="0">
                <a:solidFill>
                  <a:schemeClr val="tx1"/>
                </a:solidFill>
                <a:effectLst/>
                <a:latin typeface="+mn-lt"/>
                <a:ea typeface="+mn-ea"/>
                <a:cs typeface="+mn-cs"/>
              </a:rPr>
              <a:t>STA449</a:t>
            </a:r>
            <a:r>
              <a:rPr lang="zh-CN" altLang="en-US" sz="1400" kern="1200" dirty="0" smtClean="0">
                <a:solidFill>
                  <a:schemeClr val="tx1"/>
                </a:solidFill>
                <a:effectLst/>
                <a:latin typeface="+mn-lt"/>
                <a:ea typeface="+mn-ea"/>
                <a:cs typeface="+mn-cs"/>
              </a:rPr>
              <a:t>配备真空密闭系统和氧捕集附件（</a:t>
            </a:r>
            <a:r>
              <a:rPr lang="en-US" sz="1400" kern="1200" dirty="0" smtClean="0">
                <a:solidFill>
                  <a:schemeClr val="tx1"/>
                </a:solidFill>
                <a:effectLst/>
                <a:latin typeface="+mn-lt"/>
                <a:ea typeface="+mn-ea"/>
                <a:cs typeface="+mn-cs"/>
              </a:rPr>
              <a:t>OTS</a:t>
            </a:r>
            <a:r>
              <a:rPr lang="zh-CN" altLang="en-US" sz="1400" kern="1200" dirty="0" smtClean="0">
                <a:solidFill>
                  <a:schemeClr val="tx1"/>
                </a:solidFill>
                <a:effectLst/>
                <a:latin typeface="+mn-lt"/>
                <a:ea typeface="+mn-ea"/>
                <a:cs typeface="+mn-cs"/>
              </a:rPr>
              <a:t>）确保金属在高温下的相变与熔融过程不会发生氧化。此外，耐驰</a:t>
            </a:r>
            <a:r>
              <a:rPr lang="en-US" sz="1400" kern="1200" dirty="0" smtClean="0">
                <a:solidFill>
                  <a:schemeClr val="tx1"/>
                </a:solidFill>
                <a:effectLst/>
                <a:latin typeface="+mn-lt"/>
                <a:ea typeface="+mn-ea"/>
                <a:cs typeface="+mn-cs"/>
              </a:rPr>
              <a:t>Pt+Al2O3</a:t>
            </a:r>
            <a:r>
              <a:rPr lang="zh-CN" altLang="en-US" sz="1400" kern="1200" dirty="0" smtClean="0">
                <a:solidFill>
                  <a:schemeClr val="tx1"/>
                </a:solidFill>
                <a:effectLst/>
                <a:latin typeface="+mn-lt"/>
                <a:ea typeface="+mn-ea"/>
                <a:cs typeface="+mn-cs"/>
              </a:rPr>
              <a:t>内衬坩埚可以确保金属熔融后不会与</a:t>
            </a:r>
            <a:r>
              <a:rPr lang="en-US" sz="1400" kern="1200" dirty="0" smtClean="0">
                <a:solidFill>
                  <a:schemeClr val="tx1"/>
                </a:solidFill>
                <a:effectLst/>
                <a:latin typeface="+mn-lt"/>
                <a:ea typeface="+mn-ea"/>
                <a:cs typeface="+mn-cs"/>
              </a:rPr>
              <a:t>Pt</a:t>
            </a:r>
            <a:r>
              <a:rPr lang="zh-CN" altLang="en-US" sz="1400" kern="1200" dirty="0" smtClean="0">
                <a:solidFill>
                  <a:schemeClr val="tx1"/>
                </a:solidFill>
                <a:effectLst/>
                <a:latin typeface="+mn-lt"/>
                <a:ea typeface="+mn-ea"/>
                <a:cs typeface="+mn-cs"/>
              </a:rPr>
              <a:t>坩埚发生粘接，同时得到稳定可靠的</a:t>
            </a:r>
            <a:r>
              <a:rPr lang="en-US" sz="1400" kern="1200" dirty="0" smtClean="0">
                <a:solidFill>
                  <a:schemeClr val="tx1"/>
                </a:solidFill>
                <a:effectLst/>
                <a:latin typeface="+mn-lt"/>
                <a:ea typeface="+mn-ea"/>
                <a:cs typeface="+mn-cs"/>
              </a:rPr>
              <a:t>DSC</a:t>
            </a:r>
            <a:r>
              <a:rPr lang="zh-CN" altLang="en-US" sz="1400" kern="1200" dirty="0" smtClean="0">
                <a:solidFill>
                  <a:schemeClr val="tx1"/>
                </a:solidFill>
                <a:effectLst/>
                <a:latin typeface="+mn-lt"/>
                <a:ea typeface="+mn-ea"/>
                <a:cs typeface="+mn-cs"/>
              </a:rPr>
              <a:t>信号。</a:t>
            </a:r>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17</a:t>
            </a:fld>
            <a:endParaRPr lang="en-US" noProof="0" dirty="0"/>
          </a:p>
        </p:txBody>
      </p:sp>
    </p:spTree>
    <p:extLst>
      <p:ext uri="{BB962C8B-B14F-4D97-AF65-F5344CB8AC3E}">
        <p14:creationId xmlns:p14="http://schemas.microsoft.com/office/powerpoint/2010/main" val="3488449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湿度发生器</a:t>
            </a:r>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22</a:t>
            </a:fld>
            <a:endParaRPr lang="en-US" noProof="0" dirty="0"/>
          </a:p>
        </p:txBody>
      </p:sp>
    </p:spTree>
    <p:extLst>
      <p:ext uri="{BB962C8B-B14F-4D97-AF65-F5344CB8AC3E}">
        <p14:creationId xmlns:p14="http://schemas.microsoft.com/office/powerpoint/2010/main" val="2173536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固体电解质，以固态形式在正负极之间传递电荷，要求固态电解质有高的离子电导率和低的电子电导率。全固态电解质，不含液体成份，热稳定性好，从根本上解决了锂电池的安全问题。</a:t>
            </a:r>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27</a:t>
            </a:fld>
            <a:endParaRPr lang="en-US" noProof="0" dirty="0"/>
          </a:p>
        </p:txBody>
      </p:sp>
    </p:spTree>
    <p:extLst>
      <p:ext uri="{BB962C8B-B14F-4D97-AF65-F5344CB8AC3E}">
        <p14:creationId xmlns:p14="http://schemas.microsoft.com/office/powerpoint/2010/main" val="3215885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高氯酸铵（</a:t>
            </a:r>
            <a:r>
              <a:rPr lang="en-US" altLang="zh-CN" dirty="0" smtClean="0"/>
              <a:t>AP</a:t>
            </a:r>
            <a:r>
              <a:rPr lang="zh-CN" altLang="en-US" dirty="0" smtClean="0"/>
              <a:t>）是固体火箭推进剂中应用最广的氧化剂，它的热分解特性对推进剂的燃烧过程具有重要影响。其高温分解温度越低，则推进剂点火延迟时间越短，燃速越高。</a:t>
            </a:r>
            <a:endParaRPr lang="en-US" altLang="zh-CN" dirty="0" smtClean="0"/>
          </a:p>
          <a:p>
            <a:endParaRPr lang="en-US" altLang="zh-CN" dirty="0" smtClean="0"/>
          </a:p>
          <a:p>
            <a:r>
              <a:rPr lang="zh-CN" altLang="en-US" dirty="0" smtClean="0"/>
              <a:t>红色</a:t>
            </a:r>
            <a:r>
              <a:rPr lang="en-US" altLang="zh-CN" dirty="0" smtClean="0"/>
              <a:t>DSC</a:t>
            </a:r>
            <a:r>
              <a:rPr lang="zh-CN" altLang="en-US" dirty="0" smtClean="0"/>
              <a:t>曲线，</a:t>
            </a:r>
            <a:r>
              <a:rPr lang="en-US" altLang="zh-CN" dirty="0" smtClean="0"/>
              <a:t>247℃</a:t>
            </a:r>
            <a:r>
              <a:rPr lang="zh-CN" altLang="en-US" dirty="0" smtClean="0"/>
              <a:t>对应材料的晶型转变温度，</a:t>
            </a:r>
            <a:r>
              <a:rPr lang="en-US" altLang="zh-CN" dirty="0" smtClean="0"/>
              <a:t>DSC</a:t>
            </a:r>
            <a:r>
              <a:rPr lang="zh-CN" altLang="en-US" dirty="0" smtClean="0"/>
              <a:t>，</a:t>
            </a:r>
            <a:r>
              <a:rPr lang="en-US" altLang="zh-CN" dirty="0" smtClean="0"/>
              <a:t>TG</a:t>
            </a:r>
            <a:r>
              <a:rPr lang="zh-CN" altLang="en-US" dirty="0" smtClean="0"/>
              <a:t>曲线上分别体现出两步分解，两步放热反应，</a:t>
            </a:r>
            <a:r>
              <a:rPr lang="en-US" altLang="zh-CN" dirty="0" smtClean="0"/>
              <a:t>315℃</a:t>
            </a:r>
            <a:r>
              <a:rPr lang="zh-CN" altLang="en-US" dirty="0" smtClean="0"/>
              <a:t>对应材料的低温热分解温度，</a:t>
            </a:r>
            <a:r>
              <a:rPr lang="en-US" altLang="zh-CN" dirty="0" smtClean="0"/>
              <a:t>437℃</a:t>
            </a:r>
            <a:r>
              <a:rPr lang="zh-CN" altLang="en-US" dirty="0" smtClean="0"/>
              <a:t>对应材料的高温热分解温度。</a:t>
            </a:r>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28</a:t>
            </a:fld>
            <a:endParaRPr lang="en-US" noProof="0" dirty="0"/>
          </a:p>
        </p:txBody>
      </p:sp>
    </p:spTree>
    <p:extLst>
      <p:ext uri="{BB962C8B-B14F-4D97-AF65-F5344CB8AC3E}">
        <p14:creationId xmlns:p14="http://schemas.microsoft.com/office/powerpoint/2010/main" val="1641501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zh-CN" altLang="en-US" sz="1400" kern="1200" dirty="0" smtClean="0">
                <a:solidFill>
                  <a:schemeClr val="tx1"/>
                </a:solidFill>
                <a:latin typeface="+mn-lt"/>
                <a:ea typeface="+mn-ea"/>
                <a:cs typeface="+mn-cs"/>
              </a:rPr>
              <a:t>某些金属具有很强的捕捉氢的能力，在一定的温度和压力条件下，这些金属能够大量“吸收”氢气，反应生成金属氢化物，同时放出热量。其后，将这些金属氢化物加热，它们又会分解，将储存在其中的氢释放出来。这些会“吸收”氢气的金属，称为储氢合金。</a:t>
            </a:r>
            <a:endParaRPr lang="en-US" altLang="zh-CN" sz="14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CN" altLang="en-US" sz="1400" b="0" i="0" kern="1200" dirty="0" smtClean="0">
                <a:solidFill>
                  <a:schemeClr val="tx1"/>
                </a:solidFill>
                <a:effectLst/>
                <a:latin typeface="+mn-lt"/>
                <a:ea typeface="+mn-ea"/>
                <a:cs typeface="+mn-cs"/>
              </a:rPr>
              <a:t>目前研究发展中的储氢合金，有稀土类化合物（</a:t>
            </a:r>
            <a:r>
              <a:rPr lang="en-US" altLang="zh-CN" sz="1400" b="0" i="0" kern="1200" dirty="0" smtClean="0">
                <a:solidFill>
                  <a:schemeClr val="tx1"/>
                </a:solidFill>
                <a:effectLst/>
                <a:latin typeface="+mn-lt"/>
                <a:ea typeface="+mn-ea"/>
                <a:cs typeface="+mn-cs"/>
              </a:rPr>
              <a:t>LaNi5</a:t>
            </a:r>
            <a:r>
              <a:rPr lang="zh-CN" altLang="en-US" sz="1400" b="0" i="0" kern="1200" dirty="0" smtClean="0">
                <a:solidFill>
                  <a:schemeClr val="tx1"/>
                </a:solidFill>
                <a:effectLst/>
                <a:latin typeface="+mn-lt"/>
                <a:ea typeface="+mn-ea"/>
                <a:cs typeface="+mn-cs"/>
              </a:rPr>
              <a:t>）、钛系化合物（</a:t>
            </a:r>
            <a:r>
              <a:rPr lang="en-US" altLang="zh-CN" sz="1400" b="0" i="0" kern="1200" dirty="0" err="1" smtClean="0">
                <a:solidFill>
                  <a:schemeClr val="tx1"/>
                </a:solidFill>
                <a:effectLst/>
                <a:latin typeface="+mn-lt"/>
                <a:ea typeface="+mn-ea"/>
                <a:cs typeface="+mn-cs"/>
              </a:rPr>
              <a:t>TiFe</a:t>
            </a:r>
            <a:r>
              <a:rPr lang="zh-CN" altLang="en-US" sz="1400" b="0" i="0" kern="1200" dirty="0" smtClean="0">
                <a:solidFill>
                  <a:schemeClr val="tx1"/>
                </a:solidFill>
                <a:effectLst/>
                <a:latin typeface="+mn-lt"/>
                <a:ea typeface="+mn-ea"/>
                <a:cs typeface="+mn-cs"/>
              </a:rPr>
              <a:t>）、镁系化合物（</a:t>
            </a:r>
            <a:r>
              <a:rPr lang="en-US" altLang="zh-CN" sz="1400" b="0" i="0" kern="1200" dirty="0" smtClean="0">
                <a:solidFill>
                  <a:schemeClr val="tx1"/>
                </a:solidFill>
                <a:effectLst/>
                <a:latin typeface="+mn-lt"/>
                <a:ea typeface="+mn-ea"/>
                <a:cs typeface="+mn-cs"/>
              </a:rPr>
              <a:t>Mg2Ni</a:t>
            </a:r>
            <a:r>
              <a:rPr lang="zh-CN" altLang="en-US" sz="1400" b="0" i="0" kern="1200" dirty="0" smtClean="0">
                <a:solidFill>
                  <a:schemeClr val="tx1"/>
                </a:solidFill>
                <a:effectLst/>
                <a:latin typeface="+mn-lt"/>
                <a:ea typeface="+mn-ea"/>
                <a:cs typeface="+mn-cs"/>
              </a:rPr>
              <a:t>）以及钒、铌、镐等金属合金。</a:t>
            </a:r>
            <a:endParaRPr lang="en-US" altLang="zh-CN" sz="14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endParaRPr lang="en-US" altLang="zh-CN" sz="14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CN" altLang="en-US" sz="1400" kern="1200" dirty="0" smtClean="0">
                <a:solidFill>
                  <a:schemeClr val="tx1"/>
                </a:solidFill>
                <a:latin typeface="+mn-lt"/>
                <a:ea typeface="+mn-ea"/>
                <a:cs typeface="+mn-cs"/>
              </a:rPr>
              <a:t>其研究主要方向是降低脱氢温度和释放速度，通过改变结构可以加速氢气在样品中的扩散和吸附行为。</a:t>
            </a:r>
            <a:endParaRPr lang="en-US" altLang="zh-CN" sz="14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endParaRPr lang="en-US" altLang="zh-CN" sz="14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CN" altLang="en-US" sz="1400" b="0" i="0" kern="1200" dirty="0" smtClean="0">
                <a:solidFill>
                  <a:schemeClr val="tx1"/>
                </a:solidFill>
                <a:effectLst/>
                <a:latin typeface="+mn-lt"/>
                <a:ea typeface="+mn-ea"/>
                <a:cs typeface="+mn-cs"/>
              </a:rPr>
              <a:t>本测试案例是一个镁系合金，蓝色</a:t>
            </a:r>
            <a:r>
              <a:rPr lang="en-US" altLang="zh-CN" sz="1400" b="0" i="0" kern="1200" dirty="0" smtClean="0">
                <a:solidFill>
                  <a:schemeClr val="tx1"/>
                </a:solidFill>
                <a:effectLst/>
                <a:latin typeface="+mn-lt"/>
                <a:ea typeface="+mn-ea"/>
                <a:cs typeface="+mn-cs"/>
              </a:rPr>
              <a:t>TG</a:t>
            </a:r>
            <a:r>
              <a:rPr lang="zh-CN" altLang="en-US" sz="1400" b="0" i="0" kern="1200" dirty="0" smtClean="0">
                <a:solidFill>
                  <a:schemeClr val="tx1"/>
                </a:solidFill>
                <a:effectLst/>
                <a:latin typeface="+mn-lt"/>
                <a:ea typeface="+mn-ea"/>
                <a:cs typeface="+mn-cs"/>
              </a:rPr>
              <a:t>曲线在</a:t>
            </a:r>
            <a:r>
              <a:rPr lang="en-US" altLang="zh-CN" sz="1400" b="0" i="0" kern="1200" dirty="0" smtClean="0">
                <a:solidFill>
                  <a:schemeClr val="tx1"/>
                </a:solidFill>
                <a:effectLst/>
                <a:latin typeface="+mn-lt"/>
                <a:ea typeface="+mn-ea"/>
                <a:cs typeface="+mn-cs"/>
              </a:rPr>
              <a:t>400</a:t>
            </a:r>
            <a:r>
              <a:rPr lang="zh-CN" altLang="en-US" sz="1400" b="0" i="0" kern="1200" dirty="0" smtClean="0">
                <a:solidFill>
                  <a:schemeClr val="tx1"/>
                </a:solidFill>
                <a:effectLst/>
                <a:latin typeface="+mn-lt"/>
                <a:ea typeface="+mn-ea"/>
                <a:cs typeface="+mn-cs"/>
              </a:rPr>
              <a:t>多度</a:t>
            </a:r>
            <a:r>
              <a:rPr lang="en-US" altLang="zh-CN" sz="1400" b="0" i="0" kern="1200" dirty="0" smtClean="0">
                <a:solidFill>
                  <a:schemeClr val="tx1"/>
                </a:solidFill>
                <a:effectLst/>
                <a:latin typeface="+mn-lt"/>
                <a:ea typeface="+mn-ea"/>
                <a:cs typeface="+mn-cs"/>
              </a:rPr>
              <a:t>7.17%</a:t>
            </a:r>
            <a:r>
              <a:rPr lang="zh-CN" altLang="en-US" sz="1400" b="0" i="0" kern="1200" dirty="0" smtClean="0">
                <a:solidFill>
                  <a:schemeClr val="tx1"/>
                </a:solidFill>
                <a:effectLst/>
                <a:latin typeface="+mn-lt"/>
                <a:ea typeface="+mn-ea"/>
                <a:cs typeface="+mn-cs"/>
              </a:rPr>
              <a:t>失重为脱氢过程，这是一个吸热反应，红色</a:t>
            </a:r>
            <a:r>
              <a:rPr lang="en-US" altLang="zh-CN" sz="1400" b="0" i="0" kern="1200" dirty="0" smtClean="0">
                <a:solidFill>
                  <a:schemeClr val="tx1"/>
                </a:solidFill>
                <a:effectLst/>
                <a:latin typeface="+mn-lt"/>
                <a:ea typeface="+mn-ea"/>
                <a:cs typeface="+mn-cs"/>
              </a:rPr>
              <a:t>DSC</a:t>
            </a:r>
            <a:r>
              <a:rPr lang="zh-CN" altLang="en-US" sz="1400" b="0" i="0" kern="1200" dirty="0" smtClean="0">
                <a:solidFill>
                  <a:schemeClr val="tx1"/>
                </a:solidFill>
                <a:effectLst/>
                <a:latin typeface="+mn-lt"/>
                <a:ea typeface="+mn-ea"/>
                <a:cs typeface="+mn-cs"/>
              </a:rPr>
              <a:t>曲线在</a:t>
            </a:r>
            <a:r>
              <a:rPr lang="en-US" altLang="zh-CN" sz="1400" b="0" i="0" kern="1200" dirty="0" smtClean="0">
                <a:solidFill>
                  <a:schemeClr val="tx1"/>
                </a:solidFill>
                <a:effectLst/>
                <a:latin typeface="+mn-lt"/>
                <a:ea typeface="+mn-ea"/>
                <a:cs typeface="+mn-cs"/>
              </a:rPr>
              <a:t>441.5℃</a:t>
            </a:r>
            <a:r>
              <a:rPr lang="zh-CN" altLang="en-US" sz="1400" b="0" i="0" kern="1200" dirty="0" smtClean="0">
                <a:solidFill>
                  <a:schemeClr val="tx1"/>
                </a:solidFill>
                <a:effectLst/>
                <a:latin typeface="+mn-lt"/>
                <a:ea typeface="+mn-ea"/>
                <a:cs typeface="+mn-cs"/>
              </a:rPr>
              <a:t>伴随出现吸热量为</a:t>
            </a:r>
            <a:r>
              <a:rPr lang="en-US" altLang="zh-CN" sz="1400" b="0" i="0" kern="1200" dirty="0" smtClean="0">
                <a:solidFill>
                  <a:schemeClr val="tx1"/>
                </a:solidFill>
                <a:effectLst/>
                <a:latin typeface="+mn-lt"/>
                <a:ea typeface="+mn-ea"/>
                <a:cs typeface="+mn-cs"/>
              </a:rPr>
              <a:t>2276J/g</a:t>
            </a:r>
            <a:r>
              <a:rPr lang="zh-CN" altLang="en-US" sz="1400" b="0" i="0" kern="1200" dirty="0" smtClean="0">
                <a:solidFill>
                  <a:schemeClr val="tx1"/>
                </a:solidFill>
                <a:effectLst/>
                <a:latin typeface="+mn-lt"/>
                <a:ea typeface="+mn-ea"/>
                <a:cs typeface="+mn-cs"/>
              </a:rPr>
              <a:t>的吸热峰。</a:t>
            </a:r>
            <a:endParaRPr lang="en-US" altLang="zh-CN" sz="14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endParaRPr lang="en-US" altLang="zh-CN" sz="14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endParaRPr lang="zh-CN" altLang="en-US" sz="14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endParaRPr lang="zh-CN" altLang="en-US" sz="1400" kern="1200" dirty="0" smtClean="0">
              <a:solidFill>
                <a:schemeClr val="tx1"/>
              </a:solidFill>
              <a:latin typeface="+mn-lt"/>
              <a:ea typeface="+mn-ea"/>
              <a:cs typeface="+mn-cs"/>
            </a:endParaRPr>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29</a:t>
            </a:fld>
            <a:endParaRPr lang="en-US" noProof="0" dirty="0"/>
          </a:p>
        </p:txBody>
      </p:sp>
    </p:spTree>
    <p:extLst>
      <p:ext uri="{BB962C8B-B14F-4D97-AF65-F5344CB8AC3E}">
        <p14:creationId xmlns:p14="http://schemas.microsoft.com/office/powerpoint/2010/main" val="1728789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客户使用其他品牌</a:t>
            </a:r>
            <a:r>
              <a:rPr lang="en-US" altLang="zh-CN" dirty="0" smtClean="0"/>
              <a:t>DSC</a:t>
            </a:r>
            <a:r>
              <a:rPr lang="zh-CN" altLang="en-US" dirty="0" smtClean="0"/>
              <a:t>在氩气氛下测试含能材料，发现放热量（</a:t>
            </a:r>
            <a:r>
              <a:rPr lang="en-US" altLang="zh-CN" dirty="0" smtClean="0"/>
              <a:t>300</a:t>
            </a:r>
            <a:r>
              <a:rPr lang="zh-CN" altLang="en-US" dirty="0" smtClean="0"/>
              <a:t>～</a:t>
            </a:r>
            <a:r>
              <a:rPr lang="en-US" altLang="zh-CN" dirty="0" smtClean="0"/>
              <a:t>700C</a:t>
            </a:r>
            <a:r>
              <a:rPr lang="zh-CN" altLang="en-US" dirty="0" smtClean="0"/>
              <a:t>）高达</a:t>
            </a:r>
            <a:r>
              <a:rPr lang="en-US" altLang="zh-CN" dirty="0" smtClean="0"/>
              <a:t>1447J/g</a:t>
            </a:r>
            <a:r>
              <a:rPr lang="zh-CN" altLang="en-US" dirty="0" smtClean="0"/>
              <a:t>。</a:t>
            </a:r>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30</a:t>
            </a:fld>
            <a:endParaRPr lang="en-US" noProof="0" dirty="0"/>
          </a:p>
        </p:txBody>
      </p:sp>
    </p:spTree>
    <p:extLst>
      <p:ext uri="{BB962C8B-B14F-4D97-AF65-F5344CB8AC3E}">
        <p14:creationId xmlns:p14="http://schemas.microsoft.com/office/powerpoint/2010/main" val="1804813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红色的曲线是，同样的含能材料在</a:t>
            </a:r>
            <a:r>
              <a:rPr lang="en-US" altLang="zh-CN" dirty="0" smtClean="0"/>
              <a:t>STA449F3 </a:t>
            </a:r>
            <a:r>
              <a:rPr lang="zh-CN" altLang="en-US" dirty="0" smtClean="0"/>
              <a:t>氩气气氛，测试得到的放热峰（</a:t>
            </a:r>
            <a:r>
              <a:rPr lang="en-US" altLang="zh-CN" dirty="0" smtClean="0"/>
              <a:t>300</a:t>
            </a:r>
            <a:r>
              <a:rPr lang="zh-CN" altLang="en-US" dirty="0" smtClean="0"/>
              <a:t>～</a:t>
            </a:r>
            <a:r>
              <a:rPr lang="en-US" altLang="zh-CN" dirty="0" smtClean="0"/>
              <a:t>700C</a:t>
            </a:r>
            <a:r>
              <a:rPr lang="zh-CN" altLang="en-US" dirty="0" smtClean="0"/>
              <a:t>）只有</a:t>
            </a:r>
            <a:r>
              <a:rPr lang="en-US" altLang="zh-CN" dirty="0" smtClean="0"/>
              <a:t>280J/g</a:t>
            </a:r>
            <a:r>
              <a:rPr lang="zh-CN" altLang="en-US" dirty="0" smtClean="0"/>
              <a:t>左右。差异很大！我们测试使用的是比较常用的</a:t>
            </a:r>
            <a:r>
              <a:rPr lang="en-US" altLang="zh-CN" dirty="0" smtClean="0"/>
              <a:t>S</a:t>
            </a:r>
            <a:r>
              <a:rPr lang="zh-CN" altLang="en-US" dirty="0" smtClean="0"/>
              <a:t>型支架，蓝色曲线是后来我们又尝试使用灵敏度相对高一点的</a:t>
            </a:r>
            <a:r>
              <a:rPr lang="en-US" altLang="zh-CN" dirty="0" smtClean="0"/>
              <a:t>P</a:t>
            </a:r>
            <a:r>
              <a:rPr lang="zh-CN" altLang="en-US" dirty="0" smtClean="0"/>
              <a:t>型支架，测试做到</a:t>
            </a:r>
            <a:r>
              <a:rPr lang="en-US" altLang="zh-CN" dirty="0" smtClean="0"/>
              <a:t>1000</a:t>
            </a:r>
            <a:r>
              <a:rPr lang="zh-CN" altLang="en-US" dirty="0" smtClean="0"/>
              <a:t>度，发现</a:t>
            </a:r>
            <a:r>
              <a:rPr lang="en-US" altLang="zh-CN" dirty="0" smtClean="0"/>
              <a:t>500</a:t>
            </a:r>
            <a:r>
              <a:rPr lang="zh-CN" altLang="en-US" dirty="0" smtClean="0"/>
              <a:t>多度的那个峰面积一致。</a:t>
            </a:r>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31</a:t>
            </a:fld>
            <a:endParaRPr lang="en-US" noProof="0" dirty="0"/>
          </a:p>
        </p:txBody>
      </p:sp>
    </p:spTree>
    <p:extLst>
      <p:ext uri="{BB962C8B-B14F-4D97-AF65-F5344CB8AC3E}">
        <p14:creationId xmlns:p14="http://schemas.microsoft.com/office/powerpoint/2010/main" val="2762024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为了验证可能是气氛的原因，于是同样的测试在空气下进行，此时发现放热量高达</a:t>
            </a:r>
            <a:r>
              <a:rPr lang="en-US" altLang="zh-CN" dirty="0" smtClean="0"/>
              <a:t>1823J/g</a:t>
            </a:r>
            <a:r>
              <a:rPr lang="zh-CN" altLang="en-US" dirty="0" smtClean="0"/>
              <a:t>，可以证明：其他品牌</a:t>
            </a:r>
            <a:r>
              <a:rPr lang="en-US" altLang="zh-CN" dirty="0" smtClean="0"/>
              <a:t>DSC</a:t>
            </a:r>
            <a:r>
              <a:rPr lang="zh-CN" altLang="en-US" dirty="0" smtClean="0"/>
              <a:t>虽然通入的是氩气，但是可能由于炉体气密性不够好，还是会有空气进入，样品在高温下发生部分氧化，导致以上对比测试的差异。</a:t>
            </a:r>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32</a:t>
            </a:fld>
            <a:endParaRPr lang="en-US" noProof="0" dirty="0"/>
          </a:p>
        </p:txBody>
      </p:sp>
    </p:spTree>
    <p:extLst>
      <p:ext uri="{BB962C8B-B14F-4D97-AF65-F5344CB8AC3E}">
        <p14:creationId xmlns:p14="http://schemas.microsoft.com/office/powerpoint/2010/main" val="407537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zh-CN" altLang="en-US" sz="1400" b="0" i="0" kern="1200" dirty="0" smtClean="0">
                <a:solidFill>
                  <a:schemeClr val="tx1"/>
                </a:solidFill>
                <a:effectLst/>
                <a:latin typeface="+mn-lt"/>
                <a:ea typeface="+mn-ea"/>
                <a:cs typeface="+mn-cs"/>
              </a:rPr>
              <a:t>聚甲醛</a:t>
            </a:r>
            <a:r>
              <a:rPr lang="en-US" altLang="zh-CN" sz="1400" b="0" i="0" kern="1200" dirty="0" smtClean="0">
                <a:solidFill>
                  <a:schemeClr val="tx1"/>
                </a:solidFill>
                <a:effectLst/>
                <a:latin typeface="+mn-lt"/>
                <a:ea typeface="+mn-ea"/>
                <a:cs typeface="+mn-cs"/>
              </a:rPr>
              <a:t>(</a:t>
            </a:r>
            <a:r>
              <a:rPr lang="zh-CN" altLang="en-US" sz="1400" b="0" i="0" kern="1200" dirty="0" smtClean="0">
                <a:solidFill>
                  <a:schemeClr val="tx1"/>
                </a:solidFill>
                <a:effectLst/>
                <a:latin typeface="+mn-lt"/>
                <a:ea typeface="+mn-ea"/>
                <a:cs typeface="+mn-cs"/>
              </a:rPr>
              <a:t>英文：</a:t>
            </a:r>
            <a:r>
              <a:rPr lang="en-US" altLang="zh-CN" sz="1400" b="0" i="0" kern="1200" dirty="0" err="1" smtClean="0">
                <a:solidFill>
                  <a:schemeClr val="tx1"/>
                </a:solidFill>
                <a:effectLst/>
                <a:latin typeface="+mn-lt"/>
                <a:ea typeface="+mn-ea"/>
                <a:cs typeface="+mn-cs"/>
              </a:rPr>
              <a:t>polyformaldehyde</a:t>
            </a:r>
            <a:r>
              <a:rPr lang="en-US" altLang="zh-CN" sz="1400" b="0" i="0" kern="1200" dirty="0" smtClean="0">
                <a:solidFill>
                  <a:schemeClr val="tx1"/>
                </a:solidFill>
                <a:effectLst/>
                <a:latin typeface="+mn-lt"/>
                <a:ea typeface="+mn-ea"/>
                <a:cs typeface="+mn-cs"/>
              </a:rPr>
              <a:t>)</a:t>
            </a:r>
            <a:r>
              <a:rPr lang="zh-CN" altLang="en-US" sz="1400" b="0" i="0" kern="1200" dirty="0" smtClean="0">
                <a:solidFill>
                  <a:schemeClr val="tx1"/>
                </a:solidFill>
                <a:effectLst/>
                <a:latin typeface="+mn-lt"/>
                <a:ea typeface="+mn-ea"/>
                <a:cs typeface="+mn-cs"/>
              </a:rPr>
              <a:t>热塑性结晶聚合物。被誉为“超钢”或者“赛钢”，又称聚氧亚甲基。英文缩写为</a:t>
            </a:r>
            <a:r>
              <a:rPr lang="en-US" altLang="zh-CN" sz="1400" b="0" i="0" kern="1200" dirty="0" smtClean="0">
                <a:solidFill>
                  <a:schemeClr val="tx1"/>
                </a:solidFill>
                <a:effectLst/>
                <a:latin typeface="+mn-lt"/>
                <a:ea typeface="+mn-ea"/>
                <a:cs typeface="+mn-cs"/>
              </a:rPr>
              <a:t>POM</a:t>
            </a:r>
            <a:r>
              <a:rPr lang="zh-CN" altLang="en-US" sz="1400" b="0" i="0" kern="1200" dirty="0" smtClean="0">
                <a:solidFill>
                  <a:schemeClr val="tx1"/>
                </a:solidFill>
                <a:effectLst/>
                <a:latin typeface="+mn-lt"/>
                <a:ea typeface="+mn-ea"/>
                <a:cs typeface="+mn-cs"/>
              </a:rPr>
              <a:t>。通常甲醛聚合所得之聚合物，</a:t>
            </a:r>
            <a:r>
              <a:rPr lang="zh-CN" altLang="en-US" sz="1400" b="0" i="0" u="none" strike="noStrike" kern="1200" dirty="0" smtClean="0">
                <a:solidFill>
                  <a:schemeClr val="tx1"/>
                </a:solidFill>
                <a:effectLst/>
                <a:latin typeface="+mn-lt"/>
                <a:ea typeface="+mn-ea"/>
                <a:cs typeface="+mn-cs"/>
                <a:hlinkClick r:id="rId3"/>
              </a:rPr>
              <a:t>聚合度</a:t>
            </a:r>
            <a:r>
              <a:rPr lang="zh-CN" altLang="en-US" sz="1400" b="0" i="0" kern="1200" dirty="0" smtClean="0">
                <a:solidFill>
                  <a:schemeClr val="tx1"/>
                </a:solidFill>
                <a:effectLst/>
                <a:latin typeface="+mn-lt"/>
                <a:ea typeface="+mn-ea"/>
                <a:cs typeface="+mn-cs"/>
              </a:rPr>
              <a:t>不高，且易受</a:t>
            </a:r>
            <a:r>
              <a:rPr lang="zh-CN" altLang="en-US" sz="1400" b="0" i="0" u="none" strike="noStrike" kern="1200" dirty="0" smtClean="0">
                <a:solidFill>
                  <a:schemeClr val="tx1"/>
                </a:solidFill>
                <a:effectLst/>
                <a:latin typeface="+mn-lt"/>
                <a:ea typeface="+mn-ea"/>
                <a:cs typeface="+mn-cs"/>
                <a:hlinkClick r:id="rId4"/>
              </a:rPr>
              <a:t>热解聚</a:t>
            </a:r>
            <a:r>
              <a:rPr lang="zh-CN" altLang="en-US" sz="1400" b="0" i="0" kern="1200" dirty="0" smtClean="0">
                <a:solidFill>
                  <a:schemeClr val="tx1"/>
                </a:solidFill>
                <a:effectLst/>
                <a:latin typeface="+mn-lt"/>
                <a:ea typeface="+mn-ea"/>
                <a:cs typeface="+mn-cs"/>
              </a:rPr>
              <a:t>。可用作有机化工、合成树脂的原料，也用作药物熏蒸剂。图为使用</a:t>
            </a:r>
            <a:r>
              <a:rPr lang="en-US" altLang="zh-CN" sz="1400" b="0" i="0" kern="1200" dirty="0" smtClean="0">
                <a:solidFill>
                  <a:schemeClr val="tx1"/>
                </a:solidFill>
                <a:effectLst/>
                <a:latin typeface="+mn-lt"/>
                <a:ea typeface="+mn-ea"/>
                <a:cs typeface="+mn-cs"/>
              </a:rPr>
              <a:t>STA</a:t>
            </a:r>
            <a:r>
              <a:rPr lang="zh-CN" altLang="en-US" sz="1400" b="0" i="0" kern="1200" dirty="0" smtClean="0">
                <a:solidFill>
                  <a:schemeClr val="tx1"/>
                </a:solidFill>
                <a:effectLst/>
                <a:latin typeface="+mn-lt"/>
                <a:ea typeface="+mn-ea"/>
                <a:cs typeface="+mn-cs"/>
              </a:rPr>
              <a:t>，</a:t>
            </a:r>
            <a:r>
              <a:rPr lang="en-US" altLang="zh-CN" sz="1400" b="0" i="0" kern="1200" dirty="0" smtClean="0">
                <a:solidFill>
                  <a:schemeClr val="tx1"/>
                </a:solidFill>
                <a:effectLst/>
                <a:latin typeface="+mn-lt"/>
                <a:ea typeface="+mn-ea"/>
                <a:cs typeface="+mn-cs"/>
              </a:rPr>
              <a:t>N2</a:t>
            </a:r>
            <a:r>
              <a:rPr lang="zh-CN" altLang="en-US" sz="1400" b="0" i="0" kern="1200" dirty="0" smtClean="0">
                <a:solidFill>
                  <a:schemeClr val="tx1"/>
                </a:solidFill>
                <a:effectLst/>
                <a:latin typeface="+mn-lt"/>
                <a:ea typeface="+mn-ea"/>
                <a:cs typeface="+mn-cs"/>
              </a:rPr>
              <a:t>气氛下测试聚甲醛，</a:t>
            </a:r>
            <a:r>
              <a:rPr lang="en-US" altLang="zh-CN" sz="1400" b="0" i="0" u="none" strike="noStrike" kern="1200" baseline="0" dirty="0" smtClean="0">
                <a:solidFill>
                  <a:schemeClr val="tx1"/>
                </a:solidFill>
                <a:latin typeface="+mn-lt"/>
                <a:ea typeface="+mn-ea"/>
                <a:cs typeface="+mn-cs"/>
              </a:rPr>
              <a:t>169.3°C</a:t>
            </a:r>
            <a:r>
              <a:rPr lang="zh-CN" altLang="en-US" sz="1400" b="0" i="0" u="none" strike="noStrike" kern="1200" baseline="0" dirty="0" smtClean="0">
                <a:solidFill>
                  <a:schemeClr val="tx1"/>
                </a:solidFill>
                <a:latin typeface="+mn-lt"/>
                <a:ea typeface="+mn-ea"/>
                <a:cs typeface="+mn-cs"/>
              </a:rPr>
              <a:t>的吸热峰是熔融过程。</a:t>
            </a:r>
            <a:r>
              <a:rPr lang="en-US" altLang="zh-CN" sz="1400" b="0" i="0" u="none" strike="noStrike" kern="1200" baseline="0" dirty="0" smtClean="0">
                <a:solidFill>
                  <a:schemeClr val="tx1"/>
                </a:solidFill>
                <a:latin typeface="+mn-lt"/>
                <a:ea typeface="+mn-ea"/>
                <a:cs typeface="+mn-cs"/>
              </a:rPr>
              <a:t>350°C</a:t>
            </a:r>
            <a:r>
              <a:rPr lang="zh-CN" altLang="en-US" sz="1400" b="0" i="0" u="none" strike="noStrike" kern="1200" baseline="0" dirty="0" smtClean="0">
                <a:solidFill>
                  <a:schemeClr val="tx1"/>
                </a:solidFill>
                <a:latin typeface="+mn-lt"/>
                <a:ea typeface="+mn-ea"/>
                <a:cs typeface="+mn-cs"/>
              </a:rPr>
              <a:t>之后，样品开始发生分解，伴随有</a:t>
            </a:r>
            <a:r>
              <a:rPr lang="en-US" altLang="zh-CN" sz="1400" b="0" i="0" u="none" strike="noStrike" kern="1200" baseline="0" dirty="0" smtClean="0">
                <a:solidFill>
                  <a:schemeClr val="tx1"/>
                </a:solidFill>
                <a:latin typeface="+mn-lt"/>
                <a:ea typeface="+mn-ea"/>
                <a:cs typeface="+mn-cs"/>
              </a:rPr>
              <a:t>99.81</a:t>
            </a:r>
            <a:r>
              <a:rPr lang="zh-CN" altLang="en-US" sz="1400" b="0" i="0" u="none" strike="noStrike" kern="1200" baseline="0" dirty="0" smtClean="0">
                <a:solidFill>
                  <a:schemeClr val="tx1"/>
                </a:solidFill>
                <a:latin typeface="+mn-lt"/>
                <a:ea typeface="+mn-ea"/>
                <a:cs typeface="+mn-cs"/>
              </a:rPr>
              <a:t>％的失重。</a:t>
            </a:r>
            <a:endParaRPr lang="en-US" altLang="zh-CN" sz="14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endParaRPr lang="en-US" altLang="zh-CN" sz="14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CN" altLang="en-US" dirty="0" smtClean="0"/>
              <a:t>个人建议：前两个测试案例可以讲讲</a:t>
            </a:r>
            <a:r>
              <a:rPr lang="en-US" altLang="zh-CN" dirty="0" smtClean="0"/>
              <a:t>DSC</a:t>
            </a:r>
            <a:r>
              <a:rPr lang="zh-CN" altLang="en-US" dirty="0" smtClean="0"/>
              <a:t>和</a:t>
            </a:r>
            <a:r>
              <a:rPr lang="en-US" altLang="zh-CN" dirty="0" smtClean="0"/>
              <a:t>STA</a:t>
            </a:r>
            <a:r>
              <a:rPr lang="zh-CN" altLang="en-US" dirty="0" smtClean="0"/>
              <a:t>在聚合物测试应用方面的区别，说下</a:t>
            </a:r>
            <a:r>
              <a:rPr lang="en-US" altLang="zh-CN" dirty="0" smtClean="0"/>
              <a:t>DSC</a:t>
            </a:r>
            <a:r>
              <a:rPr lang="zh-CN" altLang="en-US" dirty="0" smtClean="0"/>
              <a:t>的测试温度范围是做到熔融结束，而</a:t>
            </a:r>
            <a:r>
              <a:rPr lang="en-US" altLang="zh-CN" dirty="0" smtClean="0"/>
              <a:t>STA</a:t>
            </a:r>
            <a:r>
              <a:rPr lang="zh-CN" altLang="en-US" dirty="0" smtClean="0"/>
              <a:t>是可以测分解的，直到样品完全分解</a:t>
            </a:r>
            <a:endParaRPr lang="en-US" altLang="zh-CN" dirty="0" smtClean="0"/>
          </a:p>
          <a:p>
            <a:pPr marL="0" marR="0" indent="0" algn="l" defTabSz="914400" rtl="0" eaLnBrk="1" fontAlgn="auto" latinLnBrk="0" hangingPunct="1">
              <a:lnSpc>
                <a:spcPct val="100000"/>
              </a:lnSpc>
              <a:spcBef>
                <a:spcPts val="600"/>
              </a:spcBef>
              <a:spcAft>
                <a:spcPts val="0"/>
              </a:spcAft>
              <a:buClrTx/>
              <a:buSzTx/>
              <a:buFontTx/>
              <a:buNone/>
              <a:tabLst/>
              <a:defRPr/>
            </a:pPr>
            <a:endParaRPr lang="en-US" altLang="zh-CN" sz="1400" b="0" i="0" u="none" strike="noStrike" kern="1200" baseline="0" dirty="0" smtClean="0">
              <a:solidFill>
                <a:schemeClr val="tx1"/>
              </a:solidFill>
              <a:latin typeface="+mn-lt"/>
              <a:ea typeface="+mn-ea"/>
              <a:cs typeface="+mn-cs"/>
            </a:endParaRPr>
          </a:p>
          <a:p>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4</a:t>
            </a:fld>
            <a:endParaRPr lang="en-US" noProof="0" dirty="0"/>
          </a:p>
        </p:txBody>
      </p:sp>
    </p:spTree>
    <p:extLst>
      <p:ext uri="{BB962C8B-B14F-4D97-AF65-F5344CB8AC3E}">
        <p14:creationId xmlns:p14="http://schemas.microsoft.com/office/powerpoint/2010/main" val="825672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34</a:t>
            </a:fld>
            <a:endParaRPr lang="en-US" noProof="0" dirty="0"/>
          </a:p>
        </p:txBody>
      </p:sp>
    </p:spTree>
    <p:extLst>
      <p:ext uri="{BB962C8B-B14F-4D97-AF65-F5344CB8AC3E}">
        <p14:creationId xmlns:p14="http://schemas.microsoft.com/office/powerpoint/2010/main" val="52488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上图熔融峰起始点</a:t>
            </a:r>
            <a:r>
              <a:rPr lang="en-US" altLang="zh-CN" dirty="0" smtClean="0"/>
              <a:t>1289.3℃</a:t>
            </a:r>
            <a:r>
              <a:rPr lang="zh-CN" altLang="en-US" dirty="0" smtClean="0"/>
              <a:t>，即为固相温度</a:t>
            </a:r>
            <a:r>
              <a:rPr lang="en-US" altLang="zh-CN" dirty="0" smtClean="0"/>
              <a:t>(</a:t>
            </a:r>
            <a:r>
              <a:rPr lang="zh-CN" altLang="en-US" dirty="0" smtClean="0"/>
              <a:t>参考标准</a:t>
            </a:r>
            <a:r>
              <a:rPr lang="en-US" altLang="zh-CN" dirty="0" smtClean="0"/>
              <a:t>3.3.1)</a:t>
            </a:r>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37</a:t>
            </a:fld>
            <a:endParaRPr lang="en-US" noProof="0" dirty="0"/>
          </a:p>
        </p:txBody>
      </p:sp>
    </p:spTree>
    <p:extLst>
      <p:ext uri="{BB962C8B-B14F-4D97-AF65-F5344CB8AC3E}">
        <p14:creationId xmlns:p14="http://schemas.microsoft.com/office/powerpoint/2010/main" val="3860320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38</a:t>
            </a:fld>
            <a:endParaRPr lang="en-US" noProof="0" dirty="0"/>
          </a:p>
        </p:txBody>
      </p:sp>
    </p:spTree>
    <p:extLst>
      <p:ext uri="{BB962C8B-B14F-4D97-AF65-F5344CB8AC3E}">
        <p14:creationId xmlns:p14="http://schemas.microsoft.com/office/powerpoint/2010/main" val="4269264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40</a:t>
            </a:fld>
            <a:endParaRPr lang="en-US" noProof="0" dirty="0"/>
          </a:p>
        </p:txBody>
      </p:sp>
    </p:spTree>
    <p:extLst>
      <p:ext uri="{BB962C8B-B14F-4D97-AF65-F5344CB8AC3E}">
        <p14:creationId xmlns:p14="http://schemas.microsoft.com/office/powerpoint/2010/main" val="400483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400" b="0" i="0" u="none" strike="noStrike" kern="1200" baseline="0" dirty="0" smtClean="0">
                <a:solidFill>
                  <a:schemeClr val="tx1"/>
                </a:solidFill>
                <a:latin typeface="+mn-lt"/>
                <a:ea typeface="+mn-ea"/>
                <a:cs typeface="+mn-cs"/>
              </a:rPr>
              <a:t>建筑材料油毡发明于</a:t>
            </a:r>
            <a:r>
              <a:rPr lang="en-US" altLang="zh-CN" sz="1400" b="0" i="0" u="none" strike="noStrike" kern="1200" baseline="0" dirty="0" smtClean="0">
                <a:solidFill>
                  <a:schemeClr val="tx1"/>
                </a:solidFill>
                <a:latin typeface="+mn-lt"/>
                <a:ea typeface="+mn-ea"/>
                <a:cs typeface="+mn-cs"/>
              </a:rPr>
              <a:t>1863</a:t>
            </a:r>
            <a:r>
              <a:rPr lang="zh-CN" altLang="en-US" sz="1400" b="0" i="0" u="none" strike="noStrike" kern="1200" baseline="0" dirty="0" smtClean="0">
                <a:solidFill>
                  <a:schemeClr val="tx1"/>
                </a:solidFill>
                <a:latin typeface="+mn-lt"/>
                <a:ea typeface="+mn-ea"/>
                <a:cs typeface="+mn-cs"/>
              </a:rPr>
              <a:t>年，最常用于地面防潮。它非常坚固，即使只有一薄层也具有良好的绝缘效果。图为用</a:t>
            </a:r>
            <a:r>
              <a:rPr lang="en-US" altLang="zh-CN" sz="1400" b="0" i="0" u="none" strike="noStrike" kern="1200" baseline="0" dirty="0" smtClean="0">
                <a:solidFill>
                  <a:schemeClr val="tx1"/>
                </a:solidFill>
                <a:latin typeface="+mn-lt"/>
                <a:ea typeface="+mn-ea"/>
                <a:cs typeface="+mn-cs"/>
              </a:rPr>
              <a:t>STA</a:t>
            </a:r>
            <a:r>
              <a:rPr lang="zh-CN" altLang="en-US" sz="1400" b="0" i="0" u="none" strike="noStrike" kern="1200" baseline="0" dirty="0" smtClean="0">
                <a:solidFill>
                  <a:schemeClr val="tx1"/>
                </a:solidFill>
                <a:latin typeface="+mn-lt"/>
                <a:ea typeface="+mn-ea"/>
                <a:cs typeface="+mn-cs"/>
              </a:rPr>
              <a:t>在空气气氛下测试油毡的结果，</a:t>
            </a:r>
            <a:r>
              <a:rPr lang="en-US" altLang="zh-CN" sz="1400" b="0" i="0" u="none" strike="noStrike" kern="1200" baseline="0" dirty="0" smtClean="0">
                <a:solidFill>
                  <a:schemeClr val="tx1"/>
                </a:solidFill>
                <a:latin typeface="+mn-lt"/>
                <a:ea typeface="+mn-ea"/>
                <a:cs typeface="+mn-cs"/>
              </a:rPr>
              <a:t>TG</a:t>
            </a:r>
            <a:r>
              <a:rPr lang="zh-CN" altLang="en-US" sz="1400" b="0" i="0" u="none" strike="noStrike" kern="1200" baseline="0" dirty="0" smtClean="0">
                <a:solidFill>
                  <a:schemeClr val="tx1"/>
                </a:solidFill>
                <a:latin typeface="+mn-lt"/>
                <a:ea typeface="+mn-ea"/>
                <a:cs typeface="+mn-cs"/>
              </a:rPr>
              <a:t>曲线可以看出油毡的天然组分：</a:t>
            </a:r>
            <a:r>
              <a:rPr lang="en-US" altLang="zh-CN" sz="1400" b="0" i="0" u="none" strike="noStrike" kern="1200" baseline="0" dirty="0" smtClean="0">
                <a:solidFill>
                  <a:schemeClr val="tx1"/>
                </a:solidFill>
                <a:latin typeface="+mn-lt"/>
                <a:ea typeface="+mn-ea"/>
                <a:cs typeface="+mn-cs"/>
              </a:rPr>
              <a:t>150°C</a:t>
            </a:r>
            <a:r>
              <a:rPr lang="zh-CN" altLang="en-US" sz="1400" b="0" i="0" u="none" strike="noStrike" kern="1200" baseline="0" dirty="0" smtClean="0">
                <a:solidFill>
                  <a:schemeClr val="tx1"/>
                </a:solidFill>
                <a:latin typeface="+mn-lt"/>
                <a:ea typeface="+mn-ea"/>
                <a:cs typeface="+mn-cs"/>
              </a:rPr>
              <a:t>前为水分的挥发，然后，亚麻籽油、天然树脂、软木粉、木粉和基质黄麻接连发生强烈的燃烧放热反应。</a:t>
            </a:r>
            <a:r>
              <a:rPr lang="en-US" altLang="zh-CN" sz="1400" b="0" i="0" u="none" strike="noStrike" kern="1200" baseline="0" dirty="0" smtClean="0">
                <a:solidFill>
                  <a:schemeClr val="tx1"/>
                </a:solidFill>
                <a:latin typeface="+mn-lt"/>
                <a:ea typeface="+mn-ea"/>
                <a:cs typeface="+mn-cs"/>
              </a:rPr>
              <a:t>200°C</a:t>
            </a:r>
            <a:r>
              <a:rPr lang="zh-CN" altLang="en-US" sz="1400" b="0" i="0" u="none" strike="noStrike" kern="1200" baseline="0" dirty="0" smtClean="0">
                <a:solidFill>
                  <a:schemeClr val="tx1"/>
                </a:solidFill>
                <a:latin typeface="+mn-lt"/>
                <a:ea typeface="+mn-ea"/>
                <a:cs typeface="+mn-cs"/>
              </a:rPr>
              <a:t>和</a:t>
            </a:r>
            <a:r>
              <a:rPr lang="en-US" altLang="zh-CN" sz="1400" b="0" i="0" u="none" strike="noStrike" kern="1200" baseline="0" dirty="0" smtClean="0">
                <a:solidFill>
                  <a:schemeClr val="tx1"/>
                </a:solidFill>
                <a:latin typeface="+mn-lt"/>
                <a:ea typeface="+mn-ea"/>
                <a:cs typeface="+mn-cs"/>
              </a:rPr>
              <a:t>500°C</a:t>
            </a:r>
            <a:r>
              <a:rPr lang="zh-CN" altLang="en-US" sz="1400" b="0" i="0" u="none" strike="noStrike" kern="1200" baseline="0" dirty="0" smtClean="0">
                <a:solidFill>
                  <a:schemeClr val="tx1"/>
                </a:solidFill>
                <a:latin typeface="+mn-lt"/>
                <a:ea typeface="+mn-ea"/>
                <a:cs typeface="+mn-cs"/>
              </a:rPr>
              <a:t>之间，燃烧释放的总热量为</a:t>
            </a:r>
            <a:r>
              <a:rPr lang="en-US" altLang="zh-CN" sz="1400" b="0" i="0" u="none" strike="noStrike" kern="1200" baseline="0" dirty="0" smtClean="0">
                <a:solidFill>
                  <a:schemeClr val="tx1"/>
                </a:solidFill>
                <a:latin typeface="+mn-lt"/>
                <a:ea typeface="+mn-ea"/>
                <a:cs typeface="+mn-cs"/>
              </a:rPr>
              <a:t>14.5kJ/g</a:t>
            </a:r>
            <a:r>
              <a:rPr lang="zh-CN" altLang="en-US" sz="1400" b="0" i="0" u="none" strike="noStrike" kern="1200" baseline="0" dirty="0" smtClean="0">
                <a:solidFill>
                  <a:schemeClr val="tx1"/>
                </a:solidFill>
                <a:latin typeface="+mn-lt"/>
                <a:ea typeface="+mn-ea"/>
                <a:cs typeface="+mn-cs"/>
              </a:rPr>
              <a:t>。在</a:t>
            </a:r>
            <a:r>
              <a:rPr lang="en-US" altLang="zh-CN" sz="1400" b="0" i="0" u="none" strike="noStrike" kern="1200" baseline="0" dirty="0" smtClean="0">
                <a:solidFill>
                  <a:schemeClr val="tx1"/>
                </a:solidFill>
                <a:latin typeface="+mn-lt"/>
                <a:ea typeface="+mn-ea"/>
                <a:cs typeface="+mn-cs"/>
              </a:rPr>
              <a:t>600°C</a:t>
            </a:r>
            <a:r>
              <a:rPr lang="zh-CN" altLang="en-US" sz="1400" b="0" i="0" u="none" strike="noStrike" kern="1200" baseline="0" dirty="0" smtClean="0">
                <a:solidFill>
                  <a:schemeClr val="tx1"/>
                </a:solidFill>
                <a:latin typeface="+mn-lt"/>
                <a:ea typeface="+mn-ea"/>
                <a:cs typeface="+mn-cs"/>
              </a:rPr>
              <a:t>至</a:t>
            </a:r>
            <a:r>
              <a:rPr lang="en-US" altLang="zh-CN" sz="1400" b="0" i="0" u="none" strike="noStrike" kern="1200" baseline="0" dirty="0" smtClean="0">
                <a:solidFill>
                  <a:schemeClr val="tx1"/>
                </a:solidFill>
                <a:latin typeface="+mn-lt"/>
                <a:ea typeface="+mn-ea"/>
                <a:cs typeface="+mn-cs"/>
              </a:rPr>
              <a:t>750°C</a:t>
            </a:r>
            <a:r>
              <a:rPr lang="zh-CN" altLang="en-US" sz="1400" b="0" i="0" u="none" strike="noStrike" kern="1200" baseline="0" dirty="0" smtClean="0">
                <a:solidFill>
                  <a:schemeClr val="tx1"/>
                </a:solidFill>
                <a:latin typeface="+mn-lt"/>
                <a:ea typeface="+mn-ea"/>
                <a:cs typeface="+mn-cs"/>
              </a:rPr>
              <a:t>之间，观察到填料</a:t>
            </a:r>
            <a:r>
              <a:rPr lang="en-US" altLang="zh-CN" sz="1400" b="0" i="0" u="none" strike="noStrike" kern="1200" baseline="0" dirty="0" smtClean="0">
                <a:solidFill>
                  <a:schemeClr val="tx1"/>
                </a:solidFill>
                <a:latin typeface="+mn-lt"/>
                <a:ea typeface="+mn-ea"/>
                <a:cs typeface="+mn-cs"/>
              </a:rPr>
              <a:t>CaCO3</a:t>
            </a:r>
            <a:r>
              <a:rPr lang="zh-CN" altLang="en-US" sz="1400" b="0" i="0" u="none" strike="noStrike" kern="1200" baseline="0" dirty="0" smtClean="0">
                <a:solidFill>
                  <a:schemeClr val="tx1"/>
                </a:solidFill>
                <a:latin typeface="+mn-lt"/>
                <a:ea typeface="+mn-ea"/>
                <a:cs typeface="+mn-cs"/>
              </a:rPr>
              <a:t>（白垩）的分解吸热峰。</a:t>
            </a:r>
            <a:r>
              <a:rPr lang="en-US" altLang="zh-CN" sz="1400" b="0" i="0" u="none" strike="noStrike" kern="1200" baseline="0" dirty="0" smtClean="0">
                <a:solidFill>
                  <a:schemeClr val="tx1"/>
                </a:solidFill>
                <a:latin typeface="+mn-lt"/>
                <a:ea typeface="+mn-ea"/>
                <a:cs typeface="+mn-cs"/>
              </a:rPr>
              <a:t>750°C</a:t>
            </a:r>
            <a:r>
              <a:rPr lang="zh-CN" altLang="en-US" sz="1400" b="0" i="0" u="none" strike="noStrike" kern="1200" baseline="0" dirty="0" smtClean="0">
                <a:solidFill>
                  <a:schemeClr val="tx1"/>
                </a:solidFill>
                <a:latin typeface="+mn-lt"/>
                <a:ea typeface="+mn-ea"/>
                <a:cs typeface="+mn-cs"/>
              </a:rPr>
              <a:t>以上，样品质量不再变化。</a:t>
            </a:r>
            <a:endParaRPr lang="en-US" altLang="zh-CN" sz="1400" b="0" i="0" u="none" strike="noStrike" kern="1200" baseline="0" dirty="0" smtClean="0">
              <a:solidFill>
                <a:schemeClr val="tx1"/>
              </a:solidFill>
              <a:latin typeface="+mn-lt"/>
              <a:ea typeface="+mn-ea"/>
              <a:cs typeface="+mn-cs"/>
            </a:endParaRPr>
          </a:p>
          <a:p>
            <a:endParaRPr lang="en-US" altLang="zh-CN" dirty="0" smtClean="0"/>
          </a:p>
          <a:p>
            <a:r>
              <a:rPr lang="zh-CN" altLang="en-US" dirty="0" smtClean="0"/>
              <a:t>该案例来自</a:t>
            </a:r>
            <a:r>
              <a:rPr lang="en-US" altLang="zh-CN" dirty="0" smtClean="0"/>
              <a:t>STA449F3</a:t>
            </a:r>
            <a:r>
              <a:rPr lang="zh-CN" altLang="en-US" dirty="0" smtClean="0"/>
              <a:t>样本</a:t>
            </a:r>
            <a:endParaRPr lang="en-US" altLang="zh-CN" dirty="0" smtClean="0"/>
          </a:p>
          <a:p>
            <a:endParaRPr lang="en-US" altLang="zh-CN" dirty="0" smtClean="0"/>
          </a:p>
          <a:p>
            <a:r>
              <a:rPr lang="zh-CN" altLang="en-US" dirty="0" smtClean="0"/>
              <a:t>个人建议：该案例特点是</a:t>
            </a:r>
            <a:r>
              <a:rPr lang="en-US" altLang="zh-CN" dirty="0" smtClean="0"/>
              <a:t>TG</a:t>
            </a:r>
            <a:r>
              <a:rPr lang="zh-CN" altLang="en-US" dirty="0" smtClean="0"/>
              <a:t>发生连续失重，说明样品成份比较复杂，测试碰到未知组分样品，看到类似的</a:t>
            </a:r>
            <a:r>
              <a:rPr lang="en-US" altLang="zh-CN" dirty="0" smtClean="0"/>
              <a:t>TG</a:t>
            </a:r>
            <a:r>
              <a:rPr lang="zh-CN" altLang="en-US" dirty="0" smtClean="0"/>
              <a:t>曲线，我们可以简单作出判断。</a:t>
            </a:r>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5</a:t>
            </a:fld>
            <a:endParaRPr lang="en-US" noProof="0" dirty="0"/>
          </a:p>
        </p:txBody>
      </p:sp>
    </p:spTree>
    <p:extLst>
      <p:ext uri="{BB962C8B-B14F-4D97-AF65-F5344CB8AC3E}">
        <p14:creationId xmlns:p14="http://schemas.microsoft.com/office/powerpoint/2010/main" val="176850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400" b="0" i="0" u="none" strike="noStrike" kern="1200" baseline="0" dirty="0" smtClean="0">
                <a:solidFill>
                  <a:schemeClr val="tx1"/>
                </a:solidFill>
                <a:latin typeface="+mn-lt"/>
                <a:ea typeface="+mn-ea"/>
                <a:cs typeface="+mn-cs"/>
              </a:rPr>
              <a:t>复合材料的分析</a:t>
            </a:r>
          </a:p>
          <a:p>
            <a:r>
              <a:rPr lang="en-US" altLang="zh-CN" sz="1400" b="0" i="0" u="none" strike="noStrike" kern="1200" baseline="0" dirty="0" smtClean="0">
                <a:solidFill>
                  <a:schemeClr val="tx1"/>
                </a:solidFill>
                <a:latin typeface="+mn-lt"/>
                <a:ea typeface="+mn-ea"/>
                <a:cs typeface="+mn-cs"/>
              </a:rPr>
              <a:t>CFRP</a:t>
            </a:r>
            <a:r>
              <a:rPr lang="zh-CN" altLang="en-US" sz="1400" b="0" i="0" u="none" strike="noStrike" kern="1200" baseline="0" dirty="0" smtClean="0">
                <a:solidFill>
                  <a:schemeClr val="tx1"/>
                </a:solidFill>
                <a:latin typeface="+mn-lt"/>
                <a:ea typeface="+mn-ea"/>
                <a:cs typeface="+mn-cs"/>
              </a:rPr>
              <a:t>（</a:t>
            </a:r>
            <a:r>
              <a:rPr lang="en-US" altLang="zh-CN" sz="1400" b="0" i="0" u="none" strike="noStrike" kern="1200" baseline="0" dirty="0" smtClean="0">
                <a:solidFill>
                  <a:schemeClr val="tx1"/>
                </a:solidFill>
                <a:latin typeface="+mn-lt"/>
                <a:ea typeface="+mn-ea"/>
                <a:cs typeface="+mn-cs"/>
              </a:rPr>
              <a:t>7.62mg</a:t>
            </a:r>
            <a:r>
              <a:rPr lang="zh-CN" altLang="en-US" sz="1400" b="0" i="0" u="none" strike="noStrike" kern="1200" baseline="0" dirty="0" smtClean="0">
                <a:solidFill>
                  <a:schemeClr val="tx1"/>
                </a:solidFill>
                <a:latin typeface="+mn-lt"/>
                <a:ea typeface="+mn-ea"/>
                <a:cs typeface="+mn-cs"/>
              </a:rPr>
              <a:t>）的测试，使用</a:t>
            </a:r>
            <a:r>
              <a:rPr lang="en-US" altLang="zh-CN" sz="1400" b="0" i="0" u="none" strike="noStrike" kern="1200" baseline="0" dirty="0" err="1" smtClean="0">
                <a:solidFill>
                  <a:schemeClr val="tx1"/>
                </a:solidFill>
                <a:latin typeface="+mn-lt"/>
                <a:ea typeface="+mn-ea"/>
                <a:cs typeface="+mn-cs"/>
              </a:rPr>
              <a:t>SiC</a:t>
            </a:r>
            <a:r>
              <a:rPr lang="zh-CN" altLang="en-US" sz="1400" b="0" i="0" u="none" strike="noStrike" kern="1200" baseline="0" dirty="0" smtClean="0">
                <a:solidFill>
                  <a:schemeClr val="tx1"/>
                </a:solidFill>
                <a:latin typeface="+mn-lt"/>
                <a:ea typeface="+mn-ea"/>
                <a:cs typeface="+mn-cs"/>
              </a:rPr>
              <a:t>炉，在</a:t>
            </a:r>
            <a:r>
              <a:rPr lang="en-US" altLang="zh-CN" sz="1400" b="0" i="0" u="none" strike="noStrike" kern="1200" baseline="0" dirty="0" smtClean="0">
                <a:solidFill>
                  <a:schemeClr val="tx1"/>
                </a:solidFill>
                <a:latin typeface="+mn-lt"/>
                <a:ea typeface="+mn-ea"/>
                <a:cs typeface="+mn-cs"/>
              </a:rPr>
              <a:t>650°C</a:t>
            </a:r>
            <a:r>
              <a:rPr lang="zh-CN" altLang="en-US" sz="1400" b="0" i="0" u="none" strike="noStrike" kern="1200" baseline="0" dirty="0" smtClean="0">
                <a:solidFill>
                  <a:schemeClr val="tx1"/>
                </a:solidFill>
                <a:latin typeface="+mn-lt"/>
                <a:ea typeface="+mn-ea"/>
                <a:cs typeface="+mn-cs"/>
              </a:rPr>
              <a:t>下将气氛从氮气切换为氧气；升温速度</a:t>
            </a:r>
            <a:r>
              <a:rPr lang="en-US" altLang="zh-CN" sz="1400" b="0" i="0" u="none" strike="noStrike" kern="1200" baseline="0" dirty="0" smtClean="0">
                <a:solidFill>
                  <a:schemeClr val="tx1"/>
                </a:solidFill>
                <a:latin typeface="+mn-lt"/>
                <a:ea typeface="+mn-ea"/>
                <a:cs typeface="+mn-cs"/>
              </a:rPr>
              <a:t>10 </a:t>
            </a:r>
            <a:r>
              <a:rPr lang="en-US" sz="1400" b="0" i="0" u="none" strike="noStrike" kern="1200" baseline="0" dirty="0" smtClean="0">
                <a:solidFill>
                  <a:schemeClr val="tx1"/>
                </a:solidFill>
                <a:latin typeface="+mn-lt"/>
                <a:ea typeface="+mn-ea"/>
                <a:cs typeface="+mn-cs"/>
              </a:rPr>
              <a:t>K/min</a:t>
            </a:r>
          </a:p>
          <a:p>
            <a:r>
              <a:rPr lang="zh-CN" altLang="en-US" sz="1400" b="0" i="0" u="none" strike="noStrike" kern="1200" baseline="0" dirty="0" smtClean="0">
                <a:solidFill>
                  <a:schemeClr val="tx1"/>
                </a:solidFill>
                <a:latin typeface="+mn-lt"/>
                <a:ea typeface="+mn-ea"/>
                <a:cs typeface="+mn-cs"/>
              </a:rPr>
              <a:t>碳纤维增强高聚物（</a:t>
            </a:r>
            <a:r>
              <a:rPr lang="en-US" altLang="zh-CN" sz="1400" b="0" i="0" u="none" strike="noStrike" kern="1200" baseline="0" dirty="0" smtClean="0">
                <a:solidFill>
                  <a:schemeClr val="tx1"/>
                </a:solidFill>
                <a:latin typeface="+mn-lt"/>
                <a:ea typeface="+mn-ea"/>
                <a:cs typeface="+mn-cs"/>
              </a:rPr>
              <a:t>CFRP</a:t>
            </a:r>
            <a:r>
              <a:rPr lang="zh-CN" altLang="en-US" sz="1400" b="0" i="0" u="none" strike="noStrike" kern="1200" baseline="0" dirty="0" smtClean="0">
                <a:solidFill>
                  <a:schemeClr val="tx1"/>
                </a:solidFill>
                <a:latin typeface="+mn-lt"/>
                <a:ea typeface="+mn-ea"/>
                <a:cs typeface="+mn-cs"/>
              </a:rPr>
              <a:t>）是常用的复合材料，主要由聚合物和碳纤维组成。具有重量轻、强度高的特点，适用于汽车、航空航天领域。</a:t>
            </a:r>
            <a:r>
              <a:rPr lang="en-US" altLang="zh-CN" sz="1400" b="0" i="0" u="none" strike="noStrike" kern="1200" baseline="0" dirty="0" smtClean="0">
                <a:solidFill>
                  <a:schemeClr val="tx1"/>
                </a:solidFill>
                <a:latin typeface="+mn-lt"/>
                <a:ea typeface="+mn-ea"/>
                <a:cs typeface="+mn-cs"/>
              </a:rPr>
              <a:t>STA</a:t>
            </a:r>
            <a:r>
              <a:rPr lang="zh-CN" altLang="en-US" sz="1400" b="0" i="0" u="none" strike="noStrike" kern="1200" baseline="0" dirty="0" smtClean="0">
                <a:solidFill>
                  <a:schemeClr val="tx1"/>
                </a:solidFill>
                <a:latin typeface="+mn-lt"/>
                <a:ea typeface="+mn-ea"/>
                <a:cs typeface="+mn-cs"/>
              </a:rPr>
              <a:t>的测试结果显示，</a:t>
            </a:r>
            <a:r>
              <a:rPr lang="en-US" altLang="zh-CN" sz="1400" b="0" i="0" u="none" strike="noStrike" kern="1200" baseline="0" dirty="0" smtClean="0">
                <a:solidFill>
                  <a:schemeClr val="tx1"/>
                </a:solidFill>
                <a:latin typeface="+mn-lt"/>
                <a:ea typeface="+mn-ea"/>
                <a:cs typeface="+mn-cs"/>
              </a:rPr>
              <a:t>329°C</a:t>
            </a:r>
            <a:r>
              <a:rPr lang="zh-CN" altLang="en-US" sz="1400" b="0" i="0" u="none" strike="noStrike" kern="1200" baseline="0" dirty="0" smtClean="0">
                <a:solidFill>
                  <a:schemeClr val="tx1"/>
                </a:solidFill>
                <a:latin typeface="+mn-lt"/>
                <a:ea typeface="+mn-ea"/>
                <a:cs typeface="+mn-cs"/>
              </a:rPr>
              <a:t>有一吸热峰，其热焓值为</a:t>
            </a:r>
            <a:r>
              <a:rPr lang="en-US" altLang="zh-CN" sz="1400" b="0" i="0" u="none" strike="noStrike" kern="1200" baseline="0" dirty="0" smtClean="0">
                <a:solidFill>
                  <a:schemeClr val="tx1"/>
                </a:solidFill>
                <a:latin typeface="+mn-lt"/>
                <a:ea typeface="+mn-ea"/>
                <a:cs typeface="+mn-cs"/>
              </a:rPr>
              <a:t>25J/g</a:t>
            </a:r>
            <a:r>
              <a:rPr lang="zh-CN" altLang="en-US" sz="1400" b="0" i="0" u="none" strike="noStrike" kern="1200" baseline="0" dirty="0" smtClean="0">
                <a:solidFill>
                  <a:schemeClr val="tx1"/>
                </a:solidFill>
                <a:latin typeface="+mn-lt"/>
                <a:ea typeface="+mn-ea"/>
                <a:cs typeface="+mn-cs"/>
              </a:rPr>
              <a:t>，主要是聚合物的熔融过程；</a:t>
            </a:r>
            <a:r>
              <a:rPr lang="en-US" altLang="zh-CN" sz="1400" b="0" i="0" u="none" strike="noStrike" kern="1200" baseline="0" dirty="0" smtClean="0">
                <a:solidFill>
                  <a:schemeClr val="tx1"/>
                </a:solidFill>
                <a:latin typeface="+mn-lt"/>
                <a:ea typeface="+mn-ea"/>
                <a:cs typeface="+mn-cs"/>
              </a:rPr>
              <a:t>480°C</a:t>
            </a:r>
            <a:r>
              <a:rPr lang="zh-CN" altLang="en-US" sz="1400" b="0" i="0" u="none" strike="noStrike" kern="1200" baseline="0" dirty="0" smtClean="0">
                <a:solidFill>
                  <a:schemeClr val="tx1"/>
                </a:solidFill>
                <a:latin typeface="+mn-lt"/>
                <a:ea typeface="+mn-ea"/>
                <a:cs typeface="+mn-cs"/>
              </a:rPr>
              <a:t>至</a:t>
            </a:r>
            <a:r>
              <a:rPr lang="en-US" altLang="zh-CN" sz="1400" b="0" i="0" u="none" strike="noStrike" kern="1200" baseline="0" dirty="0" smtClean="0">
                <a:solidFill>
                  <a:schemeClr val="tx1"/>
                </a:solidFill>
                <a:latin typeface="+mn-lt"/>
                <a:ea typeface="+mn-ea"/>
                <a:cs typeface="+mn-cs"/>
              </a:rPr>
              <a:t>620°C</a:t>
            </a:r>
            <a:r>
              <a:rPr lang="zh-CN" altLang="en-US" sz="1400" b="0" i="0" u="none" strike="noStrike" kern="1200" baseline="0" dirty="0" smtClean="0">
                <a:solidFill>
                  <a:schemeClr val="tx1"/>
                </a:solidFill>
                <a:latin typeface="+mn-lt"/>
                <a:ea typeface="+mn-ea"/>
                <a:cs typeface="+mn-cs"/>
              </a:rPr>
              <a:t>之间主要是聚合物的裂解；</a:t>
            </a:r>
            <a:r>
              <a:rPr lang="en-US" altLang="zh-CN" sz="1400" b="0" i="0" u="none" strike="noStrike" kern="1200" baseline="0" dirty="0" smtClean="0">
                <a:solidFill>
                  <a:schemeClr val="tx1"/>
                </a:solidFill>
                <a:latin typeface="+mn-lt"/>
                <a:ea typeface="+mn-ea"/>
                <a:cs typeface="+mn-cs"/>
              </a:rPr>
              <a:t>650°C</a:t>
            </a:r>
            <a:r>
              <a:rPr lang="zh-CN" altLang="en-US" sz="1400" b="0" i="0" u="none" strike="noStrike" kern="1200" baseline="0" dirty="0" smtClean="0">
                <a:solidFill>
                  <a:schemeClr val="tx1"/>
                </a:solidFill>
                <a:latin typeface="+mn-lt"/>
                <a:ea typeface="+mn-ea"/>
                <a:cs typeface="+mn-cs"/>
              </a:rPr>
              <a:t>时，气氛由</a:t>
            </a:r>
            <a:r>
              <a:rPr lang="en-US" altLang="zh-CN" sz="1400" b="0" i="0" u="none" strike="noStrike" kern="1200" baseline="0" dirty="0" smtClean="0">
                <a:solidFill>
                  <a:schemeClr val="tx1"/>
                </a:solidFill>
                <a:latin typeface="+mn-lt"/>
                <a:ea typeface="+mn-ea"/>
                <a:cs typeface="+mn-cs"/>
              </a:rPr>
              <a:t>N2</a:t>
            </a:r>
            <a:r>
              <a:rPr lang="zh-CN" altLang="en-US" sz="1400" b="0" i="0" u="none" strike="noStrike" kern="1200" baseline="0" dirty="0" smtClean="0">
                <a:solidFill>
                  <a:schemeClr val="tx1"/>
                </a:solidFill>
                <a:latin typeface="+mn-lt"/>
                <a:ea typeface="+mn-ea"/>
                <a:cs typeface="+mn-cs"/>
              </a:rPr>
              <a:t>转换为</a:t>
            </a:r>
            <a:r>
              <a:rPr lang="en-US" altLang="zh-CN" sz="1400" b="0" i="0" u="none" strike="noStrike" kern="1200" baseline="0" dirty="0" smtClean="0">
                <a:solidFill>
                  <a:schemeClr val="tx1"/>
                </a:solidFill>
                <a:latin typeface="+mn-lt"/>
                <a:ea typeface="+mn-ea"/>
                <a:cs typeface="+mn-cs"/>
              </a:rPr>
              <a:t>O2</a:t>
            </a:r>
            <a:r>
              <a:rPr lang="zh-CN" altLang="en-US" sz="1400" b="0" i="0" u="none" strike="noStrike" kern="1200" baseline="0" dirty="0" smtClean="0">
                <a:solidFill>
                  <a:schemeClr val="tx1"/>
                </a:solidFill>
                <a:latin typeface="+mn-lt"/>
                <a:ea typeface="+mn-ea"/>
                <a:cs typeface="+mn-cs"/>
              </a:rPr>
              <a:t>，碳纤维组分发生氧化（失重</a:t>
            </a:r>
            <a:r>
              <a:rPr lang="en-US" altLang="zh-CN" sz="1400" b="0" i="0" u="none" strike="noStrike" kern="1200" baseline="0" dirty="0" smtClean="0">
                <a:solidFill>
                  <a:schemeClr val="tx1"/>
                </a:solidFill>
                <a:latin typeface="+mn-lt"/>
                <a:ea typeface="+mn-ea"/>
                <a:cs typeface="+mn-cs"/>
              </a:rPr>
              <a:t>24.7%</a:t>
            </a:r>
            <a:r>
              <a:rPr lang="zh-CN" altLang="en-US" sz="1400" b="0" i="0" u="none" strike="noStrike" kern="1200" baseline="0" dirty="0" smtClean="0">
                <a:solidFill>
                  <a:schemeClr val="tx1"/>
                </a:solidFill>
                <a:latin typeface="+mn-lt"/>
                <a:ea typeface="+mn-ea"/>
                <a:cs typeface="+mn-cs"/>
              </a:rPr>
              <a:t>）。实验结束时的残余质量为</a:t>
            </a:r>
            <a:r>
              <a:rPr lang="en-US" altLang="zh-CN" sz="1400" b="0" i="0" u="none" strike="noStrike" kern="1200" baseline="0" dirty="0" smtClean="0">
                <a:solidFill>
                  <a:schemeClr val="tx1"/>
                </a:solidFill>
                <a:latin typeface="+mn-lt"/>
                <a:ea typeface="+mn-ea"/>
                <a:cs typeface="+mn-cs"/>
              </a:rPr>
              <a:t>0.0%</a:t>
            </a:r>
            <a:r>
              <a:rPr lang="zh-CN" altLang="en-US" sz="1400" b="0" i="0" u="none" strike="noStrike" kern="1200" baseline="0" dirty="0" smtClean="0">
                <a:solidFill>
                  <a:schemeClr val="tx1"/>
                </a:solidFill>
                <a:latin typeface="+mn-lt"/>
                <a:ea typeface="+mn-ea"/>
                <a:cs typeface="+mn-cs"/>
              </a:rPr>
              <a:t>，表明</a:t>
            </a:r>
            <a:r>
              <a:rPr lang="zh-CN" altLang="en-US" sz="1400" b="0" i="0" u="none" strike="noStrike" kern="1200" baseline="0" dirty="0" smtClean="0">
                <a:solidFill>
                  <a:schemeClr val="tx1"/>
                </a:solidFill>
                <a:latin typeface="+mn-lt"/>
                <a:ea typeface="+mn-ea"/>
                <a:cs typeface="+mn-cs"/>
              </a:rPr>
              <a:t>样品</a:t>
            </a:r>
            <a:r>
              <a:rPr lang="zh-CN" altLang="en-US" sz="1400" b="0" i="0" u="none" strike="noStrike" kern="1200" baseline="0" dirty="0" smtClean="0">
                <a:solidFill>
                  <a:schemeClr val="tx1"/>
                </a:solidFill>
                <a:latin typeface="+mn-lt"/>
                <a:ea typeface="+mn-ea"/>
                <a:cs typeface="+mn-cs"/>
              </a:rPr>
              <a:t>中无其他无机填充物或者玻璃纤维</a:t>
            </a:r>
            <a:endParaRPr lang="en-US" altLang="zh-CN" sz="1400" b="0" i="0" u="none" strike="noStrike" kern="1200" baseline="0" dirty="0" smtClean="0">
              <a:solidFill>
                <a:schemeClr val="tx1"/>
              </a:solidFill>
              <a:latin typeface="+mn-lt"/>
              <a:ea typeface="+mn-ea"/>
              <a:cs typeface="+mn-cs"/>
            </a:endParaRPr>
          </a:p>
          <a:p>
            <a:endParaRPr lang="en-US" altLang="zh-CN" sz="14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CN" altLang="en-US" dirty="0" smtClean="0"/>
              <a:t>该案例来自</a:t>
            </a:r>
            <a:r>
              <a:rPr lang="en-US" altLang="zh-CN" dirty="0" smtClean="0"/>
              <a:t>STA449F3</a:t>
            </a:r>
            <a:r>
              <a:rPr lang="zh-CN" altLang="en-US" dirty="0" smtClean="0"/>
              <a:t>样本</a:t>
            </a:r>
            <a:endParaRPr lang="en-US" altLang="zh-CN" dirty="0" smtClean="0"/>
          </a:p>
          <a:p>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6</a:t>
            </a:fld>
            <a:endParaRPr lang="en-US" noProof="0" dirty="0"/>
          </a:p>
        </p:txBody>
      </p:sp>
    </p:spTree>
    <p:extLst>
      <p:ext uri="{BB962C8B-B14F-4D97-AF65-F5344CB8AC3E}">
        <p14:creationId xmlns:p14="http://schemas.microsoft.com/office/powerpoint/2010/main" val="197437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400" b="0" i="0" kern="1200" dirty="0" smtClean="0">
                <a:solidFill>
                  <a:schemeClr val="tx1"/>
                </a:solidFill>
                <a:effectLst/>
                <a:latin typeface="+mn-lt"/>
                <a:ea typeface="+mn-ea"/>
                <a:cs typeface="+mn-cs"/>
              </a:rPr>
              <a:t>高岭土是一种非金属矿产，是一种以高岭石族</a:t>
            </a:r>
            <a:r>
              <a:rPr lang="zh-CN" altLang="en-US" sz="1400" b="0" i="0" u="none" strike="noStrike" kern="1200" dirty="0" smtClean="0">
                <a:solidFill>
                  <a:schemeClr val="tx1"/>
                </a:solidFill>
                <a:effectLst/>
                <a:latin typeface="+mn-lt"/>
                <a:ea typeface="+mn-ea"/>
                <a:cs typeface="+mn-cs"/>
                <a:hlinkClick r:id="rId3"/>
              </a:rPr>
              <a:t>粘土矿</a:t>
            </a:r>
            <a:r>
              <a:rPr lang="zh-CN" altLang="en-US" sz="1400" b="0" i="0" kern="1200" dirty="0" smtClean="0">
                <a:solidFill>
                  <a:schemeClr val="tx1"/>
                </a:solidFill>
                <a:effectLst/>
                <a:latin typeface="+mn-lt"/>
                <a:ea typeface="+mn-ea"/>
                <a:cs typeface="+mn-cs"/>
              </a:rPr>
              <a:t>物为主的粘土和粘土岩。因呈白色而又细腻，又称</a:t>
            </a:r>
            <a:r>
              <a:rPr lang="zh-CN" altLang="en-US" sz="1400" b="0" i="0" u="none" strike="noStrike" kern="1200" dirty="0" smtClean="0">
                <a:solidFill>
                  <a:schemeClr val="tx1"/>
                </a:solidFill>
                <a:effectLst/>
                <a:latin typeface="+mn-lt"/>
                <a:ea typeface="+mn-ea"/>
                <a:cs typeface="+mn-cs"/>
                <a:hlinkClick r:id="rId4"/>
              </a:rPr>
              <a:t>白云土</a:t>
            </a:r>
            <a:r>
              <a:rPr lang="zh-CN" altLang="en-US" sz="1400" b="0" i="0" kern="1200" dirty="0" smtClean="0">
                <a:solidFill>
                  <a:schemeClr val="tx1"/>
                </a:solidFill>
                <a:effectLst/>
                <a:latin typeface="+mn-lt"/>
                <a:ea typeface="+mn-ea"/>
                <a:cs typeface="+mn-cs"/>
              </a:rPr>
              <a:t>。</a:t>
            </a:r>
            <a:endParaRPr lang="en-US" altLang="zh-CN" sz="1400" b="0" i="0" kern="1200" dirty="0" smtClean="0">
              <a:solidFill>
                <a:schemeClr val="tx1"/>
              </a:solidFill>
              <a:effectLst/>
              <a:latin typeface="+mn-lt"/>
              <a:ea typeface="+mn-ea"/>
              <a:cs typeface="+mn-cs"/>
            </a:endParaRPr>
          </a:p>
          <a:p>
            <a:r>
              <a:rPr lang="zh-CN" altLang="en-US" dirty="0" smtClean="0"/>
              <a:t>样品的主成分为高岭土。图为</a:t>
            </a:r>
            <a:r>
              <a:rPr lang="en-US" altLang="zh-CN" dirty="0" smtClean="0"/>
              <a:t>N2</a:t>
            </a:r>
            <a:r>
              <a:rPr lang="zh-CN" altLang="en-US" dirty="0" smtClean="0"/>
              <a:t>气氛下，高岭土的</a:t>
            </a:r>
            <a:r>
              <a:rPr lang="en-US" altLang="zh-CN" dirty="0" smtClean="0"/>
              <a:t>STA</a:t>
            </a:r>
            <a:r>
              <a:rPr lang="zh-CN" altLang="en-US" dirty="0" smtClean="0"/>
              <a:t>测试结果，</a:t>
            </a:r>
            <a:r>
              <a:rPr lang="en-US" altLang="zh-CN" dirty="0" smtClean="0"/>
              <a:t>100</a:t>
            </a:r>
            <a:r>
              <a:rPr lang="zh-CN" altLang="en-US" dirty="0" smtClean="0"/>
              <a:t>多度，有机物的烧失，伴随</a:t>
            </a:r>
            <a:r>
              <a:rPr lang="en-US" altLang="zh-CN" dirty="0" smtClean="0"/>
              <a:t>1.46%</a:t>
            </a:r>
            <a:r>
              <a:rPr lang="zh-CN" altLang="en-US" dirty="0" smtClean="0"/>
              <a:t>的失重，</a:t>
            </a:r>
            <a:r>
              <a:rPr lang="zh-CN" altLang="en-US" dirty="0" smtClean="0">
                <a:latin typeface="Times New Roman" panose="02020603050405020304" pitchFamily="18" charset="0"/>
              </a:rPr>
              <a:t>500℃ 附近TG 失重台阶，DSC 吸热峰为脱羟基反应，9</a:t>
            </a:r>
            <a:r>
              <a:rPr lang="en-US" altLang="zh-CN" dirty="0" smtClean="0">
                <a:latin typeface="Times New Roman" panose="02020603050405020304" pitchFamily="18" charset="0"/>
              </a:rPr>
              <a:t>94</a:t>
            </a:r>
            <a:r>
              <a:rPr lang="zh-CN" altLang="en-US" dirty="0" smtClean="0">
                <a:latin typeface="Times New Roman" panose="02020603050405020304" pitchFamily="18" charset="0"/>
              </a:rPr>
              <a:t>℃ 附近的 DSC 放热峰为相变过程，即形成莫来石结构</a:t>
            </a:r>
            <a:endParaRPr lang="en-US" altLang="zh-CN" dirty="0" smtClean="0">
              <a:latin typeface="Times New Roman" panose="02020603050405020304" pitchFamily="18" charset="0"/>
            </a:endParaRPr>
          </a:p>
          <a:p>
            <a:endParaRPr lang="en-US" dirty="0" smtClean="0">
              <a:latin typeface="Times New Roman" panose="02020603050405020304" pitchFamily="18" charset="0"/>
            </a:endParaRPr>
          </a:p>
          <a:p>
            <a:r>
              <a:rPr lang="zh-CN" altLang="en-US" sz="1400" b="0" i="0" kern="1200" dirty="0" smtClean="0">
                <a:solidFill>
                  <a:schemeClr val="tx1"/>
                </a:solidFill>
                <a:effectLst/>
                <a:latin typeface="+mn-lt"/>
                <a:ea typeface="+mn-ea"/>
                <a:cs typeface="+mn-cs"/>
              </a:rPr>
              <a:t>高岭石的晶体化学式为</a:t>
            </a:r>
            <a:r>
              <a:rPr lang="en-US" altLang="zh-CN" sz="1400" b="0" i="0" kern="1200" dirty="0" smtClean="0">
                <a:solidFill>
                  <a:schemeClr val="tx1"/>
                </a:solidFill>
                <a:effectLst/>
                <a:latin typeface="+mn-lt"/>
                <a:ea typeface="+mn-ea"/>
                <a:cs typeface="+mn-cs"/>
              </a:rPr>
              <a:t>2SiO</a:t>
            </a:r>
            <a:r>
              <a:rPr lang="en-US" altLang="zh-CN" sz="1400" b="0" i="0" kern="1200" baseline="-25000" dirty="0" smtClean="0">
                <a:solidFill>
                  <a:schemeClr val="tx1"/>
                </a:solidFill>
                <a:effectLst/>
                <a:latin typeface="+mn-lt"/>
                <a:ea typeface="+mn-ea"/>
                <a:cs typeface="+mn-cs"/>
              </a:rPr>
              <a:t>2</a:t>
            </a:r>
            <a:r>
              <a:rPr lang="en-US" altLang="zh-CN" sz="1400" b="0" i="0" kern="1200" dirty="0" smtClean="0">
                <a:solidFill>
                  <a:schemeClr val="tx1"/>
                </a:solidFill>
                <a:effectLst/>
                <a:latin typeface="+mn-lt"/>
                <a:ea typeface="+mn-ea"/>
                <a:cs typeface="+mn-cs"/>
              </a:rPr>
              <a:t>·Al</a:t>
            </a:r>
            <a:r>
              <a:rPr lang="en-US" altLang="zh-CN" sz="1400" b="0" i="0" kern="1200" baseline="-25000" dirty="0" smtClean="0">
                <a:solidFill>
                  <a:schemeClr val="tx1"/>
                </a:solidFill>
                <a:effectLst/>
                <a:latin typeface="+mn-lt"/>
                <a:ea typeface="+mn-ea"/>
                <a:cs typeface="+mn-cs"/>
              </a:rPr>
              <a:t>2</a:t>
            </a:r>
            <a:r>
              <a:rPr lang="en-US" altLang="zh-CN" sz="1400" b="0" i="0" kern="1200" dirty="0" smtClean="0">
                <a:solidFill>
                  <a:schemeClr val="tx1"/>
                </a:solidFill>
                <a:effectLst/>
                <a:latin typeface="+mn-lt"/>
                <a:ea typeface="+mn-ea"/>
                <a:cs typeface="+mn-cs"/>
              </a:rPr>
              <a:t>O</a:t>
            </a:r>
            <a:r>
              <a:rPr lang="en-US" altLang="zh-CN" sz="1400" b="0" i="0" kern="1200" baseline="-25000" dirty="0" smtClean="0">
                <a:solidFill>
                  <a:schemeClr val="tx1"/>
                </a:solidFill>
                <a:effectLst/>
                <a:latin typeface="+mn-lt"/>
                <a:ea typeface="+mn-ea"/>
                <a:cs typeface="+mn-cs"/>
              </a:rPr>
              <a:t>3</a:t>
            </a:r>
            <a:r>
              <a:rPr lang="en-US" altLang="zh-CN" sz="1400" b="0" i="0" kern="1200" dirty="0" smtClean="0">
                <a:solidFill>
                  <a:schemeClr val="tx1"/>
                </a:solidFill>
                <a:effectLst/>
                <a:latin typeface="+mn-lt"/>
                <a:ea typeface="+mn-ea"/>
                <a:cs typeface="+mn-cs"/>
              </a:rPr>
              <a:t>·2H</a:t>
            </a:r>
            <a:r>
              <a:rPr lang="en-US" altLang="zh-CN" sz="1400" b="0" i="0" kern="1200" baseline="-25000" dirty="0" smtClean="0">
                <a:solidFill>
                  <a:schemeClr val="tx1"/>
                </a:solidFill>
                <a:effectLst/>
                <a:latin typeface="+mn-lt"/>
                <a:ea typeface="+mn-ea"/>
                <a:cs typeface="+mn-cs"/>
              </a:rPr>
              <a:t>2</a:t>
            </a:r>
            <a:r>
              <a:rPr lang="en-US" altLang="zh-CN" sz="1400" b="0" i="0" kern="1200" dirty="0" smtClean="0">
                <a:solidFill>
                  <a:schemeClr val="tx1"/>
                </a:solidFill>
                <a:effectLst/>
                <a:latin typeface="+mn-lt"/>
                <a:ea typeface="+mn-ea"/>
                <a:cs typeface="+mn-cs"/>
              </a:rPr>
              <a:t>O</a:t>
            </a:r>
            <a:r>
              <a:rPr lang="zh-CN" altLang="en-US" sz="1400" b="0" i="0" kern="1200" dirty="0" smtClean="0">
                <a:solidFill>
                  <a:schemeClr val="tx1"/>
                </a:solidFill>
                <a:effectLst/>
                <a:latin typeface="+mn-lt"/>
                <a:ea typeface="+mn-ea"/>
                <a:cs typeface="+mn-cs"/>
              </a:rPr>
              <a:t>，其理论化学组成为</a:t>
            </a:r>
            <a:r>
              <a:rPr lang="en-US" altLang="zh-CN" sz="1400" b="0" i="0" kern="1200" dirty="0" smtClean="0">
                <a:solidFill>
                  <a:schemeClr val="tx1"/>
                </a:solidFill>
                <a:effectLst/>
                <a:latin typeface="+mn-lt"/>
                <a:ea typeface="+mn-ea"/>
                <a:cs typeface="+mn-cs"/>
              </a:rPr>
              <a:t>46.54%</a:t>
            </a:r>
            <a:r>
              <a:rPr lang="zh-CN" altLang="en-US" sz="1400" b="0" i="0" kern="1200" dirty="0" smtClean="0">
                <a:solidFill>
                  <a:schemeClr val="tx1"/>
                </a:solidFill>
                <a:effectLst/>
                <a:latin typeface="+mn-lt"/>
                <a:ea typeface="+mn-ea"/>
                <a:cs typeface="+mn-cs"/>
              </a:rPr>
              <a:t>的</a:t>
            </a:r>
            <a:r>
              <a:rPr lang="en-US" altLang="zh-CN" sz="1400" b="0" i="0" kern="1200" dirty="0" smtClean="0">
                <a:solidFill>
                  <a:schemeClr val="tx1"/>
                </a:solidFill>
                <a:effectLst/>
                <a:latin typeface="+mn-lt"/>
                <a:ea typeface="+mn-ea"/>
                <a:cs typeface="+mn-cs"/>
              </a:rPr>
              <a:t>SiO</a:t>
            </a:r>
            <a:r>
              <a:rPr lang="en-US" altLang="zh-CN" sz="1400" b="0" i="0" kern="1200" baseline="-25000" dirty="0" smtClean="0">
                <a:solidFill>
                  <a:schemeClr val="tx1"/>
                </a:solidFill>
                <a:effectLst/>
                <a:latin typeface="+mn-lt"/>
                <a:ea typeface="+mn-ea"/>
                <a:cs typeface="+mn-cs"/>
              </a:rPr>
              <a:t>2</a:t>
            </a:r>
            <a:r>
              <a:rPr lang="zh-CN" altLang="en-US" sz="1400" b="0" i="0" kern="1200" dirty="0" smtClean="0">
                <a:solidFill>
                  <a:schemeClr val="tx1"/>
                </a:solidFill>
                <a:effectLst/>
                <a:latin typeface="+mn-lt"/>
                <a:ea typeface="+mn-ea"/>
                <a:cs typeface="+mn-cs"/>
              </a:rPr>
              <a:t>，</a:t>
            </a:r>
            <a:r>
              <a:rPr lang="en-US" altLang="zh-CN" sz="1400" b="0" i="0" kern="1200" dirty="0" smtClean="0">
                <a:solidFill>
                  <a:schemeClr val="tx1"/>
                </a:solidFill>
                <a:effectLst/>
                <a:latin typeface="+mn-lt"/>
                <a:ea typeface="+mn-ea"/>
                <a:cs typeface="+mn-cs"/>
              </a:rPr>
              <a:t>39.5%</a:t>
            </a:r>
            <a:r>
              <a:rPr lang="zh-CN" altLang="en-US" sz="1400" b="0" i="0" kern="1200" dirty="0" smtClean="0">
                <a:solidFill>
                  <a:schemeClr val="tx1"/>
                </a:solidFill>
                <a:effectLst/>
                <a:latin typeface="+mn-lt"/>
                <a:ea typeface="+mn-ea"/>
                <a:cs typeface="+mn-cs"/>
              </a:rPr>
              <a:t>的</a:t>
            </a:r>
            <a:r>
              <a:rPr lang="en-US" altLang="zh-CN" sz="1400" b="0" i="0" kern="1200" dirty="0" smtClean="0">
                <a:solidFill>
                  <a:schemeClr val="tx1"/>
                </a:solidFill>
                <a:effectLst/>
                <a:latin typeface="+mn-lt"/>
                <a:ea typeface="+mn-ea"/>
                <a:cs typeface="+mn-cs"/>
              </a:rPr>
              <a:t>Al</a:t>
            </a:r>
            <a:r>
              <a:rPr lang="en-US" altLang="zh-CN" sz="1400" b="0" i="0" kern="1200" baseline="-25000" dirty="0" smtClean="0">
                <a:solidFill>
                  <a:schemeClr val="tx1"/>
                </a:solidFill>
                <a:effectLst/>
                <a:latin typeface="+mn-lt"/>
                <a:ea typeface="+mn-ea"/>
                <a:cs typeface="+mn-cs"/>
              </a:rPr>
              <a:t>2</a:t>
            </a:r>
            <a:r>
              <a:rPr lang="en-US" altLang="zh-CN" sz="1400" b="0" i="0" kern="1200" dirty="0" smtClean="0">
                <a:solidFill>
                  <a:schemeClr val="tx1"/>
                </a:solidFill>
                <a:effectLst/>
                <a:latin typeface="+mn-lt"/>
                <a:ea typeface="+mn-ea"/>
                <a:cs typeface="+mn-cs"/>
              </a:rPr>
              <a:t>O</a:t>
            </a:r>
            <a:r>
              <a:rPr lang="en-US" altLang="zh-CN" sz="1400" b="0" i="0" kern="1200" baseline="-25000" dirty="0" smtClean="0">
                <a:solidFill>
                  <a:schemeClr val="tx1"/>
                </a:solidFill>
                <a:effectLst/>
                <a:latin typeface="+mn-lt"/>
                <a:ea typeface="+mn-ea"/>
                <a:cs typeface="+mn-cs"/>
              </a:rPr>
              <a:t>3</a:t>
            </a:r>
            <a:r>
              <a:rPr lang="zh-CN" altLang="en-US" sz="1400" b="0" i="0" kern="1200" dirty="0" smtClean="0">
                <a:solidFill>
                  <a:schemeClr val="tx1"/>
                </a:solidFill>
                <a:effectLst/>
                <a:latin typeface="+mn-lt"/>
                <a:ea typeface="+mn-ea"/>
                <a:cs typeface="+mn-cs"/>
              </a:rPr>
              <a:t>，</a:t>
            </a:r>
            <a:r>
              <a:rPr lang="en-US" altLang="zh-CN" sz="1400" b="0" i="0" kern="1200" dirty="0" smtClean="0">
                <a:solidFill>
                  <a:schemeClr val="tx1"/>
                </a:solidFill>
                <a:effectLst/>
                <a:latin typeface="+mn-lt"/>
                <a:ea typeface="+mn-ea"/>
                <a:cs typeface="+mn-cs"/>
              </a:rPr>
              <a:t>13.96%</a:t>
            </a:r>
            <a:r>
              <a:rPr lang="zh-CN" altLang="en-US" sz="1400" b="0" i="0" kern="1200" dirty="0" smtClean="0">
                <a:solidFill>
                  <a:schemeClr val="tx1"/>
                </a:solidFill>
                <a:effectLst/>
                <a:latin typeface="+mn-lt"/>
                <a:ea typeface="+mn-ea"/>
                <a:cs typeface="+mn-cs"/>
              </a:rPr>
              <a:t>的</a:t>
            </a:r>
            <a:r>
              <a:rPr lang="en-US" altLang="zh-CN" sz="1400" b="0" i="0" kern="1200" dirty="0" smtClean="0">
                <a:solidFill>
                  <a:schemeClr val="tx1"/>
                </a:solidFill>
                <a:effectLst/>
                <a:latin typeface="+mn-lt"/>
                <a:ea typeface="+mn-ea"/>
                <a:cs typeface="+mn-cs"/>
              </a:rPr>
              <a:t>H</a:t>
            </a:r>
            <a:r>
              <a:rPr lang="en-US" altLang="zh-CN" sz="1400" b="0" i="0" kern="1200" baseline="-25000" dirty="0" smtClean="0">
                <a:solidFill>
                  <a:schemeClr val="tx1"/>
                </a:solidFill>
                <a:effectLst/>
                <a:latin typeface="+mn-lt"/>
                <a:ea typeface="+mn-ea"/>
                <a:cs typeface="+mn-cs"/>
              </a:rPr>
              <a:t>2</a:t>
            </a:r>
            <a:r>
              <a:rPr lang="en-US" altLang="zh-CN" sz="1400" b="0" i="0" kern="1200" dirty="0" smtClean="0">
                <a:solidFill>
                  <a:schemeClr val="tx1"/>
                </a:solidFill>
                <a:effectLst/>
                <a:latin typeface="+mn-lt"/>
                <a:ea typeface="+mn-ea"/>
                <a:cs typeface="+mn-cs"/>
              </a:rPr>
              <a:t>O</a:t>
            </a:r>
            <a:r>
              <a:rPr lang="zh-CN" altLang="en-US" sz="1400" b="0" i="0" kern="1200" dirty="0" smtClean="0">
                <a:solidFill>
                  <a:schemeClr val="tx1"/>
                </a:solidFill>
                <a:effectLst/>
                <a:latin typeface="+mn-lt"/>
                <a:ea typeface="+mn-ea"/>
                <a:cs typeface="+mn-cs"/>
              </a:rPr>
              <a:t>。高岭土类矿物属于</a:t>
            </a:r>
            <a:r>
              <a:rPr lang="en-US" altLang="zh-CN" sz="1400" b="0" i="0" kern="1200" dirty="0" smtClean="0">
                <a:solidFill>
                  <a:schemeClr val="tx1"/>
                </a:solidFill>
                <a:effectLst/>
                <a:latin typeface="+mn-lt"/>
                <a:ea typeface="+mn-ea"/>
                <a:cs typeface="+mn-cs"/>
              </a:rPr>
              <a:t>1:1</a:t>
            </a:r>
            <a:r>
              <a:rPr lang="zh-CN" altLang="en-US" sz="1400" b="0" i="0" kern="1200" dirty="0" smtClean="0">
                <a:solidFill>
                  <a:schemeClr val="tx1"/>
                </a:solidFill>
                <a:effectLst/>
                <a:latin typeface="+mn-lt"/>
                <a:ea typeface="+mn-ea"/>
                <a:cs typeface="+mn-cs"/>
              </a:rPr>
              <a:t>型层状硅酸盐，晶体主要由硅氧四面体和绍氢氧八面体组成，其中硅氧四面体以共用顶角的方式沿着二维方向连结形成六方排列的网格层，各个硅氧四面体未公用的尖顶氧均朝向一边；由硅氧四面体层和招氧八面体层公用硅氧四面体层的尖顶氧组成了</a:t>
            </a:r>
            <a:r>
              <a:rPr lang="en-US" altLang="zh-CN" sz="1400" b="0" i="0" kern="1200" dirty="0" smtClean="0">
                <a:solidFill>
                  <a:schemeClr val="tx1"/>
                </a:solidFill>
                <a:effectLst/>
                <a:latin typeface="+mn-lt"/>
                <a:ea typeface="+mn-ea"/>
                <a:cs typeface="+mn-cs"/>
              </a:rPr>
              <a:t>1:1</a:t>
            </a:r>
            <a:r>
              <a:rPr lang="zh-CN" altLang="en-US" sz="1400" b="0" i="0" kern="1200" dirty="0" smtClean="0">
                <a:solidFill>
                  <a:schemeClr val="tx1"/>
                </a:solidFill>
                <a:effectLst/>
                <a:latin typeface="+mn-lt"/>
                <a:ea typeface="+mn-ea"/>
                <a:cs typeface="+mn-cs"/>
              </a:rPr>
              <a:t>型的单位层</a:t>
            </a:r>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8</a:t>
            </a:fld>
            <a:endParaRPr lang="en-US" noProof="0" dirty="0"/>
          </a:p>
        </p:txBody>
      </p:sp>
    </p:spTree>
    <p:extLst>
      <p:ext uri="{BB962C8B-B14F-4D97-AF65-F5344CB8AC3E}">
        <p14:creationId xmlns:p14="http://schemas.microsoft.com/office/powerpoint/2010/main" val="3034870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400" b="0" i="0" kern="1200" dirty="0" smtClean="0">
                <a:solidFill>
                  <a:schemeClr val="tx1"/>
                </a:solidFill>
                <a:effectLst/>
                <a:latin typeface="+mn-lt"/>
                <a:ea typeface="+mn-ea"/>
                <a:cs typeface="+mn-cs"/>
              </a:rPr>
              <a:t>在结构上有许多孔径均匀的孔道和排列整齐的孔穴，不同孔径的分子筛把不同大小和形状分子分开。根据</a:t>
            </a:r>
            <a:r>
              <a:rPr lang="en-US" altLang="zh-CN" sz="1400" b="0" i="0" kern="1200" dirty="0" smtClean="0">
                <a:solidFill>
                  <a:schemeClr val="tx1"/>
                </a:solidFill>
                <a:effectLst/>
                <a:latin typeface="+mn-lt"/>
                <a:ea typeface="+mn-ea"/>
                <a:cs typeface="+mn-cs"/>
              </a:rPr>
              <a:t>SiO2</a:t>
            </a:r>
            <a:r>
              <a:rPr lang="zh-CN" altLang="en-US" sz="1400" b="0" i="0" kern="1200" dirty="0" smtClean="0">
                <a:solidFill>
                  <a:schemeClr val="tx1"/>
                </a:solidFill>
                <a:effectLst/>
                <a:latin typeface="+mn-lt"/>
                <a:ea typeface="+mn-ea"/>
                <a:cs typeface="+mn-cs"/>
              </a:rPr>
              <a:t>和</a:t>
            </a:r>
            <a:r>
              <a:rPr lang="en-US" altLang="zh-CN" sz="1400" b="0" i="0" kern="1200" dirty="0" smtClean="0">
                <a:solidFill>
                  <a:schemeClr val="tx1"/>
                </a:solidFill>
                <a:effectLst/>
                <a:latin typeface="+mn-lt"/>
                <a:ea typeface="+mn-ea"/>
                <a:cs typeface="+mn-cs"/>
              </a:rPr>
              <a:t>Al2O3</a:t>
            </a:r>
            <a:r>
              <a:rPr lang="zh-CN" altLang="en-US" sz="1400" b="0" i="0" kern="1200" dirty="0" smtClean="0">
                <a:solidFill>
                  <a:schemeClr val="tx1"/>
                </a:solidFill>
                <a:effectLst/>
                <a:latin typeface="+mn-lt"/>
                <a:ea typeface="+mn-ea"/>
                <a:cs typeface="+mn-cs"/>
              </a:rPr>
              <a:t>的分子比不同，得到不同孔径的分子筛。其型号有：</a:t>
            </a:r>
            <a:r>
              <a:rPr lang="en-US" altLang="zh-CN" sz="1400" b="0" i="0" kern="1200" dirty="0" smtClean="0">
                <a:solidFill>
                  <a:schemeClr val="tx1"/>
                </a:solidFill>
                <a:effectLst/>
                <a:latin typeface="+mn-lt"/>
                <a:ea typeface="+mn-ea"/>
                <a:cs typeface="+mn-cs"/>
              </a:rPr>
              <a:t>3A(</a:t>
            </a:r>
            <a:r>
              <a:rPr lang="zh-CN" altLang="en-US" sz="1400" b="0" i="0" kern="1200" dirty="0" smtClean="0">
                <a:solidFill>
                  <a:schemeClr val="tx1"/>
                </a:solidFill>
                <a:effectLst/>
                <a:latin typeface="+mn-lt"/>
                <a:ea typeface="+mn-ea"/>
                <a:cs typeface="+mn-cs"/>
              </a:rPr>
              <a:t>钾</a:t>
            </a:r>
            <a:r>
              <a:rPr lang="en-US" altLang="zh-CN" sz="1400" b="0" i="0" kern="1200" dirty="0" smtClean="0">
                <a:solidFill>
                  <a:schemeClr val="tx1"/>
                </a:solidFill>
                <a:effectLst/>
                <a:latin typeface="+mn-lt"/>
                <a:ea typeface="+mn-ea"/>
                <a:cs typeface="+mn-cs"/>
              </a:rPr>
              <a:t>A</a:t>
            </a:r>
            <a:r>
              <a:rPr lang="zh-CN" altLang="en-US" sz="1400" b="0" i="0" kern="1200" dirty="0" smtClean="0">
                <a:solidFill>
                  <a:schemeClr val="tx1"/>
                </a:solidFill>
                <a:effectLst/>
                <a:latin typeface="+mn-lt"/>
                <a:ea typeface="+mn-ea"/>
                <a:cs typeface="+mn-cs"/>
              </a:rPr>
              <a:t>型</a:t>
            </a:r>
            <a:r>
              <a:rPr lang="en-US" altLang="zh-CN" sz="1400" b="0" i="0" kern="1200" dirty="0" smtClean="0">
                <a:solidFill>
                  <a:schemeClr val="tx1"/>
                </a:solidFill>
                <a:effectLst/>
                <a:latin typeface="+mn-lt"/>
                <a:ea typeface="+mn-ea"/>
                <a:cs typeface="+mn-cs"/>
              </a:rPr>
              <a:t>)</a:t>
            </a:r>
            <a:r>
              <a:rPr lang="zh-CN" altLang="en-US" sz="1400" b="0" i="0" kern="1200" dirty="0" smtClean="0">
                <a:solidFill>
                  <a:schemeClr val="tx1"/>
                </a:solidFill>
                <a:effectLst/>
                <a:latin typeface="+mn-lt"/>
                <a:ea typeface="+mn-ea"/>
                <a:cs typeface="+mn-cs"/>
              </a:rPr>
              <a:t>、</a:t>
            </a:r>
            <a:r>
              <a:rPr lang="en-US" altLang="zh-CN" sz="1400" b="0" i="0" kern="1200" dirty="0" smtClean="0">
                <a:solidFill>
                  <a:schemeClr val="tx1"/>
                </a:solidFill>
                <a:effectLst/>
                <a:latin typeface="+mn-lt"/>
                <a:ea typeface="+mn-ea"/>
                <a:cs typeface="+mn-cs"/>
              </a:rPr>
              <a:t>4A(</a:t>
            </a:r>
            <a:r>
              <a:rPr lang="zh-CN" altLang="en-US" sz="1400" b="0" i="0" kern="1200" dirty="0" smtClean="0">
                <a:solidFill>
                  <a:schemeClr val="tx1"/>
                </a:solidFill>
                <a:effectLst/>
                <a:latin typeface="+mn-lt"/>
                <a:ea typeface="+mn-ea"/>
                <a:cs typeface="+mn-cs"/>
              </a:rPr>
              <a:t>钠</a:t>
            </a:r>
            <a:r>
              <a:rPr lang="en-US" altLang="zh-CN" sz="1400" b="0" i="0" kern="1200" dirty="0" smtClean="0">
                <a:solidFill>
                  <a:schemeClr val="tx1"/>
                </a:solidFill>
                <a:effectLst/>
                <a:latin typeface="+mn-lt"/>
                <a:ea typeface="+mn-ea"/>
                <a:cs typeface="+mn-cs"/>
              </a:rPr>
              <a:t>A</a:t>
            </a:r>
            <a:r>
              <a:rPr lang="zh-CN" altLang="en-US" sz="1400" b="0" i="0" kern="1200" dirty="0" smtClean="0">
                <a:solidFill>
                  <a:schemeClr val="tx1"/>
                </a:solidFill>
                <a:effectLst/>
                <a:latin typeface="+mn-lt"/>
                <a:ea typeface="+mn-ea"/>
                <a:cs typeface="+mn-cs"/>
              </a:rPr>
              <a:t>型</a:t>
            </a:r>
            <a:r>
              <a:rPr lang="en-US" altLang="zh-CN" sz="1400" b="0" i="0" kern="1200" dirty="0" smtClean="0">
                <a:solidFill>
                  <a:schemeClr val="tx1"/>
                </a:solidFill>
                <a:effectLst/>
                <a:latin typeface="+mn-lt"/>
                <a:ea typeface="+mn-ea"/>
                <a:cs typeface="+mn-cs"/>
              </a:rPr>
              <a:t>)</a:t>
            </a:r>
            <a:r>
              <a:rPr lang="zh-CN" altLang="en-US" sz="1400" b="0" i="0" kern="1200" dirty="0" smtClean="0">
                <a:solidFill>
                  <a:schemeClr val="tx1"/>
                </a:solidFill>
                <a:effectLst/>
                <a:latin typeface="+mn-lt"/>
                <a:ea typeface="+mn-ea"/>
                <a:cs typeface="+mn-cs"/>
              </a:rPr>
              <a:t>、</a:t>
            </a:r>
            <a:r>
              <a:rPr lang="en-US" altLang="zh-CN" sz="1400" b="0" i="0" kern="1200" dirty="0" smtClean="0">
                <a:solidFill>
                  <a:schemeClr val="tx1"/>
                </a:solidFill>
                <a:effectLst/>
                <a:latin typeface="+mn-lt"/>
                <a:ea typeface="+mn-ea"/>
                <a:cs typeface="+mn-cs"/>
              </a:rPr>
              <a:t>5A(</a:t>
            </a:r>
            <a:r>
              <a:rPr lang="zh-CN" altLang="en-US" sz="1400" b="0" i="0" kern="1200" dirty="0" smtClean="0">
                <a:solidFill>
                  <a:schemeClr val="tx1"/>
                </a:solidFill>
                <a:effectLst/>
                <a:latin typeface="+mn-lt"/>
                <a:ea typeface="+mn-ea"/>
                <a:cs typeface="+mn-cs"/>
              </a:rPr>
              <a:t>钙</a:t>
            </a:r>
            <a:r>
              <a:rPr lang="en-US" altLang="zh-CN" sz="1400" b="0" i="0" kern="1200" dirty="0" smtClean="0">
                <a:solidFill>
                  <a:schemeClr val="tx1"/>
                </a:solidFill>
                <a:effectLst/>
                <a:latin typeface="+mn-lt"/>
                <a:ea typeface="+mn-ea"/>
                <a:cs typeface="+mn-cs"/>
              </a:rPr>
              <a:t>A</a:t>
            </a:r>
            <a:r>
              <a:rPr lang="zh-CN" altLang="en-US" sz="1400" b="0" i="0" kern="1200" dirty="0" smtClean="0">
                <a:solidFill>
                  <a:schemeClr val="tx1"/>
                </a:solidFill>
                <a:effectLst/>
                <a:latin typeface="+mn-lt"/>
                <a:ea typeface="+mn-ea"/>
                <a:cs typeface="+mn-cs"/>
              </a:rPr>
              <a:t>型</a:t>
            </a:r>
            <a:r>
              <a:rPr lang="en-US" altLang="zh-CN" sz="1400" b="0" i="0" kern="1200" dirty="0" smtClean="0">
                <a:solidFill>
                  <a:schemeClr val="tx1"/>
                </a:solidFill>
                <a:effectLst/>
                <a:latin typeface="+mn-lt"/>
                <a:ea typeface="+mn-ea"/>
                <a:cs typeface="+mn-cs"/>
              </a:rPr>
              <a:t>)</a:t>
            </a:r>
            <a:r>
              <a:rPr lang="zh-CN" altLang="en-US" sz="1400" b="0" i="0" kern="1200" dirty="0" smtClean="0">
                <a:solidFill>
                  <a:schemeClr val="tx1"/>
                </a:solidFill>
                <a:effectLst/>
                <a:latin typeface="+mn-lt"/>
                <a:ea typeface="+mn-ea"/>
                <a:cs typeface="+mn-cs"/>
              </a:rPr>
              <a:t>、</a:t>
            </a:r>
            <a:r>
              <a:rPr lang="en-US" altLang="zh-CN" sz="1400" b="0" i="0" kern="1200" dirty="0" smtClean="0">
                <a:solidFill>
                  <a:schemeClr val="tx1"/>
                </a:solidFill>
                <a:effectLst/>
                <a:latin typeface="+mn-lt"/>
                <a:ea typeface="+mn-ea"/>
                <a:cs typeface="+mn-cs"/>
              </a:rPr>
              <a:t>10Z(</a:t>
            </a:r>
            <a:r>
              <a:rPr lang="zh-CN" altLang="en-US" sz="1400" b="0" i="0" kern="1200" dirty="0" smtClean="0">
                <a:solidFill>
                  <a:schemeClr val="tx1"/>
                </a:solidFill>
                <a:effectLst/>
                <a:latin typeface="+mn-lt"/>
                <a:ea typeface="+mn-ea"/>
                <a:cs typeface="+mn-cs"/>
              </a:rPr>
              <a:t>钙</a:t>
            </a:r>
            <a:r>
              <a:rPr lang="en-US" altLang="zh-CN" sz="1400" b="0" i="0" kern="1200" dirty="0" smtClean="0">
                <a:solidFill>
                  <a:schemeClr val="tx1"/>
                </a:solidFill>
                <a:effectLst/>
                <a:latin typeface="+mn-lt"/>
                <a:ea typeface="+mn-ea"/>
                <a:cs typeface="+mn-cs"/>
              </a:rPr>
              <a:t>Z</a:t>
            </a:r>
            <a:r>
              <a:rPr lang="zh-CN" altLang="en-US" sz="1400" b="0" i="0" kern="1200" dirty="0" smtClean="0">
                <a:solidFill>
                  <a:schemeClr val="tx1"/>
                </a:solidFill>
                <a:effectLst/>
                <a:latin typeface="+mn-lt"/>
                <a:ea typeface="+mn-ea"/>
                <a:cs typeface="+mn-cs"/>
              </a:rPr>
              <a:t>型</a:t>
            </a:r>
            <a:r>
              <a:rPr lang="en-US" altLang="zh-CN" sz="1400" b="0" i="0" kern="1200" dirty="0" smtClean="0">
                <a:solidFill>
                  <a:schemeClr val="tx1"/>
                </a:solidFill>
                <a:effectLst/>
                <a:latin typeface="+mn-lt"/>
                <a:ea typeface="+mn-ea"/>
                <a:cs typeface="+mn-cs"/>
              </a:rPr>
              <a:t>)</a:t>
            </a:r>
            <a:r>
              <a:rPr lang="zh-CN" altLang="en-US" sz="1400" b="0" i="0" kern="1200" dirty="0" smtClean="0">
                <a:solidFill>
                  <a:schemeClr val="tx1"/>
                </a:solidFill>
                <a:effectLst/>
                <a:latin typeface="+mn-lt"/>
                <a:ea typeface="+mn-ea"/>
                <a:cs typeface="+mn-cs"/>
              </a:rPr>
              <a:t>、</a:t>
            </a:r>
            <a:r>
              <a:rPr lang="en-US" altLang="zh-CN" sz="1400" b="0" i="0" kern="1200" dirty="0" smtClean="0">
                <a:solidFill>
                  <a:schemeClr val="tx1"/>
                </a:solidFill>
                <a:effectLst/>
                <a:latin typeface="+mn-lt"/>
                <a:ea typeface="+mn-ea"/>
                <a:cs typeface="+mn-cs"/>
              </a:rPr>
              <a:t>13Z(</a:t>
            </a:r>
            <a:r>
              <a:rPr lang="zh-CN" altLang="en-US" sz="1400" b="0" i="0" kern="1200" dirty="0" smtClean="0">
                <a:solidFill>
                  <a:schemeClr val="tx1"/>
                </a:solidFill>
                <a:effectLst/>
                <a:latin typeface="+mn-lt"/>
                <a:ea typeface="+mn-ea"/>
                <a:cs typeface="+mn-cs"/>
              </a:rPr>
              <a:t>钠</a:t>
            </a:r>
            <a:r>
              <a:rPr lang="en-US" altLang="zh-CN" sz="1400" b="0" i="0" kern="1200" dirty="0" smtClean="0">
                <a:solidFill>
                  <a:schemeClr val="tx1"/>
                </a:solidFill>
                <a:effectLst/>
                <a:latin typeface="+mn-lt"/>
                <a:ea typeface="+mn-ea"/>
                <a:cs typeface="+mn-cs"/>
              </a:rPr>
              <a:t>Z</a:t>
            </a:r>
            <a:r>
              <a:rPr lang="zh-CN" altLang="en-US" sz="1400" b="0" i="0" kern="1200" dirty="0" smtClean="0">
                <a:solidFill>
                  <a:schemeClr val="tx1"/>
                </a:solidFill>
                <a:effectLst/>
                <a:latin typeface="+mn-lt"/>
                <a:ea typeface="+mn-ea"/>
                <a:cs typeface="+mn-cs"/>
              </a:rPr>
              <a:t>型</a:t>
            </a:r>
            <a:r>
              <a:rPr lang="en-US" altLang="zh-CN" sz="1400" b="0" i="0" kern="1200" dirty="0" smtClean="0">
                <a:solidFill>
                  <a:schemeClr val="tx1"/>
                </a:solidFill>
                <a:effectLst/>
                <a:latin typeface="+mn-lt"/>
                <a:ea typeface="+mn-ea"/>
                <a:cs typeface="+mn-cs"/>
              </a:rPr>
              <a:t>)</a:t>
            </a:r>
            <a:r>
              <a:rPr lang="zh-CN" altLang="en-US" sz="1400" b="0" i="0" kern="1200" dirty="0" smtClean="0">
                <a:solidFill>
                  <a:schemeClr val="tx1"/>
                </a:solidFill>
                <a:effectLst/>
                <a:latin typeface="+mn-lt"/>
                <a:ea typeface="+mn-ea"/>
                <a:cs typeface="+mn-cs"/>
              </a:rPr>
              <a:t>、</a:t>
            </a:r>
            <a:r>
              <a:rPr lang="en-US" altLang="zh-CN" sz="1400" b="0" i="0" kern="1200" dirty="0" smtClean="0">
                <a:solidFill>
                  <a:schemeClr val="tx1"/>
                </a:solidFill>
                <a:effectLst/>
                <a:latin typeface="+mn-lt"/>
                <a:ea typeface="+mn-ea"/>
                <a:cs typeface="+mn-cs"/>
              </a:rPr>
              <a:t>Y(</a:t>
            </a:r>
            <a:r>
              <a:rPr lang="zh-CN" altLang="en-US" sz="1400" b="0" i="0" kern="1200" dirty="0" smtClean="0">
                <a:solidFill>
                  <a:schemeClr val="tx1"/>
                </a:solidFill>
                <a:effectLst/>
                <a:latin typeface="+mn-lt"/>
                <a:ea typeface="+mn-ea"/>
                <a:cs typeface="+mn-cs"/>
              </a:rPr>
              <a:t>钠</a:t>
            </a:r>
            <a:r>
              <a:rPr lang="en-US" altLang="zh-CN" sz="1400" b="0" i="0" kern="1200" dirty="0" smtClean="0">
                <a:solidFill>
                  <a:schemeClr val="tx1"/>
                </a:solidFill>
                <a:effectLst/>
                <a:latin typeface="+mn-lt"/>
                <a:ea typeface="+mn-ea"/>
                <a:cs typeface="+mn-cs"/>
              </a:rPr>
              <a:t>Y</a:t>
            </a:r>
            <a:r>
              <a:rPr lang="zh-CN" altLang="en-US" sz="1400" b="0" i="0" kern="1200" dirty="0" smtClean="0">
                <a:solidFill>
                  <a:schemeClr val="tx1"/>
                </a:solidFill>
                <a:effectLst/>
                <a:latin typeface="+mn-lt"/>
                <a:ea typeface="+mn-ea"/>
                <a:cs typeface="+mn-cs"/>
              </a:rPr>
              <a:t>型</a:t>
            </a:r>
            <a:r>
              <a:rPr lang="en-US" altLang="zh-CN" sz="1400" b="0" i="0" kern="1200" dirty="0" smtClean="0">
                <a:solidFill>
                  <a:schemeClr val="tx1"/>
                </a:solidFill>
                <a:effectLst/>
                <a:latin typeface="+mn-lt"/>
                <a:ea typeface="+mn-ea"/>
                <a:cs typeface="+mn-cs"/>
              </a:rPr>
              <a:t>)</a:t>
            </a:r>
            <a:r>
              <a:rPr lang="zh-CN" altLang="en-US" sz="1400" b="0" i="0" kern="1200" dirty="0" smtClean="0">
                <a:solidFill>
                  <a:schemeClr val="tx1"/>
                </a:solidFill>
                <a:effectLst/>
                <a:latin typeface="+mn-lt"/>
                <a:ea typeface="+mn-ea"/>
                <a:cs typeface="+mn-cs"/>
              </a:rPr>
              <a:t>、钠丝光沸石型等。它的吸附能力高、选择性强、耐高温。广泛用于有机化工和石油化工，也是煤气脱水的优良吸附剂。在废气净化上也日益受到重视。</a:t>
            </a:r>
            <a:r>
              <a:rPr lang="zh-CN" altLang="en-US" sz="1400" b="0" i="0" u="none" strike="noStrike" kern="1200" dirty="0" smtClean="0">
                <a:solidFill>
                  <a:schemeClr val="tx1"/>
                </a:solidFill>
                <a:effectLst/>
                <a:latin typeface="+mn-lt"/>
                <a:ea typeface="+mn-ea"/>
                <a:cs typeface="+mn-cs"/>
              </a:rPr>
              <a:t> </a:t>
            </a:r>
            <a:endParaRPr lang="en-US" altLang="zh-CN" sz="1400" b="0" i="0" u="none" strike="noStrike" kern="1200" dirty="0" smtClean="0">
              <a:solidFill>
                <a:schemeClr val="tx1"/>
              </a:solidFill>
              <a:effectLst/>
              <a:latin typeface="+mn-lt"/>
              <a:ea typeface="+mn-ea"/>
              <a:cs typeface="+mn-cs"/>
            </a:endParaRPr>
          </a:p>
          <a:p>
            <a:r>
              <a:rPr lang="en-US" altLang="zh-CN" sz="1400" b="0" i="0" kern="1200" dirty="0" smtClean="0">
                <a:solidFill>
                  <a:schemeClr val="tx1"/>
                </a:solidFill>
                <a:effectLst/>
                <a:latin typeface="+mn-lt"/>
                <a:ea typeface="+mn-ea"/>
                <a:cs typeface="+mn-cs"/>
              </a:rPr>
              <a:t>A</a:t>
            </a:r>
            <a:r>
              <a:rPr lang="zh-CN" altLang="en-US" sz="1400" b="0" i="0" kern="1200" dirty="0" smtClean="0">
                <a:solidFill>
                  <a:schemeClr val="tx1"/>
                </a:solidFill>
                <a:effectLst/>
                <a:latin typeface="+mn-lt"/>
                <a:ea typeface="+mn-ea"/>
                <a:cs typeface="+mn-cs"/>
              </a:rPr>
              <a:t>分子筛的孔径为</a:t>
            </a:r>
            <a:r>
              <a:rPr lang="en-US" altLang="zh-CN" sz="1400" b="0" i="0" kern="1200" dirty="0" smtClean="0">
                <a:solidFill>
                  <a:schemeClr val="tx1"/>
                </a:solidFill>
                <a:effectLst/>
                <a:latin typeface="+mn-lt"/>
                <a:ea typeface="+mn-ea"/>
                <a:cs typeface="+mn-cs"/>
              </a:rPr>
              <a:t>4A</a:t>
            </a:r>
            <a:r>
              <a:rPr lang="zh-CN" altLang="en-US" sz="1400" b="0" i="0" kern="1200" dirty="0" smtClean="0">
                <a:solidFill>
                  <a:schemeClr val="tx1"/>
                </a:solidFill>
                <a:effectLst/>
                <a:latin typeface="+mn-lt"/>
                <a:ea typeface="+mn-ea"/>
                <a:cs typeface="+mn-cs"/>
              </a:rPr>
              <a:t>，吸附水，甲醇、乙醇、硫化氢、二氧化硫、二氧化碳、乙烯、丙烯，不吸附直径大于</a:t>
            </a:r>
            <a:r>
              <a:rPr lang="en-US" altLang="zh-CN" sz="1400" b="0" i="0" kern="1200" dirty="0" smtClean="0">
                <a:solidFill>
                  <a:schemeClr val="tx1"/>
                </a:solidFill>
                <a:effectLst/>
                <a:latin typeface="+mn-lt"/>
                <a:ea typeface="+mn-ea"/>
                <a:cs typeface="+mn-cs"/>
              </a:rPr>
              <a:t>4A</a:t>
            </a:r>
            <a:r>
              <a:rPr lang="zh-CN" altLang="en-US" sz="1400" b="0" i="0" kern="1200" dirty="0" smtClean="0">
                <a:solidFill>
                  <a:schemeClr val="tx1"/>
                </a:solidFill>
                <a:effectLst/>
                <a:latin typeface="+mn-lt"/>
                <a:ea typeface="+mn-ea"/>
                <a:cs typeface="+mn-cs"/>
              </a:rPr>
              <a:t>的任何分子（包括丙烷），对水的选择吸附性能高于任何其他分子。是工业上用量最大的分子筛品种之一。</a:t>
            </a:r>
            <a:endParaRPr lang="en-US" altLang="zh-CN" sz="1400" b="0" i="0" u="none" strike="noStrike" kern="1200" dirty="0" smtClean="0">
              <a:solidFill>
                <a:schemeClr val="tx1"/>
              </a:solidFill>
              <a:effectLst/>
              <a:latin typeface="+mn-lt"/>
              <a:ea typeface="+mn-ea"/>
              <a:cs typeface="+mn-cs"/>
            </a:endParaRPr>
          </a:p>
          <a:p>
            <a:endParaRPr lang="en-US" altLang="zh-CN" sz="1400" b="0" i="0" u="none" strike="noStrike" kern="1200" dirty="0" smtClean="0">
              <a:solidFill>
                <a:schemeClr val="tx1"/>
              </a:solidFill>
              <a:effectLst/>
              <a:latin typeface="+mn-lt"/>
              <a:ea typeface="+mn-ea"/>
              <a:cs typeface="+mn-cs"/>
            </a:endParaRPr>
          </a:p>
          <a:p>
            <a:r>
              <a:rPr lang="zh-CN" altLang="en-US" dirty="0" smtClean="0"/>
              <a:t>百度节选，简单介绍下分子筛应用。</a:t>
            </a:r>
            <a:endParaRPr lang="en-US" altLang="zh-CN" dirty="0" smtClean="0"/>
          </a:p>
          <a:p>
            <a:endParaRPr lang="en-US" altLang="zh-CN" dirty="0" smtClean="0"/>
          </a:p>
          <a:p>
            <a:r>
              <a:rPr lang="zh-CN" altLang="en-US" dirty="0" smtClean="0"/>
              <a:t>图为</a:t>
            </a:r>
            <a:r>
              <a:rPr lang="en-US" altLang="zh-CN" dirty="0" smtClean="0"/>
              <a:t>STA</a:t>
            </a:r>
            <a:r>
              <a:rPr lang="zh-CN" altLang="en-US" dirty="0" smtClean="0"/>
              <a:t>测试分子筛的吸附脱附过程，前</a:t>
            </a:r>
            <a:r>
              <a:rPr lang="en-US" altLang="zh-CN" dirty="0" smtClean="0"/>
              <a:t>30min,</a:t>
            </a:r>
            <a:r>
              <a:rPr lang="zh-CN" altLang="en-US" dirty="0" smtClean="0"/>
              <a:t>恒温</a:t>
            </a:r>
            <a:r>
              <a:rPr lang="en-US" altLang="zh-CN" dirty="0" smtClean="0"/>
              <a:t>30</a:t>
            </a:r>
            <a:r>
              <a:rPr lang="zh-CN" altLang="en-US" dirty="0" smtClean="0"/>
              <a:t>度，</a:t>
            </a:r>
            <a:r>
              <a:rPr lang="en-US" altLang="zh-CN" baseline="0" dirty="0" smtClean="0"/>
              <a:t> </a:t>
            </a:r>
            <a:r>
              <a:rPr lang="zh-CN" altLang="en-US" baseline="0" dirty="0" smtClean="0"/>
              <a:t>通</a:t>
            </a:r>
            <a:r>
              <a:rPr lang="en-US" altLang="zh-CN" baseline="0" dirty="0" smtClean="0"/>
              <a:t>CO2, </a:t>
            </a:r>
            <a:r>
              <a:rPr lang="zh-CN" altLang="en-US" baseline="0" dirty="0" smtClean="0"/>
              <a:t>发生吸附，样品增重，切换到</a:t>
            </a:r>
            <a:r>
              <a:rPr lang="en-US" altLang="zh-CN" baseline="0" dirty="0" smtClean="0"/>
              <a:t>N2</a:t>
            </a:r>
            <a:r>
              <a:rPr lang="zh-CN" altLang="en-US" baseline="0" dirty="0" smtClean="0"/>
              <a:t>，升温程度为</a:t>
            </a:r>
            <a:r>
              <a:rPr lang="en-US" altLang="zh-CN" baseline="0" dirty="0" smtClean="0"/>
              <a:t>2k/min, </a:t>
            </a:r>
            <a:r>
              <a:rPr lang="zh-CN" altLang="en-US" baseline="0" dirty="0" smtClean="0"/>
              <a:t>升至</a:t>
            </a:r>
            <a:r>
              <a:rPr lang="en-US" altLang="zh-CN" baseline="0" dirty="0" smtClean="0"/>
              <a:t>150</a:t>
            </a:r>
            <a:r>
              <a:rPr lang="zh-CN" altLang="en-US" baseline="0" dirty="0" smtClean="0"/>
              <a:t>度，发生气体脱附（包含样品在前一阶段吸附的</a:t>
            </a:r>
            <a:r>
              <a:rPr lang="en-US" altLang="zh-CN" baseline="0" dirty="0" smtClean="0"/>
              <a:t>CO2, </a:t>
            </a:r>
            <a:r>
              <a:rPr lang="zh-CN" altLang="en-US" baseline="0" dirty="0" smtClean="0"/>
              <a:t>以及样品在实验前可能吸附的</a:t>
            </a:r>
            <a:r>
              <a:rPr lang="en-US" altLang="zh-CN" baseline="0" dirty="0" smtClean="0"/>
              <a:t>CO2,</a:t>
            </a:r>
            <a:r>
              <a:rPr lang="zh-CN" altLang="en-US" baseline="0" dirty="0" smtClean="0"/>
              <a:t>水等等，所以脱附的质量变化要大于吸附的质量）</a:t>
            </a:r>
            <a:endParaRPr lang="zh-CN" alt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9</a:t>
            </a:fld>
            <a:endParaRPr lang="en-US" noProof="0" dirty="0"/>
          </a:p>
        </p:txBody>
      </p:sp>
    </p:spTree>
    <p:extLst>
      <p:ext uri="{BB962C8B-B14F-4D97-AF65-F5344CB8AC3E}">
        <p14:creationId xmlns:p14="http://schemas.microsoft.com/office/powerpoint/2010/main" val="34580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400" b="0" i="0" kern="1200" dirty="0" smtClean="0">
                <a:solidFill>
                  <a:schemeClr val="tx1"/>
                </a:solidFill>
                <a:effectLst/>
                <a:latin typeface="+mn-lt"/>
                <a:ea typeface="+mn-ea"/>
                <a:cs typeface="+mn-cs"/>
              </a:rPr>
              <a:t>玻璃是非晶无机</a:t>
            </a:r>
            <a:r>
              <a:rPr lang="zh-CN" altLang="en-US" sz="1400" b="0" i="0" u="none" strike="noStrike" kern="1200" dirty="0" smtClean="0">
                <a:solidFill>
                  <a:schemeClr val="tx1"/>
                </a:solidFill>
                <a:effectLst/>
                <a:latin typeface="+mn-lt"/>
                <a:ea typeface="+mn-ea"/>
                <a:cs typeface="+mn-cs"/>
                <a:hlinkClick r:id="rId3"/>
              </a:rPr>
              <a:t>非金属材料</a:t>
            </a:r>
            <a:r>
              <a:rPr lang="zh-CN" altLang="en-US" sz="1400" b="0" i="0" kern="1200" dirty="0" smtClean="0">
                <a:solidFill>
                  <a:schemeClr val="tx1"/>
                </a:solidFill>
                <a:effectLst/>
                <a:latin typeface="+mn-lt"/>
                <a:ea typeface="+mn-ea"/>
                <a:cs typeface="+mn-cs"/>
              </a:rPr>
              <a:t>，一般是用多种无机矿物</a:t>
            </a:r>
            <a:r>
              <a:rPr lang="en-US" altLang="zh-CN" sz="1400" b="0" i="0" kern="1200" dirty="0" smtClean="0">
                <a:solidFill>
                  <a:schemeClr val="tx1"/>
                </a:solidFill>
                <a:effectLst/>
                <a:latin typeface="+mn-lt"/>
                <a:ea typeface="+mn-ea"/>
                <a:cs typeface="+mn-cs"/>
              </a:rPr>
              <a:t>(</a:t>
            </a:r>
            <a:r>
              <a:rPr lang="zh-CN" altLang="en-US" sz="1400" b="0" i="0" kern="1200" dirty="0" smtClean="0">
                <a:solidFill>
                  <a:schemeClr val="tx1"/>
                </a:solidFill>
                <a:effectLst/>
                <a:latin typeface="+mn-lt"/>
                <a:ea typeface="+mn-ea"/>
                <a:cs typeface="+mn-cs"/>
              </a:rPr>
              <a:t>如石英砂、硼砂、硼酸、重晶石、碳酸钡、石灰石、长石、纯碱等</a:t>
            </a:r>
            <a:r>
              <a:rPr lang="en-US" altLang="zh-CN" sz="1400" b="0" i="0" kern="1200" dirty="0" smtClean="0">
                <a:solidFill>
                  <a:schemeClr val="tx1"/>
                </a:solidFill>
                <a:effectLst/>
                <a:latin typeface="+mn-lt"/>
                <a:ea typeface="+mn-ea"/>
                <a:cs typeface="+mn-cs"/>
              </a:rPr>
              <a:t>)</a:t>
            </a:r>
            <a:r>
              <a:rPr lang="zh-CN" altLang="en-US" sz="1400" b="0" i="0" kern="1200" dirty="0" smtClean="0">
                <a:solidFill>
                  <a:schemeClr val="tx1"/>
                </a:solidFill>
                <a:effectLst/>
                <a:latin typeface="+mn-lt"/>
                <a:ea typeface="+mn-ea"/>
                <a:cs typeface="+mn-cs"/>
              </a:rPr>
              <a:t>为主要原料，另外加入少量辅助原料制成的。它的主要成分为二氧化硅和其他氧化物。</a:t>
            </a:r>
            <a:r>
              <a:rPr lang="zh-CN" altLang="en-US" sz="1400" b="0" i="0" kern="1200" baseline="30000" dirty="0" smtClean="0">
                <a:solidFill>
                  <a:schemeClr val="tx1"/>
                </a:solidFill>
                <a:effectLst/>
                <a:latin typeface="+mn-lt"/>
                <a:ea typeface="+mn-ea"/>
                <a:cs typeface="+mn-cs"/>
              </a:rPr>
              <a:t> </a:t>
            </a:r>
            <a:r>
              <a:rPr lang="en-US" altLang="zh-CN" sz="1400" b="0" i="0" kern="1200" baseline="30000" dirty="0" smtClean="0">
                <a:solidFill>
                  <a:schemeClr val="tx1"/>
                </a:solidFill>
                <a:effectLst/>
                <a:latin typeface="+mn-lt"/>
                <a:ea typeface="+mn-ea"/>
                <a:cs typeface="+mn-cs"/>
              </a:rPr>
              <a:t>[1]</a:t>
            </a:r>
            <a:r>
              <a:rPr lang="zh-CN" altLang="en-US" sz="1400" b="0" i="0" u="none" strike="noStrike" kern="1200" dirty="0" smtClean="0">
                <a:solidFill>
                  <a:schemeClr val="tx1"/>
                </a:solidFill>
                <a:effectLst/>
                <a:latin typeface="+mn-lt"/>
                <a:ea typeface="+mn-ea"/>
                <a:cs typeface="+mn-cs"/>
              </a:rPr>
              <a:t> </a:t>
            </a:r>
            <a:r>
              <a:rPr lang="zh-CN" altLang="en-US" sz="1400" b="0" i="0" kern="1200" dirty="0" smtClean="0">
                <a:solidFill>
                  <a:schemeClr val="tx1"/>
                </a:solidFill>
                <a:effectLst/>
                <a:latin typeface="+mn-lt"/>
                <a:ea typeface="+mn-ea"/>
                <a:cs typeface="+mn-cs"/>
              </a:rPr>
              <a:t> 普通玻璃的化学组成是</a:t>
            </a:r>
            <a:r>
              <a:rPr lang="en-US" altLang="zh-CN" sz="1400" b="0" i="0" u="none" strike="noStrike" kern="1200" dirty="0" smtClean="0">
                <a:solidFill>
                  <a:schemeClr val="tx1"/>
                </a:solidFill>
                <a:effectLst/>
                <a:latin typeface="+mn-lt"/>
                <a:ea typeface="+mn-ea"/>
                <a:cs typeface="+mn-cs"/>
                <a:hlinkClick r:id="rId4"/>
              </a:rPr>
              <a:t>Na2SiO3</a:t>
            </a:r>
            <a:r>
              <a:rPr lang="zh-CN" altLang="en-US" sz="1400" b="0" i="0" kern="1200" dirty="0" smtClean="0">
                <a:solidFill>
                  <a:schemeClr val="tx1"/>
                </a:solidFill>
                <a:effectLst/>
                <a:latin typeface="+mn-lt"/>
                <a:ea typeface="+mn-ea"/>
                <a:cs typeface="+mn-cs"/>
              </a:rPr>
              <a:t>、</a:t>
            </a:r>
            <a:r>
              <a:rPr lang="en-US" altLang="zh-CN" sz="1400" b="0" i="0" u="none" strike="noStrike" kern="1200" dirty="0" smtClean="0">
                <a:solidFill>
                  <a:schemeClr val="tx1"/>
                </a:solidFill>
                <a:effectLst/>
                <a:latin typeface="+mn-lt"/>
                <a:ea typeface="+mn-ea"/>
                <a:cs typeface="+mn-cs"/>
                <a:hlinkClick r:id="rId5"/>
              </a:rPr>
              <a:t>CaSiO3</a:t>
            </a:r>
            <a:r>
              <a:rPr lang="zh-CN" altLang="en-US" sz="1400" b="0" i="0" kern="1200" dirty="0" smtClean="0">
                <a:solidFill>
                  <a:schemeClr val="tx1"/>
                </a:solidFill>
                <a:effectLst/>
                <a:latin typeface="+mn-lt"/>
                <a:ea typeface="+mn-ea"/>
                <a:cs typeface="+mn-cs"/>
              </a:rPr>
              <a:t>、</a:t>
            </a:r>
            <a:r>
              <a:rPr lang="en-US" altLang="zh-CN" sz="1400" b="0" i="0" kern="1200" dirty="0" smtClean="0">
                <a:solidFill>
                  <a:schemeClr val="tx1"/>
                </a:solidFill>
                <a:effectLst/>
                <a:latin typeface="+mn-lt"/>
                <a:ea typeface="+mn-ea"/>
                <a:cs typeface="+mn-cs"/>
              </a:rPr>
              <a:t>SiO2</a:t>
            </a:r>
            <a:r>
              <a:rPr lang="zh-CN" altLang="en-US" sz="1400" b="0" i="0" kern="1200" dirty="0" smtClean="0">
                <a:solidFill>
                  <a:schemeClr val="tx1"/>
                </a:solidFill>
                <a:effectLst/>
                <a:latin typeface="+mn-lt"/>
                <a:ea typeface="+mn-ea"/>
                <a:cs typeface="+mn-cs"/>
              </a:rPr>
              <a:t>或</a:t>
            </a:r>
            <a:r>
              <a:rPr lang="en-US" altLang="zh-CN" sz="1400" b="0" i="0" kern="1200" dirty="0" smtClean="0">
                <a:solidFill>
                  <a:schemeClr val="tx1"/>
                </a:solidFill>
                <a:effectLst/>
                <a:latin typeface="+mn-lt"/>
                <a:ea typeface="+mn-ea"/>
                <a:cs typeface="+mn-cs"/>
              </a:rPr>
              <a:t>Na2O·CaO·6SiO2</a:t>
            </a:r>
            <a:r>
              <a:rPr lang="zh-CN" altLang="en-US" sz="1400" b="0" i="0" kern="1200" dirty="0" smtClean="0">
                <a:solidFill>
                  <a:schemeClr val="tx1"/>
                </a:solidFill>
                <a:effectLst/>
                <a:latin typeface="+mn-lt"/>
                <a:ea typeface="+mn-ea"/>
                <a:cs typeface="+mn-cs"/>
              </a:rPr>
              <a:t>等，主要成分是硅酸盐复盐，是一种无规则结构的非晶态固体。广泛应用于建筑物，用来隔风透光，属于</a:t>
            </a:r>
            <a:r>
              <a:rPr lang="zh-CN" altLang="en-US" sz="1400" b="0" i="0" u="none" strike="noStrike" kern="1200" dirty="0" smtClean="0">
                <a:solidFill>
                  <a:schemeClr val="tx1"/>
                </a:solidFill>
                <a:effectLst/>
                <a:latin typeface="+mn-lt"/>
                <a:ea typeface="+mn-ea"/>
                <a:cs typeface="+mn-cs"/>
                <a:hlinkClick r:id="rId6"/>
              </a:rPr>
              <a:t>混合物</a:t>
            </a:r>
            <a:r>
              <a:rPr lang="zh-CN" altLang="en-US" sz="1400" b="0" i="0" kern="1200" dirty="0" smtClean="0">
                <a:solidFill>
                  <a:schemeClr val="tx1"/>
                </a:solidFill>
                <a:effectLst/>
                <a:latin typeface="+mn-lt"/>
                <a:ea typeface="+mn-ea"/>
                <a:cs typeface="+mn-cs"/>
              </a:rPr>
              <a:t>。另有混入了某些金属的氧化物或者盐类而显现出颜色的</a:t>
            </a:r>
            <a:r>
              <a:rPr lang="zh-CN" altLang="en-US" sz="1400" b="0" i="0" u="none" strike="noStrike" kern="1200" dirty="0" smtClean="0">
                <a:solidFill>
                  <a:schemeClr val="tx1"/>
                </a:solidFill>
                <a:effectLst/>
                <a:latin typeface="+mn-lt"/>
                <a:ea typeface="+mn-ea"/>
                <a:cs typeface="+mn-cs"/>
                <a:hlinkClick r:id="rId7"/>
              </a:rPr>
              <a:t>有色玻璃</a:t>
            </a:r>
            <a:r>
              <a:rPr lang="zh-CN" altLang="en-US" sz="1400" b="0" i="0" kern="1200" dirty="0" smtClean="0">
                <a:solidFill>
                  <a:schemeClr val="tx1"/>
                </a:solidFill>
                <a:effectLst/>
                <a:latin typeface="+mn-lt"/>
                <a:ea typeface="+mn-ea"/>
                <a:cs typeface="+mn-cs"/>
              </a:rPr>
              <a:t>，和通过物理或者化学的方法制得的</a:t>
            </a:r>
            <a:r>
              <a:rPr lang="zh-CN" altLang="en-US" sz="1400" b="0" i="0" u="none" strike="noStrike" kern="1200" dirty="0" smtClean="0">
                <a:solidFill>
                  <a:schemeClr val="tx1"/>
                </a:solidFill>
                <a:effectLst/>
                <a:latin typeface="+mn-lt"/>
                <a:ea typeface="+mn-ea"/>
                <a:cs typeface="+mn-cs"/>
                <a:hlinkClick r:id="rId8"/>
              </a:rPr>
              <a:t>钢化玻璃</a:t>
            </a:r>
            <a:r>
              <a:rPr lang="zh-CN" altLang="en-US" sz="1400" b="0" i="0" kern="1200" dirty="0" smtClean="0">
                <a:solidFill>
                  <a:schemeClr val="tx1"/>
                </a:solidFill>
                <a:effectLst/>
                <a:latin typeface="+mn-lt"/>
                <a:ea typeface="+mn-ea"/>
                <a:cs typeface="+mn-cs"/>
              </a:rPr>
              <a:t>等。有时把一些透明的塑料（如聚</a:t>
            </a:r>
            <a:r>
              <a:rPr lang="zh-CN" altLang="en-US" sz="1400" b="0" i="0" u="none" strike="noStrike" kern="1200" dirty="0" smtClean="0">
                <a:solidFill>
                  <a:schemeClr val="tx1"/>
                </a:solidFill>
                <a:effectLst/>
                <a:latin typeface="+mn-lt"/>
                <a:ea typeface="+mn-ea"/>
                <a:cs typeface="+mn-cs"/>
                <a:hlinkClick r:id="rId9"/>
              </a:rPr>
              <a:t>甲基丙烯酸甲酯</a:t>
            </a:r>
            <a:r>
              <a:rPr lang="zh-CN" altLang="en-US" sz="1400" b="0" i="0" kern="1200" dirty="0" smtClean="0">
                <a:solidFill>
                  <a:schemeClr val="tx1"/>
                </a:solidFill>
                <a:effectLst/>
                <a:latin typeface="+mn-lt"/>
                <a:ea typeface="+mn-ea"/>
                <a:cs typeface="+mn-cs"/>
              </a:rPr>
              <a:t>）也称作</a:t>
            </a:r>
            <a:r>
              <a:rPr lang="zh-CN" altLang="en-US" sz="1400" b="0" i="0" u="none" strike="noStrike" kern="1200" dirty="0" smtClean="0">
                <a:solidFill>
                  <a:schemeClr val="tx1"/>
                </a:solidFill>
                <a:effectLst/>
                <a:latin typeface="+mn-lt"/>
                <a:ea typeface="+mn-ea"/>
                <a:cs typeface="+mn-cs"/>
                <a:hlinkClick r:id="rId10"/>
              </a:rPr>
              <a:t>有机玻璃</a:t>
            </a:r>
            <a:r>
              <a:rPr lang="zh-CN" altLang="en-US" sz="1400" b="0" i="0" kern="1200" dirty="0" smtClean="0">
                <a:solidFill>
                  <a:schemeClr val="tx1"/>
                </a:solidFill>
                <a:effectLst/>
                <a:latin typeface="+mn-lt"/>
                <a:ea typeface="+mn-ea"/>
                <a:cs typeface="+mn-cs"/>
              </a:rPr>
              <a:t>。</a:t>
            </a:r>
            <a:endParaRPr lang="en-US" altLang="zh-CN" sz="1400" b="0" i="0" kern="1200" dirty="0" smtClean="0">
              <a:solidFill>
                <a:schemeClr val="tx1"/>
              </a:solidFill>
              <a:effectLst/>
              <a:latin typeface="+mn-lt"/>
              <a:ea typeface="+mn-ea"/>
              <a:cs typeface="+mn-cs"/>
            </a:endParaRPr>
          </a:p>
          <a:p>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10</a:t>
            </a:fld>
            <a:endParaRPr lang="en-US" noProof="0" dirty="0"/>
          </a:p>
        </p:txBody>
      </p:sp>
    </p:spTree>
    <p:extLst>
      <p:ext uri="{BB962C8B-B14F-4D97-AF65-F5344CB8AC3E}">
        <p14:creationId xmlns:p14="http://schemas.microsoft.com/office/powerpoint/2010/main" val="10739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400" b="0" i="0" u="none" strike="noStrike" kern="1200" baseline="0" dirty="0" smtClean="0">
                <a:solidFill>
                  <a:schemeClr val="tx1"/>
                </a:solidFill>
                <a:latin typeface="+mn-lt"/>
                <a:ea typeface="+mn-ea"/>
                <a:cs typeface="+mn-cs"/>
              </a:rPr>
              <a:t>氧化锰的还原</a:t>
            </a:r>
            <a:endParaRPr lang="en-US" altLang="zh-CN" sz="1400" b="0" i="0" u="none" strike="noStrike" kern="1200" baseline="0" dirty="0" smtClean="0">
              <a:solidFill>
                <a:schemeClr val="tx1"/>
              </a:solidFill>
              <a:latin typeface="+mn-lt"/>
              <a:ea typeface="+mn-ea"/>
              <a:cs typeface="+mn-cs"/>
            </a:endParaRPr>
          </a:p>
          <a:p>
            <a:endParaRPr lang="en-US" altLang="zh-CN" sz="1400" b="0" i="0" u="none" strike="noStrike" kern="1200" baseline="0" dirty="0" smtClean="0">
              <a:solidFill>
                <a:schemeClr val="tx1"/>
              </a:solidFill>
              <a:latin typeface="+mn-lt"/>
              <a:ea typeface="+mn-ea"/>
              <a:cs typeface="+mn-cs"/>
            </a:endParaRPr>
          </a:p>
          <a:p>
            <a:r>
              <a:rPr lang="zh-CN" altLang="en-US" sz="1400" b="0" i="0" u="none" strike="noStrike" kern="1200" baseline="0" dirty="0" smtClean="0">
                <a:solidFill>
                  <a:schemeClr val="tx1"/>
                </a:solidFill>
                <a:latin typeface="+mn-lt"/>
                <a:ea typeface="+mn-ea"/>
                <a:cs typeface="+mn-cs"/>
              </a:rPr>
              <a:t>测试使用铑炉，空气气氛，升温速率</a:t>
            </a:r>
            <a:r>
              <a:rPr lang="en-US" altLang="zh-CN" sz="1400" b="0" i="0" u="none" strike="noStrike" kern="1200" baseline="0" dirty="0" smtClean="0">
                <a:solidFill>
                  <a:schemeClr val="tx1"/>
                </a:solidFill>
                <a:latin typeface="+mn-lt"/>
                <a:ea typeface="+mn-ea"/>
                <a:cs typeface="+mn-cs"/>
              </a:rPr>
              <a:t>20K/min</a:t>
            </a:r>
            <a:r>
              <a:rPr lang="zh-CN" altLang="en-US" sz="1400" b="0" i="0" u="none" strike="noStrike" kern="1200" baseline="0" dirty="0" smtClean="0">
                <a:solidFill>
                  <a:schemeClr val="tx1"/>
                </a:solidFill>
                <a:latin typeface="+mn-lt"/>
                <a:ea typeface="+mn-ea"/>
                <a:cs typeface="+mn-cs"/>
              </a:rPr>
              <a:t>，样品质量为</a:t>
            </a:r>
            <a:r>
              <a:rPr lang="en-US" altLang="zh-CN" sz="1400" b="0" i="0" u="none" strike="noStrike" kern="1200" baseline="0" dirty="0" smtClean="0">
                <a:solidFill>
                  <a:schemeClr val="tx1"/>
                </a:solidFill>
                <a:latin typeface="+mn-lt"/>
                <a:ea typeface="+mn-ea"/>
                <a:cs typeface="+mn-cs"/>
              </a:rPr>
              <a:t>32.14mg</a:t>
            </a:r>
          </a:p>
          <a:p>
            <a:endParaRPr lang="zh-CN" altLang="en-US" sz="1400" b="0" i="0" u="none" strike="noStrike" kern="1200" baseline="0" dirty="0" smtClean="0">
              <a:solidFill>
                <a:schemeClr val="tx1"/>
              </a:solidFill>
              <a:latin typeface="+mn-lt"/>
              <a:ea typeface="+mn-ea"/>
              <a:cs typeface="+mn-cs"/>
            </a:endParaRPr>
          </a:p>
          <a:p>
            <a:r>
              <a:rPr lang="zh-CN" altLang="en-US" sz="1400" b="0" i="0" u="none" strike="noStrike" kern="1200" baseline="0" dirty="0" smtClean="0">
                <a:solidFill>
                  <a:schemeClr val="tx1"/>
                </a:solidFill>
                <a:latin typeface="+mn-lt"/>
                <a:ea typeface="+mn-ea"/>
                <a:cs typeface="+mn-cs"/>
              </a:rPr>
              <a:t>氧化锰（</a:t>
            </a:r>
            <a:r>
              <a:rPr lang="en-US" altLang="zh-CN" sz="1400" b="0" i="0" u="none" strike="noStrike" kern="1200" baseline="0" dirty="0" smtClean="0">
                <a:solidFill>
                  <a:schemeClr val="tx1"/>
                </a:solidFill>
                <a:latin typeface="+mn-lt"/>
                <a:ea typeface="+mn-ea"/>
                <a:cs typeface="+mn-cs"/>
              </a:rPr>
              <a:t>MnO2</a:t>
            </a:r>
            <a:r>
              <a:rPr lang="zh-CN" altLang="en-US" sz="1400" b="0" i="0" u="none" strike="noStrike" kern="1200" baseline="0" dirty="0" smtClean="0">
                <a:solidFill>
                  <a:schemeClr val="tx1"/>
                </a:solidFill>
                <a:latin typeface="+mn-lt"/>
                <a:ea typeface="+mn-ea"/>
                <a:cs typeface="+mn-cs"/>
              </a:rPr>
              <a:t>）通常在化学中用作氧化剂，也用作电池的阴极材料。右图的</a:t>
            </a:r>
            <a:r>
              <a:rPr lang="en-US" altLang="zh-CN" sz="1400" b="0" i="0" u="none" strike="noStrike" kern="1200" baseline="0" dirty="0" smtClean="0">
                <a:solidFill>
                  <a:schemeClr val="tx1"/>
                </a:solidFill>
                <a:latin typeface="+mn-lt"/>
                <a:ea typeface="+mn-ea"/>
                <a:cs typeface="+mn-cs"/>
              </a:rPr>
              <a:t>STA</a:t>
            </a:r>
            <a:r>
              <a:rPr lang="zh-CN" altLang="en-US" sz="1400" b="0" i="0" u="none" strike="noStrike" kern="1200" baseline="0" dirty="0" smtClean="0">
                <a:solidFill>
                  <a:schemeClr val="tx1"/>
                </a:solidFill>
                <a:latin typeface="+mn-lt"/>
                <a:ea typeface="+mn-ea"/>
                <a:cs typeface="+mn-cs"/>
              </a:rPr>
              <a:t>测量图谱显示，在</a:t>
            </a:r>
            <a:r>
              <a:rPr lang="en-US" altLang="zh-CN" sz="1400" b="0" i="0" u="none" strike="noStrike" kern="1200" baseline="0" dirty="0" smtClean="0">
                <a:solidFill>
                  <a:schemeClr val="tx1"/>
                </a:solidFill>
                <a:latin typeface="+mn-lt"/>
                <a:ea typeface="+mn-ea"/>
                <a:cs typeface="+mn-cs"/>
              </a:rPr>
              <a:t>600°C</a:t>
            </a:r>
            <a:r>
              <a:rPr lang="zh-CN" altLang="en-US" sz="1400" b="0" i="0" u="none" strike="noStrike" kern="1200" baseline="0" dirty="0" smtClean="0">
                <a:solidFill>
                  <a:schemeClr val="tx1"/>
                </a:solidFill>
                <a:latin typeface="+mn-lt"/>
                <a:ea typeface="+mn-ea"/>
                <a:cs typeface="+mn-cs"/>
              </a:rPr>
              <a:t>和</a:t>
            </a:r>
            <a:r>
              <a:rPr lang="en-US" altLang="zh-CN" sz="1400" b="0" i="0" u="none" strike="noStrike" kern="1200" baseline="0" dirty="0" smtClean="0">
                <a:solidFill>
                  <a:schemeClr val="tx1"/>
                </a:solidFill>
                <a:latin typeface="+mn-lt"/>
                <a:ea typeface="+mn-ea"/>
                <a:cs typeface="+mn-cs"/>
              </a:rPr>
              <a:t>950°C</a:t>
            </a:r>
            <a:r>
              <a:rPr lang="zh-CN" altLang="en-US" sz="1400" b="0" i="0" u="none" strike="noStrike" kern="1200" baseline="0" dirty="0" smtClean="0">
                <a:solidFill>
                  <a:schemeClr val="tx1"/>
                </a:solidFill>
                <a:latin typeface="+mn-lt"/>
                <a:ea typeface="+mn-ea"/>
                <a:cs typeface="+mn-cs"/>
              </a:rPr>
              <a:t>附近有两个失重台阶，分别对应</a:t>
            </a:r>
            <a:r>
              <a:rPr lang="en-US" altLang="zh-CN" sz="1400" b="0" i="0" u="none" strike="noStrike" kern="1200" baseline="0" dirty="0" smtClean="0">
                <a:solidFill>
                  <a:schemeClr val="tx1"/>
                </a:solidFill>
                <a:latin typeface="+mn-lt"/>
                <a:ea typeface="+mn-ea"/>
                <a:cs typeface="+mn-cs"/>
              </a:rPr>
              <a:t>MnO2</a:t>
            </a:r>
            <a:r>
              <a:rPr lang="zh-CN" altLang="en-US" sz="1400" b="0" i="0" u="none" strike="noStrike" kern="1200" baseline="0" dirty="0" smtClean="0">
                <a:solidFill>
                  <a:schemeClr val="tx1"/>
                </a:solidFill>
                <a:latin typeface="+mn-lt"/>
                <a:ea typeface="+mn-ea"/>
                <a:cs typeface="+mn-cs"/>
              </a:rPr>
              <a:t>还原为</a:t>
            </a:r>
            <a:r>
              <a:rPr lang="en-US" sz="1400" b="0" i="0" u="none" strike="noStrike" kern="1200" baseline="0" dirty="0" smtClean="0">
                <a:solidFill>
                  <a:schemeClr val="tx1"/>
                </a:solidFill>
                <a:latin typeface="+mn-lt"/>
                <a:ea typeface="+mn-ea"/>
                <a:cs typeface="+mn-cs"/>
              </a:rPr>
              <a:t>Mn2O3，</a:t>
            </a:r>
            <a:r>
              <a:rPr lang="zh-CN" altLang="en-US" sz="1400" b="0" i="0" u="none" strike="noStrike" kern="1200" baseline="0" dirty="0" smtClean="0">
                <a:solidFill>
                  <a:schemeClr val="tx1"/>
                </a:solidFill>
                <a:latin typeface="+mn-lt"/>
                <a:ea typeface="+mn-ea"/>
                <a:cs typeface="+mn-cs"/>
              </a:rPr>
              <a:t>最后变成</a:t>
            </a:r>
            <a:r>
              <a:rPr lang="en-US" sz="1400" b="0" i="0" u="none" strike="noStrike" kern="1200" baseline="0" dirty="0" smtClean="0">
                <a:solidFill>
                  <a:schemeClr val="tx1"/>
                </a:solidFill>
                <a:latin typeface="+mn-lt"/>
                <a:ea typeface="+mn-ea"/>
                <a:cs typeface="+mn-cs"/>
              </a:rPr>
              <a:t>Mn3O4</a:t>
            </a:r>
            <a:r>
              <a:rPr lang="zh-CN" altLang="en-US" sz="1400" b="0" i="0" u="none" strike="noStrike" kern="1200" baseline="0" dirty="0" smtClean="0">
                <a:solidFill>
                  <a:schemeClr val="tx1"/>
                </a:solidFill>
                <a:latin typeface="+mn-lt"/>
                <a:ea typeface="+mn-ea"/>
                <a:cs typeface="+mn-cs"/>
              </a:rPr>
              <a:t>的过程，</a:t>
            </a:r>
          </a:p>
          <a:p>
            <a:r>
              <a:rPr lang="zh-CN" altLang="en-US" sz="1400" b="0" i="0" u="none" strike="noStrike" kern="1200" baseline="0" dirty="0" smtClean="0">
                <a:solidFill>
                  <a:schemeClr val="tx1"/>
                </a:solidFill>
                <a:latin typeface="+mn-lt"/>
                <a:ea typeface="+mn-ea"/>
                <a:cs typeface="+mn-cs"/>
              </a:rPr>
              <a:t>相应的失重量分别为</a:t>
            </a:r>
            <a:r>
              <a:rPr lang="en-US" altLang="zh-CN" sz="1400" b="0" i="0" u="none" strike="noStrike" kern="1200" baseline="0" dirty="0" smtClean="0">
                <a:solidFill>
                  <a:schemeClr val="tx1"/>
                </a:solidFill>
                <a:latin typeface="+mn-lt"/>
                <a:ea typeface="+mn-ea"/>
                <a:cs typeface="+mn-cs"/>
              </a:rPr>
              <a:t>9.20%</a:t>
            </a:r>
            <a:r>
              <a:rPr lang="zh-CN" altLang="en-US" sz="1400" b="0" i="0" u="none" strike="noStrike" kern="1200" baseline="0" dirty="0" smtClean="0">
                <a:solidFill>
                  <a:schemeClr val="tx1"/>
                </a:solidFill>
                <a:latin typeface="+mn-lt"/>
                <a:ea typeface="+mn-ea"/>
                <a:cs typeface="+mn-cs"/>
              </a:rPr>
              <a:t>与</a:t>
            </a:r>
            <a:r>
              <a:rPr lang="en-US" altLang="zh-CN" sz="1400" b="0" i="0" u="none" strike="noStrike" kern="1200" baseline="0" dirty="0" smtClean="0">
                <a:solidFill>
                  <a:schemeClr val="tx1"/>
                </a:solidFill>
                <a:latin typeface="+mn-lt"/>
                <a:ea typeface="+mn-ea"/>
                <a:cs typeface="+mn-cs"/>
              </a:rPr>
              <a:t>3.07%</a:t>
            </a:r>
            <a:r>
              <a:rPr lang="zh-CN" altLang="en-US" sz="1400" b="0" i="0" u="none" strike="noStrike" kern="1200" baseline="0" dirty="0" smtClean="0">
                <a:solidFill>
                  <a:schemeClr val="tx1"/>
                </a:solidFill>
                <a:latin typeface="+mn-lt"/>
                <a:ea typeface="+mn-ea"/>
                <a:cs typeface="+mn-cs"/>
              </a:rPr>
              <a:t>，与理论值吻合得非常好，反映了天平系统的高准确度。在</a:t>
            </a:r>
            <a:r>
              <a:rPr lang="en-US" altLang="zh-CN" sz="1400" b="0" i="0" u="none" strike="noStrike" kern="1200" baseline="0" dirty="0" smtClean="0">
                <a:solidFill>
                  <a:schemeClr val="tx1"/>
                </a:solidFill>
                <a:latin typeface="+mn-lt"/>
                <a:ea typeface="+mn-ea"/>
                <a:cs typeface="+mn-cs"/>
              </a:rPr>
              <a:t>DSC</a:t>
            </a:r>
            <a:r>
              <a:rPr lang="zh-CN" altLang="en-US" sz="1400" b="0" i="0" u="none" strike="noStrike" kern="1200" baseline="0" dirty="0" smtClean="0">
                <a:solidFill>
                  <a:schemeClr val="tx1"/>
                </a:solidFill>
                <a:latin typeface="+mn-lt"/>
                <a:ea typeface="+mn-ea"/>
                <a:cs typeface="+mn-cs"/>
              </a:rPr>
              <a:t>曲线上则对应两个吸热峰，热焓分别为</a:t>
            </a:r>
            <a:r>
              <a:rPr lang="en-US" altLang="zh-CN" sz="1400" b="0" i="0" u="none" strike="noStrike" kern="1200" baseline="0" dirty="0" smtClean="0">
                <a:solidFill>
                  <a:schemeClr val="tx1"/>
                </a:solidFill>
                <a:latin typeface="+mn-lt"/>
                <a:ea typeface="+mn-ea"/>
                <a:cs typeface="+mn-cs"/>
              </a:rPr>
              <a:t>432J/g</a:t>
            </a:r>
            <a:r>
              <a:rPr lang="zh-CN" altLang="en-US" sz="1400" b="0" i="0" u="none" strike="noStrike" kern="1200" baseline="0" dirty="0" smtClean="0">
                <a:solidFill>
                  <a:schemeClr val="tx1"/>
                </a:solidFill>
                <a:latin typeface="+mn-lt"/>
                <a:ea typeface="+mn-ea"/>
                <a:cs typeface="+mn-cs"/>
              </a:rPr>
              <a:t>、</a:t>
            </a:r>
            <a:r>
              <a:rPr lang="en-US" altLang="zh-CN" sz="1400" b="0" i="0" u="none" strike="noStrike" kern="1200" baseline="0" dirty="0" smtClean="0">
                <a:solidFill>
                  <a:schemeClr val="tx1"/>
                </a:solidFill>
                <a:latin typeface="+mn-lt"/>
                <a:ea typeface="+mn-ea"/>
                <a:cs typeface="+mn-cs"/>
              </a:rPr>
              <a:t>180J/g</a:t>
            </a:r>
            <a:r>
              <a:rPr lang="zh-CN" altLang="en-US" sz="1400" b="0" i="0" u="none" strike="noStrike" kern="1200" baseline="0" dirty="0" smtClean="0">
                <a:solidFill>
                  <a:schemeClr val="tx1"/>
                </a:solidFill>
                <a:latin typeface="+mn-lt"/>
                <a:ea typeface="+mn-ea"/>
                <a:cs typeface="+mn-cs"/>
              </a:rPr>
              <a:t>。</a:t>
            </a:r>
            <a:r>
              <a:rPr lang="en-US" altLang="zh-CN" sz="1400" b="0" i="0" u="none" strike="noStrike" kern="1200" baseline="0" dirty="0" smtClean="0">
                <a:solidFill>
                  <a:schemeClr val="tx1"/>
                </a:solidFill>
                <a:latin typeface="+mn-lt"/>
                <a:ea typeface="+mn-ea"/>
                <a:cs typeface="+mn-cs"/>
              </a:rPr>
              <a:t>1201°C</a:t>
            </a:r>
            <a:r>
              <a:rPr lang="zh-CN" altLang="en-US" sz="1400" b="0" i="0" u="none" strike="noStrike" kern="1200" baseline="0" dirty="0" smtClean="0">
                <a:solidFill>
                  <a:schemeClr val="tx1"/>
                </a:solidFill>
                <a:latin typeface="+mn-lt"/>
                <a:ea typeface="+mn-ea"/>
                <a:cs typeface="+mn-cs"/>
              </a:rPr>
              <a:t>的</a:t>
            </a:r>
            <a:r>
              <a:rPr lang="en-US" altLang="zh-CN" sz="1400" b="0" i="0" u="none" strike="noStrike" kern="1200" baseline="0" dirty="0" smtClean="0">
                <a:solidFill>
                  <a:schemeClr val="tx1"/>
                </a:solidFill>
                <a:latin typeface="+mn-lt"/>
                <a:ea typeface="+mn-ea"/>
                <a:cs typeface="+mn-cs"/>
              </a:rPr>
              <a:t>DSC</a:t>
            </a:r>
            <a:r>
              <a:rPr lang="zh-CN" altLang="en-US" sz="1400" b="0" i="0" u="none" strike="noStrike" kern="1200" baseline="0" dirty="0" smtClean="0">
                <a:solidFill>
                  <a:schemeClr val="tx1"/>
                </a:solidFill>
                <a:latin typeface="+mn-lt"/>
                <a:ea typeface="+mn-ea"/>
                <a:cs typeface="+mn-cs"/>
              </a:rPr>
              <a:t>吸热峰为可逆的结构转</a:t>
            </a:r>
          </a:p>
          <a:p>
            <a:r>
              <a:rPr lang="zh-CN" altLang="en-US" sz="1400" b="0" i="0" u="none" strike="noStrike" kern="1200" baseline="0" dirty="0" smtClean="0">
                <a:solidFill>
                  <a:schemeClr val="tx1"/>
                </a:solidFill>
                <a:latin typeface="+mn-lt"/>
                <a:ea typeface="+mn-ea"/>
                <a:cs typeface="+mn-cs"/>
              </a:rPr>
              <a:t>变，在冷却过程（点划线）中</a:t>
            </a:r>
            <a:r>
              <a:rPr lang="en-US" altLang="zh-CN" sz="1400" b="0" i="0" u="none" strike="noStrike" kern="1200" baseline="0" dirty="0" smtClean="0">
                <a:solidFill>
                  <a:schemeClr val="tx1"/>
                </a:solidFill>
                <a:latin typeface="+mn-lt"/>
                <a:ea typeface="+mn-ea"/>
                <a:cs typeface="+mn-cs"/>
              </a:rPr>
              <a:t>1148°C</a:t>
            </a:r>
            <a:r>
              <a:rPr lang="zh-CN" altLang="en-US" sz="1400" b="0" i="0" u="none" strike="noStrike" kern="1200" baseline="0" dirty="0" smtClean="0">
                <a:solidFill>
                  <a:schemeClr val="tx1"/>
                </a:solidFill>
                <a:latin typeface="+mn-lt"/>
                <a:ea typeface="+mn-ea"/>
                <a:cs typeface="+mn-cs"/>
              </a:rPr>
              <a:t>的放热峰为相应的逆转变。</a:t>
            </a:r>
            <a:endParaRPr lang="en-US" altLang="zh-CN" sz="1400" b="0" i="0" u="none" strike="noStrike" kern="1200" baseline="0" dirty="0" smtClean="0">
              <a:solidFill>
                <a:schemeClr val="tx1"/>
              </a:solidFill>
              <a:latin typeface="+mn-lt"/>
              <a:ea typeface="+mn-ea"/>
              <a:cs typeface="+mn-cs"/>
            </a:endParaRPr>
          </a:p>
          <a:p>
            <a:endParaRPr lang="en-US" altLang="zh-CN" sz="14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CN" altLang="en-US" dirty="0" smtClean="0"/>
              <a:t>该案例来自</a:t>
            </a:r>
            <a:r>
              <a:rPr lang="en-US" altLang="zh-CN" dirty="0" smtClean="0"/>
              <a:t>STA449F1</a:t>
            </a:r>
            <a:r>
              <a:rPr lang="zh-CN" altLang="en-US" dirty="0" smtClean="0"/>
              <a:t>样本</a:t>
            </a:r>
            <a:endParaRPr lang="en-US" altLang="zh-CN" dirty="0" smtClean="0"/>
          </a:p>
          <a:p>
            <a:endParaRPr lang="zh-CN" alt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11</a:t>
            </a:fld>
            <a:endParaRPr lang="en-US" noProof="0" dirty="0"/>
          </a:p>
        </p:txBody>
      </p:sp>
    </p:spTree>
    <p:extLst>
      <p:ext uri="{BB962C8B-B14F-4D97-AF65-F5344CB8AC3E}">
        <p14:creationId xmlns:p14="http://schemas.microsoft.com/office/powerpoint/2010/main" val="1305923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400" b="0" i="0" u="none" strike="noStrike" kern="1200" baseline="0" dirty="0" smtClean="0">
                <a:solidFill>
                  <a:schemeClr val="tx1"/>
                </a:solidFill>
                <a:latin typeface="+mn-lt"/>
                <a:ea typeface="+mn-ea"/>
                <a:cs typeface="+mn-cs"/>
              </a:rPr>
              <a:t>斑脱岩在</a:t>
            </a:r>
            <a:r>
              <a:rPr lang="en-US" altLang="zh-CN" sz="1400" b="0" i="0" u="none" strike="noStrike" kern="1200" baseline="0" dirty="0" smtClean="0">
                <a:solidFill>
                  <a:schemeClr val="tx1"/>
                </a:solidFill>
                <a:latin typeface="+mn-lt"/>
                <a:ea typeface="+mn-ea"/>
                <a:cs typeface="+mn-cs"/>
              </a:rPr>
              <a:t>Pt</a:t>
            </a:r>
            <a:r>
              <a:rPr lang="zh-CN" altLang="en-US" sz="1400" b="0" i="0" u="none" strike="noStrike" kern="1200" baseline="0" dirty="0" smtClean="0">
                <a:solidFill>
                  <a:schemeClr val="tx1"/>
                </a:solidFill>
                <a:latin typeface="+mn-lt"/>
                <a:ea typeface="+mn-ea"/>
                <a:cs typeface="+mn-cs"/>
              </a:rPr>
              <a:t>坩埚中的复杂的热行为，升温速率</a:t>
            </a:r>
            <a:r>
              <a:rPr lang="en-US" altLang="zh-CN" sz="1400" b="0" i="0" u="none" strike="noStrike" kern="1200" baseline="0" dirty="0" smtClean="0">
                <a:solidFill>
                  <a:schemeClr val="tx1"/>
                </a:solidFill>
                <a:latin typeface="+mn-lt"/>
                <a:ea typeface="+mn-ea"/>
                <a:cs typeface="+mn-cs"/>
              </a:rPr>
              <a:t>10K/min</a:t>
            </a:r>
            <a:r>
              <a:rPr lang="zh-CN" altLang="en-US" sz="1400" b="0" i="0" u="none" strike="noStrike" kern="1200" baseline="0" dirty="0" smtClean="0">
                <a:solidFill>
                  <a:schemeClr val="tx1"/>
                </a:solidFill>
                <a:latin typeface="+mn-lt"/>
                <a:ea typeface="+mn-ea"/>
                <a:cs typeface="+mn-cs"/>
              </a:rPr>
              <a:t>，气氛</a:t>
            </a:r>
            <a:r>
              <a:rPr lang="en-US" altLang="zh-CN" sz="1400" b="0" i="0" u="none" strike="noStrike" kern="1200" baseline="0" dirty="0" smtClean="0">
                <a:solidFill>
                  <a:schemeClr val="tx1"/>
                </a:solidFill>
                <a:latin typeface="+mn-lt"/>
                <a:ea typeface="+mn-ea"/>
                <a:cs typeface="+mn-cs"/>
              </a:rPr>
              <a:t>N2</a:t>
            </a:r>
            <a:r>
              <a:rPr lang="zh-CN" altLang="en-US" sz="1400" b="0" i="0" u="none" strike="noStrike" kern="1200" baseline="0" dirty="0" smtClean="0">
                <a:solidFill>
                  <a:schemeClr val="tx1"/>
                </a:solidFill>
                <a:latin typeface="+mn-lt"/>
                <a:ea typeface="+mn-ea"/>
                <a:cs typeface="+mn-cs"/>
              </a:rPr>
              <a:t>（</a:t>
            </a:r>
            <a:r>
              <a:rPr lang="en-US" altLang="zh-CN" sz="1400" b="0" i="0" u="none" strike="noStrike" kern="1200" baseline="0" dirty="0" smtClean="0">
                <a:solidFill>
                  <a:schemeClr val="tx1"/>
                </a:solidFill>
                <a:latin typeface="+mn-lt"/>
                <a:ea typeface="+mn-ea"/>
                <a:cs typeface="+mn-cs"/>
              </a:rPr>
              <a:t>70ml/min</a:t>
            </a:r>
            <a:r>
              <a:rPr lang="zh-CN" altLang="en-US" sz="1400" b="0" i="0" u="none" strike="noStrike" kern="1200" baseline="0" dirty="0" smtClean="0">
                <a:solidFill>
                  <a:schemeClr val="tx1"/>
                </a:solidFill>
                <a:latin typeface="+mn-lt"/>
                <a:ea typeface="+mn-ea"/>
                <a:cs typeface="+mn-cs"/>
              </a:rPr>
              <a:t>）</a:t>
            </a:r>
            <a:endParaRPr lang="en-US" altLang="zh-CN" sz="1400" b="0" i="0" u="none" strike="noStrike" kern="1200" baseline="0" dirty="0" smtClean="0">
              <a:solidFill>
                <a:schemeClr val="tx1"/>
              </a:solidFill>
              <a:latin typeface="+mn-lt"/>
              <a:ea typeface="+mn-ea"/>
              <a:cs typeface="+mn-cs"/>
            </a:endParaRPr>
          </a:p>
          <a:p>
            <a:endParaRPr lang="en-US" altLang="zh-CN" sz="1400" b="0" i="0" u="none" strike="noStrike" kern="1200" baseline="0" dirty="0" smtClean="0">
              <a:solidFill>
                <a:schemeClr val="tx1"/>
              </a:solidFill>
              <a:latin typeface="+mn-lt"/>
              <a:ea typeface="+mn-ea"/>
              <a:cs typeface="+mn-cs"/>
            </a:endParaRPr>
          </a:p>
          <a:p>
            <a:r>
              <a:rPr lang="zh-CN" altLang="en-US" sz="1400" b="0" i="0" u="none" strike="noStrike" kern="1200" baseline="0" dirty="0" smtClean="0">
                <a:solidFill>
                  <a:schemeClr val="tx1"/>
                </a:solidFill>
                <a:latin typeface="+mn-lt"/>
                <a:ea typeface="+mn-ea"/>
                <a:cs typeface="+mn-cs"/>
              </a:rPr>
              <a:t>斑脱岩是一种粘土，主要由胶岭石所组成，由于其吸附能力而为人称道。该矿物材料常被应用于粘合剂，净化器等领域。本图中绿色曲线为</a:t>
            </a:r>
            <a:r>
              <a:rPr lang="en-US" altLang="zh-CN" sz="1400" b="0" i="0" u="none" strike="noStrike" kern="1200" baseline="0" dirty="0" smtClean="0">
                <a:solidFill>
                  <a:schemeClr val="tx1"/>
                </a:solidFill>
                <a:latin typeface="+mn-lt"/>
                <a:ea typeface="+mn-ea"/>
                <a:cs typeface="+mn-cs"/>
              </a:rPr>
              <a:t>TG</a:t>
            </a:r>
            <a:r>
              <a:rPr lang="zh-CN" altLang="en-US" sz="1400" b="0" i="0" u="none" strike="noStrike" kern="1200" baseline="0" dirty="0" smtClean="0">
                <a:solidFill>
                  <a:schemeClr val="tx1"/>
                </a:solidFill>
                <a:latin typeface="+mn-lt"/>
                <a:ea typeface="+mn-ea"/>
                <a:cs typeface="+mn-cs"/>
              </a:rPr>
              <a:t>，绿色点状线为</a:t>
            </a:r>
            <a:r>
              <a:rPr lang="en-US" altLang="zh-CN" sz="1400" b="0" i="0" u="none" strike="noStrike" kern="1200" baseline="0" dirty="0" smtClean="0">
                <a:solidFill>
                  <a:schemeClr val="tx1"/>
                </a:solidFill>
                <a:latin typeface="+mn-lt"/>
                <a:ea typeface="+mn-ea"/>
                <a:cs typeface="+mn-cs"/>
              </a:rPr>
              <a:t>DTG</a:t>
            </a:r>
            <a:r>
              <a:rPr lang="zh-CN" altLang="en-US" sz="1400" b="0" i="0" u="none" strike="noStrike" kern="1200" baseline="0" dirty="0" smtClean="0">
                <a:solidFill>
                  <a:schemeClr val="tx1"/>
                </a:solidFill>
                <a:latin typeface="+mn-lt"/>
                <a:ea typeface="+mn-ea"/>
                <a:cs typeface="+mn-cs"/>
              </a:rPr>
              <a:t>，蓝色曲线为</a:t>
            </a:r>
            <a:r>
              <a:rPr lang="en-US" altLang="zh-CN" sz="1400" b="0" i="0" u="none" strike="noStrike" kern="1200" baseline="0" dirty="0" smtClean="0">
                <a:solidFill>
                  <a:schemeClr val="tx1"/>
                </a:solidFill>
                <a:latin typeface="+mn-lt"/>
                <a:ea typeface="+mn-ea"/>
                <a:cs typeface="+mn-cs"/>
              </a:rPr>
              <a:t>DSC</a:t>
            </a:r>
            <a:r>
              <a:rPr lang="zh-CN" altLang="en-US" sz="1400" b="0" i="0" u="none" strike="noStrike" kern="1200" baseline="0" dirty="0" smtClean="0">
                <a:solidFill>
                  <a:schemeClr val="tx1"/>
                </a:solidFill>
                <a:latin typeface="+mn-lt"/>
                <a:ea typeface="+mn-ea"/>
                <a:cs typeface="+mn-cs"/>
              </a:rPr>
              <a:t>曲线。第一失</a:t>
            </a:r>
          </a:p>
          <a:p>
            <a:r>
              <a:rPr lang="zh-CN" altLang="en-US" sz="1400" b="0" i="0" u="none" strike="noStrike" kern="1200" baseline="0" dirty="0" smtClean="0">
                <a:solidFill>
                  <a:schemeClr val="tx1"/>
                </a:solidFill>
                <a:latin typeface="+mn-lt"/>
                <a:ea typeface="+mn-ea"/>
                <a:cs typeface="+mn-cs"/>
              </a:rPr>
              <a:t>重步骤（</a:t>
            </a:r>
            <a:r>
              <a:rPr lang="en-US" altLang="zh-CN" sz="1400" b="0" i="0" u="none" strike="noStrike" kern="1200" baseline="0" dirty="0" smtClean="0">
                <a:solidFill>
                  <a:schemeClr val="tx1"/>
                </a:solidFill>
                <a:latin typeface="+mn-lt"/>
                <a:ea typeface="+mn-ea"/>
                <a:cs typeface="+mn-cs"/>
              </a:rPr>
              <a:t>DSC</a:t>
            </a:r>
            <a:r>
              <a:rPr lang="zh-CN" altLang="en-US" sz="1400" b="0" i="0" u="none" strike="noStrike" kern="1200" baseline="0" dirty="0" smtClean="0">
                <a:solidFill>
                  <a:schemeClr val="tx1"/>
                </a:solidFill>
                <a:latin typeface="+mn-lt"/>
                <a:ea typeface="+mn-ea"/>
                <a:cs typeface="+mn-cs"/>
              </a:rPr>
              <a:t>峰值温度</a:t>
            </a:r>
            <a:r>
              <a:rPr lang="en-US" altLang="zh-CN" sz="1400" b="0" i="0" u="none" strike="noStrike" kern="1200" baseline="0" dirty="0" smtClean="0">
                <a:solidFill>
                  <a:schemeClr val="tx1"/>
                </a:solidFill>
                <a:latin typeface="+mn-lt"/>
                <a:ea typeface="+mn-ea"/>
                <a:cs typeface="+mn-cs"/>
              </a:rPr>
              <a:t>96°C</a:t>
            </a:r>
            <a:r>
              <a:rPr lang="zh-CN" altLang="en-US" sz="1400" b="0" i="0" u="none" strike="noStrike" kern="1200" baseline="0" dirty="0" smtClean="0">
                <a:solidFill>
                  <a:schemeClr val="tx1"/>
                </a:solidFill>
                <a:latin typeface="+mn-lt"/>
                <a:ea typeface="+mn-ea"/>
                <a:cs typeface="+mn-cs"/>
              </a:rPr>
              <a:t>）由水的释放所引起，随后有一</a:t>
            </a:r>
            <a:r>
              <a:rPr lang="en-US" altLang="zh-CN" sz="1400" b="0" i="0" u="none" strike="noStrike" kern="1200" baseline="0" dirty="0" smtClean="0">
                <a:solidFill>
                  <a:schemeClr val="tx1"/>
                </a:solidFill>
                <a:latin typeface="+mn-lt"/>
                <a:ea typeface="+mn-ea"/>
                <a:cs typeface="+mn-cs"/>
              </a:rPr>
              <a:t>0.6%</a:t>
            </a:r>
            <a:r>
              <a:rPr lang="zh-CN" altLang="en-US" sz="1400" b="0" i="0" u="none" strike="noStrike" kern="1200" baseline="0" dirty="0" smtClean="0">
                <a:solidFill>
                  <a:schemeClr val="tx1"/>
                </a:solidFill>
                <a:latin typeface="+mn-lt"/>
                <a:ea typeface="+mn-ea"/>
                <a:cs typeface="+mn-cs"/>
              </a:rPr>
              <a:t>的小的失重过程，很可能由有机杂质裂解所引起，表明材料中含有少量黄铁矿杂质。在</a:t>
            </a:r>
            <a:r>
              <a:rPr lang="en-US" altLang="zh-CN" sz="1400" b="0" i="0" u="none" strike="noStrike" kern="1200" baseline="0" dirty="0" smtClean="0">
                <a:solidFill>
                  <a:schemeClr val="tx1"/>
                </a:solidFill>
                <a:latin typeface="+mn-lt"/>
                <a:ea typeface="+mn-ea"/>
                <a:cs typeface="+mn-cs"/>
              </a:rPr>
              <a:t>600°C</a:t>
            </a:r>
            <a:r>
              <a:rPr lang="zh-CN" altLang="en-US" sz="1400" b="0" i="0" u="none" strike="noStrike" kern="1200" baseline="0" dirty="0" smtClean="0">
                <a:solidFill>
                  <a:schemeClr val="tx1"/>
                </a:solidFill>
                <a:latin typeface="+mn-lt"/>
                <a:ea typeface="+mn-ea"/>
                <a:cs typeface="+mn-cs"/>
              </a:rPr>
              <a:t>以上，水从斑脱岩结构中释放出来（</a:t>
            </a:r>
            <a:r>
              <a:rPr lang="en-US" altLang="zh-CN" sz="1400" b="0" i="0" u="none" strike="noStrike" kern="1200" baseline="0" dirty="0" smtClean="0">
                <a:solidFill>
                  <a:schemeClr val="tx1"/>
                </a:solidFill>
                <a:latin typeface="+mn-lt"/>
                <a:ea typeface="+mn-ea"/>
                <a:cs typeface="+mn-cs"/>
              </a:rPr>
              <a:t>DTG</a:t>
            </a:r>
            <a:r>
              <a:rPr lang="zh-CN" altLang="en-US" sz="1400" b="0" i="0" u="none" strike="noStrike" kern="1200" baseline="0" dirty="0" smtClean="0">
                <a:solidFill>
                  <a:schemeClr val="tx1"/>
                </a:solidFill>
                <a:latin typeface="+mn-lt"/>
                <a:ea typeface="+mn-ea"/>
                <a:cs typeface="+mn-cs"/>
              </a:rPr>
              <a:t>峰温</a:t>
            </a:r>
            <a:r>
              <a:rPr lang="en-US" altLang="zh-CN" sz="1400" b="0" i="0" u="none" strike="noStrike" kern="1200" baseline="0" dirty="0" smtClean="0">
                <a:solidFill>
                  <a:schemeClr val="tx1"/>
                </a:solidFill>
                <a:latin typeface="+mn-lt"/>
                <a:ea typeface="+mn-ea"/>
                <a:cs typeface="+mn-cs"/>
              </a:rPr>
              <a:t>685°C</a:t>
            </a:r>
            <a:r>
              <a:rPr lang="zh-CN" altLang="en-US" sz="1400" b="0" i="0" u="none" strike="noStrike" kern="1200" baseline="0" dirty="0" smtClean="0">
                <a:solidFill>
                  <a:schemeClr val="tx1"/>
                </a:solidFill>
                <a:latin typeface="+mn-lt"/>
                <a:ea typeface="+mn-ea"/>
                <a:cs typeface="+mn-cs"/>
              </a:rPr>
              <a:t>与</a:t>
            </a:r>
            <a:r>
              <a:rPr lang="en-US" altLang="zh-CN" sz="1400" b="0" i="0" u="none" strike="noStrike" kern="1200" baseline="0" dirty="0" smtClean="0">
                <a:solidFill>
                  <a:schemeClr val="tx1"/>
                </a:solidFill>
                <a:latin typeface="+mn-lt"/>
                <a:ea typeface="+mn-ea"/>
                <a:cs typeface="+mn-cs"/>
              </a:rPr>
              <a:t>708°C</a:t>
            </a:r>
            <a:r>
              <a:rPr lang="zh-CN" altLang="en-US" sz="1400" b="0" i="0" u="none" strike="noStrike" kern="1200" baseline="0" dirty="0" smtClean="0">
                <a:solidFill>
                  <a:schemeClr val="tx1"/>
                </a:solidFill>
                <a:latin typeface="+mn-lt"/>
                <a:ea typeface="+mn-ea"/>
                <a:cs typeface="+mn-cs"/>
              </a:rPr>
              <a:t>）。</a:t>
            </a:r>
            <a:r>
              <a:rPr lang="en-US" altLang="zh-CN" sz="1400" b="0" i="0" u="none" strike="noStrike" kern="1200" baseline="0" dirty="0" smtClean="0">
                <a:solidFill>
                  <a:schemeClr val="tx1"/>
                </a:solidFill>
                <a:latin typeface="+mn-lt"/>
                <a:ea typeface="+mn-ea"/>
                <a:cs typeface="+mn-cs"/>
              </a:rPr>
              <a:t>DSC</a:t>
            </a:r>
            <a:r>
              <a:rPr lang="zh-CN" altLang="en-US" sz="1400" b="0" i="0" u="none" strike="noStrike" kern="1200" baseline="0" dirty="0" smtClean="0">
                <a:solidFill>
                  <a:schemeClr val="tx1"/>
                </a:solidFill>
                <a:latin typeface="+mn-lt"/>
                <a:ea typeface="+mn-ea"/>
                <a:cs typeface="+mn-cs"/>
              </a:rPr>
              <a:t>曲线在</a:t>
            </a:r>
            <a:r>
              <a:rPr lang="en-US" altLang="zh-CN" sz="1400" b="0" i="0" u="none" strike="noStrike" kern="1200" baseline="0" dirty="0" smtClean="0">
                <a:solidFill>
                  <a:schemeClr val="tx1"/>
                </a:solidFill>
                <a:latin typeface="+mn-lt"/>
                <a:ea typeface="+mn-ea"/>
                <a:cs typeface="+mn-cs"/>
              </a:rPr>
              <a:t>969°C</a:t>
            </a:r>
            <a:r>
              <a:rPr lang="zh-CN" altLang="en-US" sz="1400" b="0" i="0" u="none" strike="noStrike" kern="1200" baseline="0" dirty="0" smtClean="0">
                <a:solidFill>
                  <a:schemeClr val="tx1"/>
                </a:solidFill>
                <a:latin typeface="+mn-lt"/>
                <a:ea typeface="+mn-ea"/>
                <a:cs typeface="+mn-cs"/>
              </a:rPr>
              <a:t>的放热峰代表了该矿物的相转变。</a:t>
            </a:r>
            <a:r>
              <a:rPr lang="en-US" altLang="zh-CN" sz="1400" b="0" i="0" u="none" strike="noStrike" kern="1200" baseline="0" dirty="0" smtClean="0">
                <a:solidFill>
                  <a:schemeClr val="tx1"/>
                </a:solidFill>
                <a:latin typeface="+mn-lt"/>
                <a:ea typeface="+mn-ea"/>
                <a:cs typeface="+mn-cs"/>
              </a:rPr>
              <a:t>1181°C</a:t>
            </a:r>
            <a:r>
              <a:rPr lang="zh-CN" altLang="en-US" sz="1400" b="0" i="0" u="none" strike="noStrike" kern="1200" baseline="0" dirty="0" smtClean="0">
                <a:solidFill>
                  <a:schemeClr val="tx1"/>
                </a:solidFill>
                <a:latin typeface="+mn-lt"/>
                <a:ea typeface="+mn-ea"/>
                <a:cs typeface="+mn-cs"/>
              </a:rPr>
              <a:t>的吸热峰最可能的原因是部分熔融。</a:t>
            </a:r>
            <a:endParaRPr lang="en-US" altLang="zh-CN" sz="1400" b="0" i="0" u="none" strike="noStrike" kern="1200" baseline="0" dirty="0" smtClean="0">
              <a:solidFill>
                <a:schemeClr val="tx1"/>
              </a:solidFill>
              <a:latin typeface="+mn-lt"/>
              <a:ea typeface="+mn-ea"/>
              <a:cs typeface="+mn-cs"/>
            </a:endParaRPr>
          </a:p>
          <a:p>
            <a:endParaRPr lang="en-US" sz="1400" b="0" i="0" u="none" strike="noStrike" kern="1200" baseline="0" dirty="0" smtClean="0">
              <a:solidFill>
                <a:schemeClr val="tx1"/>
              </a:solidFill>
              <a:latin typeface="+mn-lt"/>
              <a:ea typeface="+mn-ea"/>
              <a:cs typeface="+mn-cs"/>
            </a:endParaRPr>
          </a:p>
          <a:p>
            <a:r>
              <a:rPr lang="zh-CN" altLang="en-US" sz="1400" b="0" i="0" u="none" strike="noStrike" kern="1200" baseline="0" dirty="0" smtClean="0">
                <a:solidFill>
                  <a:schemeClr val="tx1"/>
                </a:solidFill>
                <a:latin typeface="+mn-lt"/>
                <a:ea typeface="+mn-ea"/>
                <a:cs typeface="+mn-cs"/>
              </a:rPr>
              <a:t>该案例来自</a:t>
            </a:r>
            <a:r>
              <a:rPr lang="en-US" altLang="zh-CN" sz="1400" b="0" i="0" u="none" strike="noStrike" kern="1200" baseline="0" dirty="0" smtClean="0">
                <a:solidFill>
                  <a:schemeClr val="tx1"/>
                </a:solidFill>
                <a:latin typeface="+mn-lt"/>
                <a:ea typeface="+mn-ea"/>
                <a:cs typeface="+mn-cs"/>
              </a:rPr>
              <a:t>STA449F3</a:t>
            </a:r>
            <a:r>
              <a:rPr lang="zh-CN" altLang="en-US" sz="1400" b="0" i="0" u="none" strike="noStrike" kern="1200" baseline="0" dirty="0" smtClean="0">
                <a:solidFill>
                  <a:schemeClr val="tx1"/>
                </a:solidFill>
                <a:latin typeface="+mn-lt"/>
                <a:ea typeface="+mn-ea"/>
                <a:cs typeface="+mn-cs"/>
              </a:rPr>
              <a:t>样本</a:t>
            </a:r>
            <a:endParaRPr lang="en-US" dirty="0"/>
          </a:p>
        </p:txBody>
      </p:sp>
      <p:sp>
        <p:nvSpPr>
          <p:cNvPr id="4" name="页脚占位符 3"/>
          <p:cNvSpPr>
            <a:spLocks noGrp="1"/>
          </p:cNvSpPr>
          <p:nvPr>
            <p:ph type="ftr" sz="quarter" idx="10"/>
          </p:nvPr>
        </p:nvSpPr>
        <p:spPr/>
        <p:txBody>
          <a:bodyPr/>
          <a:lstStyle/>
          <a:p>
            <a:r>
              <a:rPr lang="en-US" noProof="0" smtClean="0"/>
              <a:t>Topic of presentation |  NETZSCH Group  |  Date created </a:t>
            </a:r>
            <a:endParaRPr lang="en-US" noProof="0" dirty="0"/>
          </a:p>
        </p:txBody>
      </p:sp>
      <p:sp>
        <p:nvSpPr>
          <p:cNvPr id="5" name="灯片编号占位符 4"/>
          <p:cNvSpPr>
            <a:spLocks noGrp="1"/>
          </p:cNvSpPr>
          <p:nvPr>
            <p:ph type="sldNum" sz="quarter" idx="11"/>
          </p:nvPr>
        </p:nvSpPr>
        <p:spPr/>
        <p:txBody>
          <a:bodyPr/>
          <a:lstStyle/>
          <a:p>
            <a:fld id="{D5E2121F-9E42-4071-88C7-608F2BB66E85}" type="slidenum">
              <a:rPr lang="en-US" noProof="0" smtClean="0"/>
              <a:t>12</a:t>
            </a:fld>
            <a:endParaRPr lang="en-US" noProof="0" dirty="0"/>
          </a:p>
        </p:txBody>
      </p:sp>
    </p:spTree>
    <p:extLst>
      <p:ext uri="{BB962C8B-B14F-4D97-AF65-F5344CB8AC3E}">
        <p14:creationId xmlns:p14="http://schemas.microsoft.com/office/powerpoint/2010/main" val="3698746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04" name="think-cell Folie" r:id="rId4" imgW="12700" imgH="12700" progId="TCLayout.ActiveDocument.1">
                  <p:embed/>
                </p:oleObj>
              </mc:Choice>
              <mc:Fallback>
                <p:oleObj name="think-cell Folie" r:id="rId4" imgW="12700" imgH="12700" progId="TCLayout.ActiveDocument.1">
                  <p:embed/>
                  <p:pic>
                    <p:nvPicPr>
                      <p:cNvPr id="0" name="图片 4403"/>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hteck 8"/>
          <p:cNvSpPr/>
          <p:nvPr userDrawn="1"/>
        </p:nvSpPr>
        <p:spPr bwMode="gray">
          <a:xfrm>
            <a:off x="0" y="0"/>
            <a:ext cx="9144000" cy="6858000"/>
          </a:xfrm>
          <a:prstGeom prst="rect">
            <a:avLst/>
          </a:prstGeom>
          <a:gradFill>
            <a:gsLst>
              <a:gs pos="100000">
                <a:srgbClr val="E0E0E0"/>
              </a:gs>
              <a:gs pos="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noProof="0" dirty="0">
              <a:latin typeface="Arial" panose="020B0604020202020204" pitchFamily="34" charset="0"/>
              <a:cs typeface="Arial" panose="020B0604020202020204" pitchFamily="34" charset="0"/>
            </a:endParaRPr>
          </a:p>
        </p:txBody>
      </p:sp>
      <p:sp>
        <p:nvSpPr>
          <p:cNvPr id="8" name="Freeform 6"/>
          <p:cNvSpPr>
            <a:spLocks noEditPoints="1"/>
          </p:cNvSpPr>
          <p:nvPr userDrawn="1"/>
        </p:nvSpPr>
        <p:spPr bwMode="gray">
          <a:xfrm>
            <a:off x="2357512" y="2972373"/>
            <a:ext cx="4428976" cy="913254"/>
          </a:xfrm>
          <a:custGeom>
            <a:avLst/>
            <a:gdLst>
              <a:gd name="T0" fmla="*/ 2956 w 5176"/>
              <a:gd name="T1" fmla="*/ 1065 h 1067"/>
              <a:gd name="T2" fmla="*/ 3328 w 5176"/>
              <a:gd name="T3" fmla="*/ 838 h 1067"/>
              <a:gd name="T4" fmla="*/ 3136 w 5176"/>
              <a:gd name="T5" fmla="*/ 646 h 1067"/>
              <a:gd name="T6" fmla="*/ 2985 w 5176"/>
              <a:gd name="T7" fmla="*/ 146 h 1067"/>
              <a:gd name="T8" fmla="*/ 3586 w 5176"/>
              <a:gd name="T9" fmla="*/ 0 h 1067"/>
              <a:gd name="T10" fmla="*/ 3281 w 5176"/>
              <a:gd name="T11" fmla="*/ 232 h 1067"/>
              <a:gd name="T12" fmla="*/ 3471 w 5176"/>
              <a:gd name="T13" fmla="*/ 409 h 1067"/>
              <a:gd name="T14" fmla="*/ 3622 w 5176"/>
              <a:gd name="T15" fmla="*/ 919 h 1067"/>
              <a:gd name="T16" fmla="*/ 3895 w 5176"/>
              <a:gd name="T17" fmla="*/ 0 h 1067"/>
              <a:gd name="T18" fmla="*/ 4328 w 5176"/>
              <a:gd name="T19" fmla="*/ 233 h 1067"/>
              <a:gd name="T20" fmla="*/ 4044 w 5176"/>
              <a:gd name="T21" fmla="*/ 839 h 1067"/>
              <a:gd name="T22" fmla="*/ 4328 w 5176"/>
              <a:gd name="T23" fmla="*/ 1065 h 1067"/>
              <a:gd name="T24" fmla="*/ 3743 w 5176"/>
              <a:gd name="T25" fmla="*/ 919 h 1067"/>
              <a:gd name="T26" fmla="*/ 3895 w 5176"/>
              <a:gd name="T27" fmla="*/ 0 h 1067"/>
              <a:gd name="T28" fmla="*/ 0 w 5176"/>
              <a:gd name="T29" fmla="*/ 0 h 1067"/>
              <a:gd name="T30" fmla="*/ 488 w 5176"/>
              <a:gd name="T31" fmla="*/ 447 h 1067"/>
              <a:gd name="T32" fmla="*/ 795 w 5176"/>
              <a:gd name="T33" fmla="*/ 0 h 1067"/>
              <a:gd name="T34" fmla="*/ 488 w 5176"/>
              <a:gd name="T35" fmla="*/ 1065 h 1067"/>
              <a:gd name="T36" fmla="*/ 307 w 5176"/>
              <a:gd name="T37" fmla="*/ 1065 h 1067"/>
              <a:gd name="T38" fmla="*/ 952 w 5176"/>
              <a:gd name="T39" fmla="*/ 1065 h 1067"/>
              <a:gd name="T40" fmla="*/ 1546 w 5176"/>
              <a:gd name="T41" fmla="*/ 0 h 1067"/>
              <a:gd name="T42" fmla="*/ 1258 w 5176"/>
              <a:gd name="T43" fmla="*/ 233 h 1067"/>
              <a:gd name="T44" fmla="*/ 1546 w 5176"/>
              <a:gd name="T45" fmla="*/ 409 h 1067"/>
              <a:gd name="T46" fmla="*/ 1257 w 5176"/>
              <a:gd name="T47" fmla="*/ 646 h 1067"/>
              <a:gd name="T48" fmla="*/ 1545 w 5176"/>
              <a:gd name="T49" fmla="*/ 839 h 1067"/>
              <a:gd name="T50" fmla="*/ 952 w 5176"/>
              <a:gd name="T51" fmla="*/ 1065 h 1067"/>
              <a:gd name="T52" fmla="*/ 1758 w 5176"/>
              <a:gd name="T53" fmla="*/ 233 h 1067"/>
              <a:gd name="T54" fmla="*/ 1604 w 5176"/>
              <a:gd name="T55" fmla="*/ 0 h 1067"/>
              <a:gd name="T56" fmla="*/ 2204 w 5176"/>
              <a:gd name="T57" fmla="*/ 233 h 1067"/>
              <a:gd name="T58" fmla="*/ 2050 w 5176"/>
              <a:gd name="T59" fmla="*/ 1065 h 1067"/>
              <a:gd name="T60" fmla="*/ 2260 w 5176"/>
              <a:gd name="T61" fmla="*/ 232 h 1067"/>
              <a:gd name="T62" fmla="*/ 2898 w 5176"/>
              <a:gd name="T63" fmla="*/ 0 h 1067"/>
              <a:gd name="T64" fmla="*/ 2521 w 5176"/>
              <a:gd name="T65" fmla="*/ 838 h 1067"/>
              <a:gd name="T66" fmla="*/ 2879 w 5176"/>
              <a:gd name="T67" fmla="*/ 1065 h 1067"/>
              <a:gd name="T68" fmla="*/ 2188 w 5176"/>
              <a:gd name="T69" fmla="*/ 838 h 1067"/>
              <a:gd name="T70" fmla="*/ 2260 w 5176"/>
              <a:gd name="T71" fmla="*/ 232 h 1067"/>
              <a:gd name="T72" fmla="*/ 4421 w 5176"/>
              <a:gd name="T73" fmla="*/ 0 h 1067"/>
              <a:gd name="T74" fmla="*/ 4726 w 5176"/>
              <a:gd name="T75" fmla="*/ 409 h 1067"/>
              <a:gd name="T76" fmla="*/ 4869 w 5176"/>
              <a:gd name="T77" fmla="*/ 0 h 1067"/>
              <a:gd name="T78" fmla="*/ 5176 w 5176"/>
              <a:gd name="T79" fmla="*/ 1065 h 1067"/>
              <a:gd name="T80" fmla="*/ 4869 w 5176"/>
              <a:gd name="T81" fmla="*/ 646 h 1067"/>
              <a:gd name="T82" fmla="*/ 4726 w 5176"/>
              <a:gd name="T83" fmla="*/ 1065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76" h="1067">
                <a:moveTo>
                  <a:pt x="3471" y="1065"/>
                </a:moveTo>
                <a:cubicBezTo>
                  <a:pt x="2956" y="1065"/>
                  <a:pt x="2956" y="1065"/>
                  <a:pt x="2956" y="1065"/>
                </a:cubicBezTo>
                <a:cubicBezTo>
                  <a:pt x="2956" y="838"/>
                  <a:pt x="2956" y="838"/>
                  <a:pt x="2956" y="838"/>
                </a:cubicBezTo>
                <a:cubicBezTo>
                  <a:pt x="3328" y="838"/>
                  <a:pt x="3328" y="838"/>
                  <a:pt x="3328" y="838"/>
                </a:cubicBezTo>
                <a:cubicBezTo>
                  <a:pt x="3328" y="646"/>
                  <a:pt x="3328" y="646"/>
                  <a:pt x="3328" y="646"/>
                </a:cubicBezTo>
                <a:cubicBezTo>
                  <a:pt x="3136" y="646"/>
                  <a:pt x="3136" y="646"/>
                  <a:pt x="3136" y="646"/>
                </a:cubicBezTo>
                <a:cubicBezTo>
                  <a:pt x="3053" y="646"/>
                  <a:pt x="2985" y="581"/>
                  <a:pt x="2983" y="498"/>
                </a:cubicBezTo>
                <a:cubicBezTo>
                  <a:pt x="2985" y="146"/>
                  <a:pt x="2985" y="146"/>
                  <a:pt x="2985" y="146"/>
                </a:cubicBezTo>
                <a:cubicBezTo>
                  <a:pt x="2985" y="65"/>
                  <a:pt x="3053" y="0"/>
                  <a:pt x="3136" y="0"/>
                </a:cubicBezTo>
                <a:cubicBezTo>
                  <a:pt x="3586" y="0"/>
                  <a:pt x="3586" y="0"/>
                  <a:pt x="3586" y="0"/>
                </a:cubicBezTo>
                <a:cubicBezTo>
                  <a:pt x="3586" y="232"/>
                  <a:pt x="3586" y="232"/>
                  <a:pt x="3586" y="232"/>
                </a:cubicBezTo>
                <a:cubicBezTo>
                  <a:pt x="3281" y="232"/>
                  <a:pt x="3281" y="232"/>
                  <a:pt x="3281" y="232"/>
                </a:cubicBezTo>
                <a:cubicBezTo>
                  <a:pt x="3281" y="409"/>
                  <a:pt x="3281" y="409"/>
                  <a:pt x="3281" y="409"/>
                </a:cubicBezTo>
                <a:cubicBezTo>
                  <a:pt x="3471" y="409"/>
                  <a:pt x="3471" y="409"/>
                  <a:pt x="3471" y="409"/>
                </a:cubicBezTo>
                <a:cubicBezTo>
                  <a:pt x="3556" y="409"/>
                  <a:pt x="3624" y="474"/>
                  <a:pt x="3622" y="555"/>
                </a:cubicBezTo>
                <a:cubicBezTo>
                  <a:pt x="3622" y="919"/>
                  <a:pt x="3622" y="919"/>
                  <a:pt x="3622" y="919"/>
                </a:cubicBezTo>
                <a:cubicBezTo>
                  <a:pt x="3624" y="1000"/>
                  <a:pt x="3556" y="1067"/>
                  <a:pt x="3471" y="1065"/>
                </a:cubicBezTo>
                <a:close/>
                <a:moveTo>
                  <a:pt x="3895" y="0"/>
                </a:moveTo>
                <a:cubicBezTo>
                  <a:pt x="4328" y="0"/>
                  <a:pt x="4328" y="0"/>
                  <a:pt x="4328" y="0"/>
                </a:cubicBezTo>
                <a:cubicBezTo>
                  <a:pt x="4328" y="233"/>
                  <a:pt x="4328" y="233"/>
                  <a:pt x="4328" y="233"/>
                </a:cubicBezTo>
                <a:cubicBezTo>
                  <a:pt x="4044" y="233"/>
                  <a:pt x="4044" y="233"/>
                  <a:pt x="4044" y="233"/>
                </a:cubicBezTo>
                <a:cubicBezTo>
                  <a:pt x="4044" y="839"/>
                  <a:pt x="4044" y="839"/>
                  <a:pt x="4044" y="839"/>
                </a:cubicBezTo>
                <a:cubicBezTo>
                  <a:pt x="4328" y="839"/>
                  <a:pt x="4328" y="839"/>
                  <a:pt x="4328" y="839"/>
                </a:cubicBezTo>
                <a:cubicBezTo>
                  <a:pt x="4328" y="1065"/>
                  <a:pt x="4328" y="1065"/>
                  <a:pt x="4328" y="1065"/>
                </a:cubicBezTo>
                <a:cubicBezTo>
                  <a:pt x="3897" y="1065"/>
                  <a:pt x="3897" y="1065"/>
                  <a:pt x="3897" y="1065"/>
                </a:cubicBezTo>
                <a:cubicBezTo>
                  <a:pt x="3812" y="1067"/>
                  <a:pt x="3743" y="1000"/>
                  <a:pt x="3743" y="919"/>
                </a:cubicBezTo>
                <a:cubicBezTo>
                  <a:pt x="3741" y="146"/>
                  <a:pt x="3741" y="146"/>
                  <a:pt x="3741" y="146"/>
                </a:cubicBezTo>
                <a:cubicBezTo>
                  <a:pt x="3741" y="65"/>
                  <a:pt x="3810" y="0"/>
                  <a:pt x="3895" y="0"/>
                </a:cubicBezTo>
                <a:close/>
                <a:moveTo>
                  <a:pt x="0" y="1065"/>
                </a:moveTo>
                <a:cubicBezTo>
                  <a:pt x="0" y="0"/>
                  <a:pt x="0" y="0"/>
                  <a:pt x="0" y="0"/>
                </a:cubicBezTo>
                <a:cubicBezTo>
                  <a:pt x="307" y="0"/>
                  <a:pt x="307" y="0"/>
                  <a:pt x="307" y="0"/>
                </a:cubicBezTo>
                <a:cubicBezTo>
                  <a:pt x="488" y="447"/>
                  <a:pt x="488" y="447"/>
                  <a:pt x="488" y="447"/>
                </a:cubicBezTo>
                <a:cubicBezTo>
                  <a:pt x="488" y="0"/>
                  <a:pt x="488" y="0"/>
                  <a:pt x="488" y="0"/>
                </a:cubicBezTo>
                <a:cubicBezTo>
                  <a:pt x="795" y="0"/>
                  <a:pt x="795" y="0"/>
                  <a:pt x="795" y="0"/>
                </a:cubicBezTo>
                <a:cubicBezTo>
                  <a:pt x="795" y="1065"/>
                  <a:pt x="795" y="1065"/>
                  <a:pt x="795" y="1065"/>
                </a:cubicBezTo>
                <a:cubicBezTo>
                  <a:pt x="488" y="1065"/>
                  <a:pt x="488" y="1065"/>
                  <a:pt x="488" y="1065"/>
                </a:cubicBezTo>
                <a:cubicBezTo>
                  <a:pt x="305" y="611"/>
                  <a:pt x="305" y="611"/>
                  <a:pt x="305" y="611"/>
                </a:cubicBezTo>
                <a:cubicBezTo>
                  <a:pt x="307" y="1065"/>
                  <a:pt x="307" y="1065"/>
                  <a:pt x="307" y="1065"/>
                </a:cubicBezTo>
                <a:cubicBezTo>
                  <a:pt x="0" y="1065"/>
                  <a:pt x="0" y="1065"/>
                  <a:pt x="0" y="1065"/>
                </a:cubicBezTo>
                <a:close/>
                <a:moveTo>
                  <a:pt x="952" y="1065"/>
                </a:moveTo>
                <a:cubicBezTo>
                  <a:pt x="952" y="0"/>
                  <a:pt x="952" y="0"/>
                  <a:pt x="952" y="0"/>
                </a:cubicBezTo>
                <a:cubicBezTo>
                  <a:pt x="1546" y="0"/>
                  <a:pt x="1546" y="0"/>
                  <a:pt x="1546" y="0"/>
                </a:cubicBezTo>
                <a:cubicBezTo>
                  <a:pt x="1546" y="233"/>
                  <a:pt x="1546" y="233"/>
                  <a:pt x="1546" y="233"/>
                </a:cubicBezTo>
                <a:cubicBezTo>
                  <a:pt x="1258" y="233"/>
                  <a:pt x="1258" y="233"/>
                  <a:pt x="1258" y="233"/>
                </a:cubicBezTo>
                <a:cubicBezTo>
                  <a:pt x="1257" y="409"/>
                  <a:pt x="1257" y="409"/>
                  <a:pt x="1257" y="409"/>
                </a:cubicBezTo>
                <a:cubicBezTo>
                  <a:pt x="1546" y="409"/>
                  <a:pt x="1546" y="409"/>
                  <a:pt x="1546" y="409"/>
                </a:cubicBezTo>
                <a:cubicBezTo>
                  <a:pt x="1546" y="646"/>
                  <a:pt x="1546" y="646"/>
                  <a:pt x="1546" y="646"/>
                </a:cubicBezTo>
                <a:cubicBezTo>
                  <a:pt x="1257" y="646"/>
                  <a:pt x="1257" y="646"/>
                  <a:pt x="1257" y="646"/>
                </a:cubicBezTo>
                <a:cubicBezTo>
                  <a:pt x="1256" y="839"/>
                  <a:pt x="1256" y="839"/>
                  <a:pt x="1256" y="839"/>
                </a:cubicBezTo>
                <a:cubicBezTo>
                  <a:pt x="1545" y="839"/>
                  <a:pt x="1545" y="839"/>
                  <a:pt x="1545" y="839"/>
                </a:cubicBezTo>
                <a:cubicBezTo>
                  <a:pt x="1546" y="1065"/>
                  <a:pt x="1546" y="1065"/>
                  <a:pt x="1546" y="1065"/>
                </a:cubicBezTo>
                <a:cubicBezTo>
                  <a:pt x="952" y="1065"/>
                  <a:pt x="952" y="1065"/>
                  <a:pt x="952" y="1065"/>
                </a:cubicBezTo>
                <a:close/>
                <a:moveTo>
                  <a:pt x="1758" y="1065"/>
                </a:moveTo>
                <a:cubicBezTo>
                  <a:pt x="1758" y="233"/>
                  <a:pt x="1758" y="233"/>
                  <a:pt x="1758" y="233"/>
                </a:cubicBezTo>
                <a:cubicBezTo>
                  <a:pt x="1604" y="233"/>
                  <a:pt x="1604" y="233"/>
                  <a:pt x="1604" y="233"/>
                </a:cubicBezTo>
                <a:cubicBezTo>
                  <a:pt x="1604" y="0"/>
                  <a:pt x="1604" y="0"/>
                  <a:pt x="1604" y="0"/>
                </a:cubicBezTo>
                <a:cubicBezTo>
                  <a:pt x="2204" y="0"/>
                  <a:pt x="2204" y="0"/>
                  <a:pt x="2204" y="0"/>
                </a:cubicBezTo>
                <a:cubicBezTo>
                  <a:pt x="2204" y="233"/>
                  <a:pt x="2204" y="233"/>
                  <a:pt x="2204" y="233"/>
                </a:cubicBezTo>
                <a:cubicBezTo>
                  <a:pt x="2050" y="233"/>
                  <a:pt x="2050" y="233"/>
                  <a:pt x="2050" y="233"/>
                </a:cubicBezTo>
                <a:cubicBezTo>
                  <a:pt x="2050" y="1065"/>
                  <a:pt x="2050" y="1065"/>
                  <a:pt x="2050" y="1065"/>
                </a:cubicBezTo>
                <a:cubicBezTo>
                  <a:pt x="1758" y="1065"/>
                  <a:pt x="1758" y="1065"/>
                  <a:pt x="1758" y="1065"/>
                </a:cubicBezTo>
                <a:close/>
                <a:moveTo>
                  <a:pt x="2260" y="232"/>
                </a:moveTo>
                <a:cubicBezTo>
                  <a:pt x="2260" y="0"/>
                  <a:pt x="2260" y="0"/>
                  <a:pt x="2260" y="0"/>
                </a:cubicBezTo>
                <a:cubicBezTo>
                  <a:pt x="2898" y="0"/>
                  <a:pt x="2898" y="0"/>
                  <a:pt x="2898" y="0"/>
                </a:cubicBezTo>
                <a:cubicBezTo>
                  <a:pt x="2898" y="233"/>
                  <a:pt x="2898" y="233"/>
                  <a:pt x="2898" y="233"/>
                </a:cubicBezTo>
                <a:cubicBezTo>
                  <a:pt x="2521" y="838"/>
                  <a:pt x="2521" y="838"/>
                  <a:pt x="2521" y="838"/>
                </a:cubicBezTo>
                <a:cubicBezTo>
                  <a:pt x="2880" y="838"/>
                  <a:pt x="2880" y="838"/>
                  <a:pt x="2880" y="838"/>
                </a:cubicBezTo>
                <a:cubicBezTo>
                  <a:pt x="2879" y="1065"/>
                  <a:pt x="2879" y="1065"/>
                  <a:pt x="2879" y="1065"/>
                </a:cubicBezTo>
                <a:cubicBezTo>
                  <a:pt x="2189" y="1065"/>
                  <a:pt x="2189" y="1065"/>
                  <a:pt x="2189" y="1065"/>
                </a:cubicBezTo>
                <a:cubicBezTo>
                  <a:pt x="2188" y="838"/>
                  <a:pt x="2188" y="838"/>
                  <a:pt x="2188" y="838"/>
                </a:cubicBezTo>
                <a:cubicBezTo>
                  <a:pt x="2565" y="232"/>
                  <a:pt x="2565" y="232"/>
                  <a:pt x="2565" y="232"/>
                </a:cubicBezTo>
                <a:cubicBezTo>
                  <a:pt x="2260" y="232"/>
                  <a:pt x="2260" y="232"/>
                  <a:pt x="2260" y="232"/>
                </a:cubicBezTo>
                <a:close/>
                <a:moveTo>
                  <a:pt x="4421" y="1065"/>
                </a:moveTo>
                <a:cubicBezTo>
                  <a:pt x="4421" y="0"/>
                  <a:pt x="4421" y="0"/>
                  <a:pt x="4421" y="0"/>
                </a:cubicBezTo>
                <a:cubicBezTo>
                  <a:pt x="4726" y="0"/>
                  <a:pt x="4726" y="0"/>
                  <a:pt x="4726" y="0"/>
                </a:cubicBezTo>
                <a:cubicBezTo>
                  <a:pt x="4726" y="409"/>
                  <a:pt x="4726" y="409"/>
                  <a:pt x="4726" y="409"/>
                </a:cubicBezTo>
                <a:cubicBezTo>
                  <a:pt x="4869" y="409"/>
                  <a:pt x="4869" y="409"/>
                  <a:pt x="4869" y="409"/>
                </a:cubicBezTo>
                <a:cubicBezTo>
                  <a:pt x="4869" y="0"/>
                  <a:pt x="4869" y="0"/>
                  <a:pt x="4869" y="0"/>
                </a:cubicBezTo>
                <a:cubicBezTo>
                  <a:pt x="5176" y="0"/>
                  <a:pt x="5176" y="0"/>
                  <a:pt x="5176" y="0"/>
                </a:cubicBezTo>
                <a:cubicBezTo>
                  <a:pt x="5176" y="1065"/>
                  <a:pt x="5176" y="1065"/>
                  <a:pt x="5176" y="1065"/>
                </a:cubicBezTo>
                <a:cubicBezTo>
                  <a:pt x="4869" y="1065"/>
                  <a:pt x="4869" y="1065"/>
                  <a:pt x="4869" y="1065"/>
                </a:cubicBezTo>
                <a:cubicBezTo>
                  <a:pt x="4869" y="646"/>
                  <a:pt x="4869" y="646"/>
                  <a:pt x="4869" y="646"/>
                </a:cubicBezTo>
                <a:cubicBezTo>
                  <a:pt x="4726" y="646"/>
                  <a:pt x="4726" y="646"/>
                  <a:pt x="4726" y="646"/>
                </a:cubicBezTo>
                <a:cubicBezTo>
                  <a:pt x="4726" y="1065"/>
                  <a:pt x="4726" y="1065"/>
                  <a:pt x="4726" y="1065"/>
                </a:cubicBezTo>
                <a:cubicBezTo>
                  <a:pt x="4421" y="1065"/>
                  <a:pt x="4421" y="1065"/>
                  <a:pt x="4421" y="1065"/>
                </a:cubicBezTo>
                <a:close/>
              </a:path>
            </a:pathLst>
          </a:cu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1000" noProof="0" dirty="0">
              <a:solidFill>
                <a:schemeClr val="lt1"/>
              </a:solidFill>
              <a:latin typeface="Arial" panose="020B0604020202020204" pitchFamily="34" charset="0"/>
              <a:cs typeface="Arial" panose="020B0604020202020204" pitchFamily="34" charset="0"/>
            </a:endParaRPr>
          </a:p>
        </p:txBody>
      </p:sp>
      <p:cxnSp>
        <p:nvCxnSpPr>
          <p:cNvPr id="5" name="Gerade Verbindung 4"/>
          <p:cNvCxnSpPr/>
          <p:nvPr userDrawn="1"/>
        </p:nvCxnSpPr>
        <p:spPr>
          <a:xfrm flipH="1">
            <a:off x="-360548" y="119675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userDrawn="1"/>
        </p:nvCxnSpPr>
        <p:spPr>
          <a:xfrm flipH="1">
            <a:off x="-360548" y="641733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a:xfrm flipH="1">
            <a:off x="9269227" y="119675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flipH="1">
            <a:off x="9269227" y="641733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a:xfrm rot="16200000" flipH="1">
            <a:off x="323788"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rot="16200000" flipH="1">
            <a:off x="4355976"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rot="16200000" flipH="1">
            <a:off x="4572000"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rot="16200000" flipH="1">
            <a:off x="8604448"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a:xfrm rot="16200000" flipH="1">
            <a:off x="323788"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rot="16200000" flipH="1">
            <a:off x="4355976"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a:xfrm rot="16200000" flipH="1">
            <a:off x="4572000"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a:xfrm rot="16200000" flipH="1">
            <a:off x="8604448"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Text with Subheadline">
    <p:spTree>
      <p:nvGrpSpPr>
        <p:cNvPr id="1" name=""/>
        <p:cNvGrpSpPr/>
        <p:nvPr/>
      </p:nvGrpSpPr>
      <p:grpSpPr>
        <a:xfrm>
          <a:off x="0" y="0"/>
          <a:ext cx="0" cy="0"/>
          <a:chOff x="0" y="0"/>
          <a:chExt cx="0" cy="0"/>
        </a:xfrm>
      </p:grpSpPr>
      <p:sp>
        <p:nvSpPr>
          <p:cNvPr id="12" name="Fußzeilenplatzhalter 4"/>
          <p:cNvSpPr>
            <a:spLocks noGrp="1"/>
          </p:cNvSpPr>
          <p:nvPr>
            <p:ph type="ftr" sz="quarter" idx="3"/>
          </p:nvPr>
        </p:nvSpPr>
        <p:spPr bwMode="gray">
          <a:xfrm>
            <a:off x="424798" y="6534000"/>
            <a:ext cx="6842590" cy="323999"/>
          </a:xfrm>
          <a:prstGeom prst="rect">
            <a:avLst/>
          </a:prstGeom>
        </p:spPr>
        <p:txBody>
          <a:bodyPr vert="horz" lIns="0" tIns="45720" rIns="91440" bIns="45720" rtlCol="0" anchor="ctr"/>
          <a:lstStyle>
            <a:lvl1pPr algn="l">
              <a:defRPr sz="1000">
                <a:solidFill>
                  <a:srgbClr val="4D4D4D"/>
                </a:solidFill>
                <a:latin typeface="Arial" panose="020B0604020202020204" pitchFamily="34" charset="0"/>
                <a:cs typeface="Arial" panose="020B0604020202020204" pitchFamily="34" charset="0"/>
              </a:defRPr>
            </a:lvl1pPr>
          </a:lstStyle>
          <a:p>
            <a:r>
              <a:rPr lang="en-US" noProof="0" dirty="0" smtClean="0"/>
              <a:t>Topic of presentation |  NETZSCH Group  |  Date created </a:t>
            </a:r>
            <a:endParaRPr lang="en-US" noProof="0" dirty="0"/>
          </a:p>
        </p:txBody>
      </p:sp>
      <p:sp>
        <p:nvSpPr>
          <p:cNvPr id="13" name="Foliennummernplatzhalter 5"/>
          <p:cNvSpPr>
            <a:spLocks noGrp="1"/>
          </p:cNvSpPr>
          <p:nvPr>
            <p:ph type="sldNum" sz="quarter" idx="4"/>
          </p:nvPr>
        </p:nvSpPr>
        <p:spPr bwMode="gray">
          <a:xfrm>
            <a:off x="7776356" y="6554624"/>
            <a:ext cx="928643" cy="303376"/>
          </a:xfrm>
          <a:prstGeom prst="rect">
            <a:avLst/>
          </a:prstGeom>
        </p:spPr>
        <p:txBody>
          <a:bodyPr vert="horz" lIns="91440" tIns="45720" rIns="0" bIns="45720" rtlCol="0" anchor="ctr"/>
          <a:lstStyle>
            <a:lvl1pPr marL="0" algn="r" defTabSz="914400" rtl="0" eaLnBrk="1" latinLnBrk="0" hangingPunct="1">
              <a:defRPr lang="de-DE" sz="1000" kern="1200" smtClean="0">
                <a:solidFill>
                  <a:srgbClr val="4D4D4D"/>
                </a:solidFill>
                <a:latin typeface="Arial" panose="020B0604020202020204" pitchFamily="34" charset="0"/>
                <a:ea typeface="+mn-ea"/>
                <a:cs typeface="Arial" panose="020B0604020202020204" pitchFamily="34" charset="0"/>
              </a:defRPr>
            </a:lvl1pPr>
          </a:lstStyle>
          <a:p>
            <a:fld id="{D5E2121F-9E42-4071-88C7-608F2BB66E85}" type="slidenum">
              <a:rPr lang="en-US" noProof="0" smtClean="0"/>
              <a:t>‹#›</a:t>
            </a:fld>
            <a:endParaRPr lang="en-US" noProof="0" dirty="0"/>
          </a:p>
        </p:txBody>
      </p:sp>
      <p:sp>
        <p:nvSpPr>
          <p:cNvPr id="14" name="Textplatzhalter 2"/>
          <p:cNvSpPr>
            <a:spLocks noGrp="1"/>
          </p:cNvSpPr>
          <p:nvPr>
            <p:ph type="body" sz="quarter" idx="11" hasCustomPrompt="1"/>
          </p:nvPr>
        </p:nvSpPr>
        <p:spPr bwMode="gray">
          <a:xfrm>
            <a:off x="431800" y="6262787"/>
            <a:ext cx="8280400" cy="153888"/>
          </a:xfrm>
        </p:spPr>
        <p:txBody>
          <a:bodyPr tIns="0" rIns="0" bIns="0" anchor="b">
            <a:spAutoFit/>
          </a:bodyPr>
          <a:lstStyle>
            <a:lvl1pPr marL="0" indent="0">
              <a:spcBef>
                <a:spcPts val="0"/>
              </a:spcBef>
              <a:buFont typeface="Arial" panose="020B0604020202020204" pitchFamily="34" charset="0"/>
              <a:buNone/>
              <a:defRPr sz="1000">
                <a:solidFill>
                  <a:srgbClr val="4D4D4D"/>
                </a:solidFill>
              </a:defRPr>
            </a:lvl1pPr>
            <a:lvl2pPr marL="0" indent="0">
              <a:spcBef>
                <a:spcPts val="0"/>
              </a:spcBef>
              <a:buFont typeface="Arial" panose="020B0604020202020204" pitchFamily="34" charset="0"/>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stStyle>
          <a:p>
            <a:r>
              <a:rPr lang="en-US" noProof="0" dirty="0" smtClean="0"/>
              <a:t>Source/Footnote:</a:t>
            </a:r>
            <a:endParaRPr lang="en-US" noProof="0" dirty="0"/>
          </a:p>
        </p:txBody>
      </p:sp>
      <p:sp>
        <p:nvSpPr>
          <p:cNvPr id="9" name="Titel 1"/>
          <p:cNvSpPr>
            <a:spLocks noGrp="1"/>
          </p:cNvSpPr>
          <p:nvPr>
            <p:ph type="title" hasCustomPrompt="1"/>
          </p:nvPr>
        </p:nvSpPr>
        <p:spPr bwMode="gray">
          <a:xfrm>
            <a:off x="431540" y="105706"/>
            <a:ext cx="6156584" cy="330200"/>
          </a:xfrm>
        </p:spPr>
        <p:txBody>
          <a:bodyPr/>
          <a:lstStyle>
            <a:lvl1pPr>
              <a:defRPr>
                <a:solidFill>
                  <a:srgbClr val="007770"/>
                </a:solidFill>
              </a:defRPr>
            </a:lvl1pPr>
          </a:lstStyle>
          <a:p>
            <a:r>
              <a:rPr lang="en-US" noProof="0" dirty="0" smtClean="0"/>
              <a:t>Headline</a:t>
            </a:r>
            <a:endParaRPr lang="en-US" noProof="0" dirty="0"/>
          </a:p>
        </p:txBody>
      </p:sp>
      <p:sp>
        <p:nvSpPr>
          <p:cNvPr id="11" name="Textplatzhalter 2"/>
          <p:cNvSpPr>
            <a:spLocks noGrp="1"/>
          </p:cNvSpPr>
          <p:nvPr>
            <p:ph type="body" sz="quarter" idx="15" hasCustomPrompt="1"/>
          </p:nvPr>
        </p:nvSpPr>
        <p:spPr bwMode="gray">
          <a:xfrm>
            <a:off x="431800" y="479425"/>
            <a:ext cx="6156325" cy="288925"/>
          </a:xfrm>
        </p:spPr>
        <p:txBody>
          <a:bodyPr/>
          <a:lstStyle>
            <a:lvl1pPr marL="0" indent="0">
              <a:spcBef>
                <a:spcPts val="0"/>
              </a:spcBef>
              <a:buFont typeface="Arial" panose="020B0604020202020204" pitchFamily="34" charset="0"/>
              <a:buNone/>
              <a:defRPr sz="1600">
                <a:solidFill>
                  <a:srgbClr val="007770"/>
                </a:solidFill>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Font typeface="Arial" panose="020B0604020202020204" pitchFamily="34" charset="0"/>
              <a:buNone/>
              <a:defRPr sz="1600"/>
            </a:lvl6pPr>
            <a:lvl7pPr marL="0" indent="0">
              <a:spcBef>
                <a:spcPts val="0"/>
              </a:spcBef>
              <a:buNone/>
              <a:defRPr sz="1600"/>
            </a:lvl7pPr>
            <a:lvl8pPr marL="0" indent="0">
              <a:spcBef>
                <a:spcPts val="0"/>
              </a:spcBef>
              <a:buNone/>
              <a:defRPr sz="1600"/>
            </a:lvl8pPr>
          </a:lstStyle>
          <a:p>
            <a:pPr lvl="0"/>
            <a:r>
              <a:rPr lang="en-US" noProof="0" dirty="0" err="1" smtClean="0"/>
              <a:t>Subheadline</a:t>
            </a:r>
            <a:endParaRPr lang="en-US" noProof="0" dirty="0" smtClean="0"/>
          </a:p>
        </p:txBody>
      </p:sp>
      <p:sp>
        <p:nvSpPr>
          <p:cNvPr id="16" name="Textplatzhalter 5"/>
          <p:cNvSpPr>
            <a:spLocks noGrp="1"/>
          </p:cNvSpPr>
          <p:nvPr>
            <p:ph type="body" sz="quarter" idx="12" hasCustomPrompt="1"/>
          </p:nvPr>
        </p:nvSpPr>
        <p:spPr bwMode="gray">
          <a:xfrm>
            <a:off x="424799" y="1188000"/>
            <a:ext cx="2634313" cy="50492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7" name="Textplatzhalter 7"/>
          <p:cNvSpPr>
            <a:spLocks noGrp="1"/>
          </p:cNvSpPr>
          <p:nvPr>
            <p:ph type="body" sz="quarter" idx="13" hasCustomPrompt="1"/>
          </p:nvPr>
        </p:nvSpPr>
        <p:spPr bwMode="gray">
          <a:xfrm>
            <a:off x="3247181" y="1188000"/>
            <a:ext cx="2620963" cy="50492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8" name="Textplatzhalter 9"/>
          <p:cNvSpPr>
            <a:spLocks noGrp="1"/>
          </p:cNvSpPr>
          <p:nvPr>
            <p:ph type="body" sz="quarter" idx="14" hasCustomPrompt="1"/>
          </p:nvPr>
        </p:nvSpPr>
        <p:spPr bwMode="gray">
          <a:xfrm>
            <a:off x="6084043" y="1188000"/>
            <a:ext cx="2613517" cy="50492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31800" y="0"/>
            <a:ext cx="6144120" cy="908050"/>
          </a:xfrm>
        </p:spPr>
        <p:txBody>
          <a:bodyPr/>
          <a:lstStyle/>
          <a:p>
            <a:r>
              <a:rPr lang="en-US" noProof="0" dirty="0" smtClean="0"/>
              <a:t>Headline</a:t>
            </a:r>
            <a:endParaRPr lang="en-US" noProof="0" dirty="0"/>
          </a:p>
        </p:txBody>
      </p:sp>
      <p:sp>
        <p:nvSpPr>
          <p:cNvPr id="3" name="Fußzeilenplatzhalter 2"/>
          <p:cNvSpPr>
            <a:spLocks noGrp="1"/>
          </p:cNvSpPr>
          <p:nvPr>
            <p:ph type="ftr" sz="quarter" idx="10"/>
          </p:nvPr>
        </p:nvSpPr>
        <p:spPr bwMode="gray"/>
        <p:txBody>
          <a:bodyPr/>
          <a:lstStyle/>
          <a:p>
            <a:r>
              <a:rPr lang="en-US" noProof="0" dirty="0" smtClean="0"/>
              <a:t>Topic of presentation |  NETZSCH Group  |  Date created </a:t>
            </a:r>
            <a:endParaRPr lang="en-US" noProof="0" dirty="0"/>
          </a:p>
        </p:txBody>
      </p:sp>
      <p:sp>
        <p:nvSpPr>
          <p:cNvPr id="4" name="Foliennummernplatzhalter 3"/>
          <p:cNvSpPr>
            <a:spLocks noGrp="1"/>
          </p:cNvSpPr>
          <p:nvPr>
            <p:ph type="sldNum" sz="quarter" idx="11"/>
          </p:nvPr>
        </p:nvSpPr>
        <p:spPr bwMode="gray"/>
        <p:txBody>
          <a:bodyPr/>
          <a:lstStyle/>
          <a:p>
            <a:fld id="{D5E2121F-9E42-4071-88C7-608F2BB66E85}" type="slidenum">
              <a:rPr lang="en-US" noProof="0" smtClean="0"/>
              <a:t>‹#›</a:t>
            </a:fld>
            <a:endParaRPr lang="en-US" noProof="0" dirty="0"/>
          </a:p>
        </p:txBody>
      </p:sp>
      <p:sp>
        <p:nvSpPr>
          <p:cNvPr id="6" name="Bildplatzhalter 5"/>
          <p:cNvSpPr>
            <a:spLocks noGrp="1"/>
          </p:cNvSpPr>
          <p:nvPr>
            <p:ph type="pic" sz="quarter" idx="12" hasCustomPrompt="1"/>
          </p:nvPr>
        </p:nvSpPr>
        <p:spPr bwMode="gray">
          <a:xfrm>
            <a:off x="431800" y="1196975"/>
            <a:ext cx="8280400" cy="5040313"/>
          </a:xfrm>
          <a:solidFill>
            <a:srgbClr val="E0E0E0"/>
          </a:solidFill>
        </p:spPr>
        <p:txBody>
          <a:bodyPr/>
          <a:lstStyle/>
          <a:p>
            <a:r>
              <a:rPr lang="en-US" noProof="0" dirty="0" smtClean="0"/>
              <a:t>Insert picture</a:t>
            </a:r>
            <a:endParaRPr lang="en-US" noProof="0" dirty="0"/>
          </a:p>
        </p:txBody>
      </p:sp>
      <p:sp>
        <p:nvSpPr>
          <p:cNvPr id="7" name="Textplatzhalter 2"/>
          <p:cNvSpPr>
            <a:spLocks noGrp="1"/>
          </p:cNvSpPr>
          <p:nvPr>
            <p:ph type="body" sz="quarter" idx="13" hasCustomPrompt="1"/>
          </p:nvPr>
        </p:nvSpPr>
        <p:spPr bwMode="gray">
          <a:xfrm>
            <a:off x="431800" y="6262787"/>
            <a:ext cx="8280400" cy="153888"/>
          </a:xfrm>
        </p:spPr>
        <p:txBody>
          <a:bodyPr tIns="0" rIns="0" bIns="0" anchor="b">
            <a:spAutoFit/>
          </a:bodyPr>
          <a:lstStyle>
            <a:lvl1pPr marL="0" indent="0">
              <a:spcBef>
                <a:spcPts val="0"/>
              </a:spcBef>
              <a:buFont typeface="Arial" panose="020B0604020202020204" pitchFamily="34" charset="0"/>
              <a:buNone/>
              <a:defRPr sz="1000">
                <a:solidFill>
                  <a:srgbClr val="4D4D4D"/>
                </a:solidFill>
              </a:defRPr>
            </a:lvl1pPr>
            <a:lvl2pPr marL="0" indent="0">
              <a:spcBef>
                <a:spcPts val="0"/>
              </a:spcBef>
              <a:buFont typeface="Arial" panose="020B0604020202020204" pitchFamily="34" charset="0"/>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stStyle>
          <a:p>
            <a:r>
              <a:rPr lang="en-US" noProof="0" dirty="0" smtClean="0"/>
              <a:t>Source/Footnote:</a:t>
            </a:r>
            <a:endParaRPr lang="en-US" noProof="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Subheadlin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bwMode="gray"/>
        <p:txBody>
          <a:bodyPr/>
          <a:lstStyle/>
          <a:p>
            <a:r>
              <a:rPr lang="en-US" noProof="0" dirty="0" smtClean="0"/>
              <a:t>Topic of presentation |  NETZSCH Group  |  Date created </a:t>
            </a:r>
            <a:endParaRPr lang="en-US" noProof="0" dirty="0"/>
          </a:p>
        </p:txBody>
      </p:sp>
      <p:sp>
        <p:nvSpPr>
          <p:cNvPr id="4" name="Foliennummernplatzhalter 3"/>
          <p:cNvSpPr>
            <a:spLocks noGrp="1"/>
          </p:cNvSpPr>
          <p:nvPr>
            <p:ph type="sldNum" sz="quarter" idx="11"/>
          </p:nvPr>
        </p:nvSpPr>
        <p:spPr bwMode="gray"/>
        <p:txBody>
          <a:bodyPr/>
          <a:lstStyle/>
          <a:p>
            <a:fld id="{D5E2121F-9E42-4071-88C7-608F2BB66E85}" type="slidenum">
              <a:rPr lang="en-US" noProof="0" smtClean="0"/>
              <a:t>‹#›</a:t>
            </a:fld>
            <a:endParaRPr lang="en-US" noProof="0" dirty="0"/>
          </a:p>
        </p:txBody>
      </p:sp>
      <p:sp>
        <p:nvSpPr>
          <p:cNvPr id="6" name="Bildplatzhalter 5"/>
          <p:cNvSpPr>
            <a:spLocks noGrp="1"/>
          </p:cNvSpPr>
          <p:nvPr>
            <p:ph type="pic" sz="quarter" idx="12" hasCustomPrompt="1"/>
          </p:nvPr>
        </p:nvSpPr>
        <p:spPr bwMode="gray">
          <a:xfrm>
            <a:off x="431800" y="1196975"/>
            <a:ext cx="8280400" cy="5040313"/>
          </a:xfrm>
          <a:solidFill>
            <a:srgbClr val="E0E0E0"/>
          </a:solidFill>
        </p:spPr>
        <p:txBody>
          <a:bodyPr/>
          <a:lstStyle/>
          <a:p>
            <a:r>
              <a:rPr lang="en-US" noProof="0" dirty="0" smtClean="0"/>
              <a:t>Insert picture</a:t>
            </a:r>
            <a:endParaRPr lang="en-US" noProof="0" dirty="0"/>
          </a:p>
        </p:txBody>
      </p:sp>
      <p:sp>
        <p:nvSpPr>
          <p:cNvPr id="7" name="Textplatzhalter 2"/>
          <p:cNvSpPr>
            <a:spLocks noGrp="1"/>
          </p:cNvSpPr>
          <p:nvPr>
            <p:ph type="body" sz="quarter" idx="13" hasCustomPrompt="1"/>
          </p:nvPr>
        </p:nvSpPr>
        <p:spPr bwMode="gray">
          <a:xfrm>
            <a:off x="431800" y="6262787"/>
            <a:ext cx="8280400" cy="153888"/>
          </a:xfrm>
        </p:spPr>
        <p:txBody>
          <a:bodyPr tIns="0" rIns="0" bIns="0" anchor="b">
            <a:spAutoFit/>
          </a:bodyPr>
          <a:lstStyle>
            <a:lvl1pPr marL="0" indent="0">
              <a:spcBef>
                <a:spcPts val="0"/>
              </a:spcBef>
              <a:buFont typeface="Arial" panose="020B0604020202020204" pitchFamily="34" charset="0"/>
              <a:buNone/>
              <a:defRPr sz="1000">
                <a:solidFill>
                  <a:srgbClr val="4D4D4D"/>
                </a:solidFill>
              </a:defRPr>
            </a:lvl1pPr>
            <a:lvl2pPr marL="0" indent="0">
              <a:spcBef>
                <a:spcPts val="0"/>
              </a:spcBef>
              <a:buFont typeface="Arial" panose="020B0604020202020204" pitchFamily="34" charset="0"/>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stStyle>
          <a:p>
            <a:r>
              <a:rPr lang="en-US" noProof="0" dirty="0" smtClean="0"/>
              <a:t>Source/Footnote:</a:t>
            </a:r>
            <a:endParaRPr lang="en-US" noProof="0" dirty="0"/>
          </a:p>
        </p:txBody>
      </p:sp>
      <p:sp>
        <p:nvSpPr>
          <p:cNvPr id="8" name="Titel 1"/>
          <p:cNvSpPr>
            <a:spLocks noGrp="1"/>
          </p:cNvSpPr>
          <p:nvPr>
            <p:ph type="title" hasCustomPrompt="1"/>
          </p:nvPr>
        </p:nvSpPr>
        <p:spPr bwMode="gray">
          <a:xfrm>
            <a:off x="431540" y="105706"/>
            <a:ext cx="6156584" cy="330200"/>
          </a:xfrm>
        </p:spPr>
        <p:txBody>
          <a:bodyPr/>
          <a:lstStyle>
            <a:lvl1pPr>
              <a:defRPr>
                <a:solidFill>
                  <a:srgbClr val="007770"/>
                </a:solidFill>
              </a:defRPr>
            </a:lvl1pPr>
          </a:lstStyle>
          <a:p>
            <a:r>
              <a:rPr lang="en-US" noProof="0" dirty="0" smtClean="0"/>
              <a:t>Headline</a:t>
            </a:r>
            <a:endParaRPr lang="en-US" noProof="0" dirty="0"/>
          </a:p>
        </p:txBody>
      </p:sp>
      <p:sp>
        <p:nvSpPr>
          <p:cNvPr id="9" name="Textplatzhalter 2"/>
          <p:cNvSpPr>
            <a:spLocks noGrp="1"/>
          </p:cNvSpPr>
          <p:nvPr>
            <p:ph type="body" sz="quarter" idx="15" hasCustomPrompt="1"/>
          </p:nvPr>
        </p:nvSpPr>
        <p:spPr bwMode="gray">
          <a:xfrm>
            <a:off x="431800" y="479425"/>
            <a:ext cx="6156325" cy="288925"/>
          </a:xfrm>
        </p:spPr>
        <p:txBody>
          <a:bodyPr/>
          <a:lstStyle>
            <a:lvl1pPr marL="0" indent="0">
              <a:spcBef>
                <a:spcPts val="0"/>
              </a:spcBef>
              <a:buFont typeface="Arial" panose="020B0604020202020204" pitchFamily="34" charset="0"/>
              <a:buNone/>
              <a:defRPr sz="1600">
                <a:solidFill>
                  <a:srgbClr val="007770"/>
                </a:solidFill>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Font typeface="Arial" panose="020B0604020202020204" pitchFamily="34" charset="0"/>
              <a:buNone/>
              <a:defRPr sz="1600"/>
            </a:lvl6pPr>
            <a:lvl7pPr marL="0" indent="0">
              <a:spcBef>
                <a:spcPts val="0"/>
              </a:spcBef>
              <a:buNone/>
              <a:defRPr sz="1600"/>
            </a:lvl7pPr>
            <a:lvl8pPr marL="0" indent="0">
              <a:spcBef>
                <a:spcPts val="0"/>
              </a:spcBef>
              <a:buNone/>
              <a:defRPr sz="1600"/>
            </a:lvl8pPr>
          </a:lstStyle>
          <a:p>
            <a:pPr lvl="0"/>
            <a:r>
              <a:rPr lang="en-US" noProof="0" dirty="0" err="1" smtClean="0"/>
              <a:t>Subheadline</a:t>
            </a:r>
            <a:endParaRPr lang="en-US" noProof="0" dirty="0" smtClean="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31800" y="0"/>
            <a:ext cx="6144120" cy="908050"/>
          </a:xfrm>
        </p:spPr>
        <p:txBody>
          <a:bodyPr/>
          <a:lstStyle>
            <a:lvl1pPr>
              <a:defRPr/>
            </a:lvl1pPr>
          </a:lstStyle>
          <a:p>
            <a:r>
              <a:rPr lang="en-US" noProof="0" dirty="0" smtClean="0"/>
              <a:t>Headline</a:t>
            </a:r>
            <a:endParaRPr lang="en-US" noProof="0" dirty="0"/>
          </a:p>
        </p:txBody>
      </p:sp>
      <p:sp>
        <p:nvSpPr>
          <p:cNvPr id="6" name="Textplatzhalter 5"/>
          <p:cNvSpPr>
            <a:spLocks noGrp="1"/>
          </p:cNvSpPr>
          <p:nvPr>
            <p:ph type="body" sz="quarter" idx="12" hasCustomPrompt="1"/>
          </p:nvPr>
        </p:nvSpPr>
        <p:spPr bwMode="gray">
          <a:xfrm>
            <a:off x="4679950" y="1188000"/>
            <a:ext cx="4031438" cy="5049288"/>
          </a:xfrm>
        </p:spPr>
        <p:txBody>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Fußzeilenplatzhalter 4"/>
          <p:cNvSpPr>
            <a:spLocks noGrp="1"/>
          </p:cNvSpPr>
          <p:nvPr>
            <p:ph type="ftr" sz="quarter" idx="3"/>
          </p:nvPr>
        </p:nvSpPr>
        <p:spPr bwMode="gray">
          <a:xfrm>
            <a:off x="424798" y="6534000"/>
            <a:ext cx="6842590" cy="323999"/>
          </a:xfrm>
          <a:prstGeom prst="rect">
            <a:avLst/>
          </a:prstGeom>
        </p:spPr>
        <p:txBody>
          <a:bodyPr vert="horz" lIns="0" tIns="45720" rIns="91440" bIns="45720" rtlCol="0" anchor="ctr"/>
          <a:lstStyle>
            <a:lvl1pPr algn="l">
              <a:defRPr sz="1000">
                <a:solidFill>
                  <a:srgbClr val="4D4D4D"/>
                </a:solidFill>
                <a:latin typeface="Arial" panose="020B0604020202020204" pitchFamily="34" charset="0"/>
                <a:cs typeface="Arial" panose="020B0604020202020204" pitchFamily="34" charset="0"/>
              </a:defRPr>
            </a:lvl1pPr>
          </a:lstStyle>
          <a:p>
            <a:r>
              <a:rPr lang="en-US" noProof="0" dirty="0" smtClean="0"/>
              <a:t>Topic of presentation |  NETZSCH Group  |  Date created </a:t>
            </a:r>
            <a:endParaRPr lang="en-US" noProof="0" dirty="0"/>
          </a:p>
        </p:txBody>
      </p:sp>
      <p:sp>
        <p:nvSpPr>
          <p:cNvPr id="11" name="Foliennummernplatzhalter 5"/>
          <p:cNvSpPr>
            <a:spLocks noGrp="1"/>
          </p:cNvSpPr>
          <p:nvPr>
            <p:ph type="sldNum" sz="quarter" idx="4"/>
          </p:nvPr>
        </p:nvSpPr>
        <p:spPr bwMode="gray">
          <a:xfrm>
            <a:off x="7776356" y="6554624"/>
            <a:ext cx="928643" cy="303376"/>
          </a:xfrm>
          <a:prstGeom prst="rect">
            <a:avLst/>
          </a:prstGeom>
        </p:spPr>
        <p:txBody>
          <a:bodyPr vert="horz" lIns="91440" tIns="45720" rIns="0" bIns="45720" rtlCol="0" anchor="ctr"/>
          <a:lstStyle>
            <a:lvl1pPr marL="0" algn="r" defTabSz="914400" rtl="0" eaLnBrk="1" latinLnBrk="0" hangingPunct="1">
              <a:defRPr lang="de-DE" sz="1000" kern="1200" smtClean="0">
                <a:solidFill>
                  <a:srgbClr val="4D4D4D"/>
                </a:solidFill>
                <a:latin typeface="Arial" panose="020B0604020202020204" pitchFamily="34" charset="0"/>
                <a:ea typeface="+mn-ea"/>
                <a:cs typeface="Arial" panose="020B0604020202020204" pitchFamily="34" charset="0"/>
              </a:defRPr>
            </a:lvl1pPr>
          </a:lstStyle>
          <a:p>
            <a:fld id="{D5E2121F-9E42-4071-88C7-608F2BB66E85}" type="slidenum">
              <a:rPr lang="en-US" noProof="0" smtClean="0"/>
              <a:t>‹#›</a:t>
            </a:fld>
            <a:endParaRPr lang="en-US" noProof="0" dirty="0"/>
          </a:p>
        </p:txBody>
      </p:sp>
      <p:sp>
        <p:nvSpPr>
          <p:cNvPr id="12" name="Textplatzhalter 2"/>
          <p:cNvSpPr>
            <a:spLocks noGrp="1"/>
          </p:cNvSpPr>
          <p:nvPr>
            <p:ph type="body" sz="quarter" idx="11" hasCustomPrompt="1"/>
          </p:nvPr>
        </p:nvSpPr>
        <p:spPr bwMode="gray">
          <a:xfrm>
            <a:off x="431800" y="6262787"/>
            <a:ext cx="8280400" cy="153888"/>
          </a:xfrm>
        </p:spPr>
        <p:txBody>
          <a:bodyPr tIns="0" rIns="0" bIns="0" anchor="b">
            <a:spAutoFit/>
          </a:bodyPr>
          <a:lstStyle>
            <a:lvl1pPr marL="0" indent="0">
              <a:spcBef>
                <a:spcPts val="0"/>
              </a:spcBef>
              <a:buFont typeface="Arial" panose="020B0604020202020204" pitchFamily="34" charset="0"/>
              <a:buNone/>
              <a:defRPr sz="1000">
                <a:solidFill>
                  <a:srgbClr val="4D4D4D"/>
                </a:solidFill>
              </a:defRPr>
            </a:lvl1pPr>
            <a:lvl2pPr marL="0" indent="0">
              <a:spcBef>
                <a:spcPts val="0"/>
              </a:spcBef>
              <a:buFont typeface="Arial" panose="020B0604020202020204" pitchFamily="34" charset="0"/>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stStyle>
          <a:p>
            <a:r>
              <a:rPr lang="en-US" noProof="0" dirty="0" smtClean="0"/>
              <a:t>Source/Footnote:</a:t>
            </a:r>
            <a:endParaRPr lang="en-US" noProof="0" dirty="0"/>
          </a:p>
        </p:txBody>
      </p:sp>
      <p:sp>
        <p:nvSpPr>
          <p:cNvPr id="14" name="Bildplatzhalter 5"/>
          <p:cNvSpPr>
            <a:spLocks noGrp="1"/>
          </p:cNvSpPr>
          <p:nvPr>
            <p:ph type="pic" sz="quarter" idx="14" hasCustomPrompt="1"/>
          </p:nvPr>
        </p:nvSpPr>
        <p:spPr bwMode="gray">
          <a:xfrm>
            <a:off x="431800" y="1196975"/>
            <a:ext cx="4032250" cy="5040313"/>
          </a:xfrm>
          <a:solidFill>
            <a:srgbClr val="E0E0E0"/>
          </a:solidFill>
        </p:spPr>
        <p:txBody>
          <a:bodyPr/>
          <a:lstStyle>
            <a:lvl1pPr marL="0" marR="0" indent="0" algn="l" defTabSz="914400" rtl="0" eaLnBrk="1" fontAlgn="auto" latinLnBrk="0" hangingPunct="1">
              <a:lnSpc>
                <a:spcPct val="100000"/>
              </a:lnSpc>
              <a:spcBef>
                <a:spcPts val="1000"/>
              </a:spcBef>
              <a:spcAft>
                <a:spcPts val="0"/>
              </a:spcAft>
              <a:buClr>
                <a:srgbClr val="007770"/>
              </a:buClr>
              <a:buSzPct val="100000"/>
              <a:buFont typeface="Wingdings" panose="05000000000000000000" pitchFamily="2" charset="2"/>
              <a:buNone/>
              <a:defRPr/>
            </a:lvl1pPr>
          </a:lstStyle>
          <a:p>
            <a:r>
              <a:rPr lang="en-US" noProof="0" dirty="0" smtClean="0"/>
              <a:t>Insert picture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and Text with Subheadline">
    <p:spTree>
      <p:nvGrpSpPr>
        <p:cNvPr id="1" name=""/>
        <p:cNvGrpSpPr/>
        <p:nvPr/>
      </p:nvGrpSpPr>
      <p:grpSpPr>
        <a:xfrm>
          <a:off x="0" y="0"/>
          <a:ext cx="0" cy="0"/>
          <a:chOff x="0" y="0"/>
          <a:chExt cx="0" cy="0"/>
        </a:xfrm>
      </p:grpSpPr>
      <p:sp>
        <p:nvSpPr>
          <p:cNvPr id="6" name="Textplatzhalter 5"/>
          <p:cNvSpPr>
            <a:spLocks noGrp="1"/>
          </p:cNvSpPr>
          <p:nvPr>
            <p:ph type="body" sz="quarter" idx="12" hasCustomPrompt="1"/>
          </p:nvPr>
        </p:nvSpPr>
        <p:spPr bwMode="gray">
          <a:xfrm>
            <a:off x="4679950" y="1188000"/>
            <a:ext cx="4031438" cy="5049288"/>
          </a:xfrm>
        </p:spPr>
        <p:txBody>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Fußzeilenplatzhalter 4"/>
          <p:cNvSpPr>
            <a:spLocks noGrp="1"/>
          </p:cNvSpPr>
          <p:nvPr>
            <p:ph type="ftr" sz="quarter" idx="3"/>
          </p:nvPr>
        </p:nvSpPr>
        <p:spPr bwMode="gray">
          <a:xfrm>
            <a:off x="424798" y="6534000"/>
            <a:ext cx="6842590" cy="323999"/>
          </a:xfrm>
          <a:prstGeom prst="rect">
            <a:avLst/>
          </a:prstGeom>
        </p:spPr>
        <p:txBody>
          <a:bodyPr vert="horz" lIns="0" tIns="45720" rIns="91440" bIns="45720" rtlCol="0" anchor="ctr"/>
          <a:lstStyle>
            <a:lvl1pPr algn="l">
              <a:defRPr sz="1000">
                <a:solidFill>
                  <a:srgbClr val="4D4D4D"/>
                </a:solidFill>
                <a:latin typeface="Arial" panose="020B0604020202020204" pitchFamily="34" charset="0"/>
                <a:cs typeface="Arial" panose="020B0604020202020204" pitchFamily="34" charset="0"/>
              </a:defRPr>
            </a:lvl1pPr>
          </a:lstStyle>
          <a:p>
            <a:r>
              <a:rPr lang="en-US" noProof="0" dirty="0" smtClean="0"/>
              <a:t>Topic of presentation |  NETZSCH Group  |  Date created </a:t>
            </a:r>
            <a:endParaRPr lang="en-US" noProof="0" dirty="0"/>
          </a:p>
        </p:txBody>
      </p:sp>
      <p:sp>
        <p:nvSpPr>
          <p:cNvPr id="11" name="Foliennummernplatzhalter 5"/>
          <p:cNvSpPr>
            <a:spLocks noGrp="1"/>
          </p:cNvSpPr>
          <p:nvPr>
            <p:ph type="sldNum" sz="quarter" idx="4"/>
          </p:nvPr>
        </p:nvSpPr>
        <p:spPr bwMode="gray">
          <a:xfrm>
            <a:off x="7776356" y="6554624"/>
            <a:ext cx="928643" cy="303376"/>
          </a:xfrm>
          <a:prstGeom prst="rect">
            <a:avLst/>
          </a:prstGeom>
        </p:spPr>
        <p:txBody>
          <a:bodyPr vert="horz" lIns="91440" tIns="45720" rIns="0" bIns="45720" rtlCol="0" anchor="ctr"/>
          <a:lstStyle>
            <a:lvl1pPr marL="0" algn="r" defTabSz="914400" rtl="0" eaLnBrk="1" latinLnBrk="0" hangingPunct="1">
              <a:defRPr lang="de-DE" sz="1000" kern="1200" smtClean="0">
                <a:solidFill>
                  <a:srgbClr val="4D4D4D"/>
                </a:solidFill>
                <a:latin typeface="Arial" panose="020B0604020202020204" pitchFamily="34" charset="0"/>
                <a:ea typeface="+mn-ea"/>
                <a:cs typeface="Arial" panose="020B0604020202020204" pitchFamily="34" charset="0"/>
              </a:defRPr>
            </a:lvl1pPr>
          </a:lstStyle>
          <a:p>
            <a:fld id="{D5E2121F-9E42-4071-88C7-608F2BB66E85}" type="slidenum">
              <a:rPr lang="en-US" noProof="0" smtClean="0"/>
              <a:t>‹#›</a:t>
            </a:fld>
            <a:endParaRPr lang="en-US" noProof="0" dirty="0"/>
          </a:p>
        </p:txBody>
      </p:sp>
      <p:sp>
        <p:nvSpPr>
          <p:cNvPr id="12" name="Textplatzhalter 2"/>
          <p:cNvSpPr>
            <a:spLocks noGrp="1"/>
          </p:cNvSpPr>
          <p:nvPr>
            <p:ph type="body" sz="quarter" idx="11" hasCustomPrompt="1"/>
          </p:nvPr>
        </p:nvSpPr>
        <p:spPr bwMode="gray">
          <a:xfrm>
            <a:off x="431800" y="6262787"/>
            <a:ext cx="8280400" cy="153888"/>
          </a:xfrm>
        </p:spPr>
        <p:txBody>
          <a:bodyPr tIns="0" rIns="0" bIns="0" anchor="b">
            <a:spAutoFit/>
          </a:bodyPr>
          <a:lstStyle>
            <a:lvl1pPr marL="0" indent="0">
              <a:spcBef>
                <a:spcPts val="0"/>
              </a:spcBef>
              <a:buFont typeface="Arial" panose="020B0604020202020204" pitchFamily="34" charset="0"/>
              <a:buNone/>
              <a:defRPr sz="1000">
                <a:solidFill>
                  <a:srgbClr val="4D4D4D"/>
                </a:solidFill>
              </a:defRPr>
            </a:lvl1pPr>
            <a:lvl2pPr marL="0" indent="0">
              <a:spcBef>
                <a:spcPts val="0"/>
              </a:spcBef>
              <a:buFont typeface="Arial" panose="020B0604020202020204" pitchFamily="34" charset="0"/>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stStyle>
          <a:p>
            <a:r>
              <a:rPr lang="en-US" noProof="0" dirty="0" smtClean="0"/>
              <a:t>Source/Footnote:</a:t>
            </a:r>
            <a:endParaRPr lang="en-US" noProof="0" dirty="0"/>
          </a:p>
        </p:txBody>
      </p:sp>
      <p:sp>
        <p:nvSpPr>
          <p:cNvPr id="14" name="Bildplatzhalter 5"/>
          <p:cNvSpPr>
            <a:spLocks noGrp="1"/>
          </p:cNvSpPr>
          <p:nvPr>
            <p:ph type="pic" sz="quarter" idx="14" hasCustomPrompt="1"/>
          </p:nvPr>
        </p:nvSpPr>
        <p:spPr bwMode="gray">
          <a:xfrm>
            <a:off x="431800" y="1196975"/>
            <a:ext cx="4032250" cy="5040313"/>
          </a:xfrm>
          <a:solidFill>
            <a:srgbClr val="E0E0E0"/>
          </a:solidFill>
        </p:spPr>
        <p:txBody>
          <a:bodyPr/>
          <a:lstStyle>
            <a:lvl1pPr marL="0" marR="0" indent="0" algn="l" defTabSz="914400" rtl="0" eaLnBrk="1" fontAlgn="auto" latinLnBrk="0" hangingPunct="1">
              <a:lnSpc>
                <a:spcPct val="100000"/>
              </a:lnSpc>
              <a:spcBef>
                <a:spcPts val="1000"/>
              </a:spcBef>
              <a:spcAft>
                <a:spcPts val="0"/>
              </a:spcAft>
              <a:buClr>
                <a:srgbClr val="007770"/>
              </a:buClr>
              <a:buSzPct val="100000"/>
              <a:buFont typeface="Wingdings" panose="05000000000000000000" pitchFamily="2" charset="2"/>
              <a:buNone/>
              <a:defRPr/>
            </a:lvl1pPr>
          </a:lstStyle>
          <a:p>
            <a:r>
              <a:rPr lang="en-US" noProof="0" dirty="0" smtClean="0"/>
              <a:t>Insert picture</a:t>
            </a:r>
          </a:p>
        </p:txBody>
      </p:sp>
      <p:sp>
        <p:nvSpPr>
          <p:cNvPr id="8" name="Titel 1"/>
          <p:cNvSpPr>
            <a:spLocks noGrp="1"/>
          </p:cNvSpPr>
          <p:nvPr>
            <p:ph type="title" hasCustomPrompt="1"/>
          </p:nvPr>
        </p:nvSpPr>
        <p:spPr bwMode="gray">
          <a:xfrm>
            <a:off x="431540" y="105706"/>
            <a:ext cx="6156584" cy="330200"/>
          </a:xfrm>
        </p:spPr>
        <p:txBody>
          <a:bodyPr/>
          <a:lstStyle>
            <a:lvl1pPr>
              <a:defRPr>
                <a:solidFill>
                  <a:srgbClr val="007770"/>
                </a:solidFill>
              </a:defRPr>
            </a:lvl1pPr>
          </a:lstStyle>
          <a:p>
            <a:r>
              <a:rPr lang="en-US" noProof="0" dirty="0" smtClean="0"/>
              <a:t>Headline</a:t>
            </a:r>
            <a:endParaRPr lang="en-US" noProof="0" dirty="0"/>
          </a:p>
        </p:txBody>
      </p:sp>
      <p:sp>
        <p:nvSpPr>
          <p:cNvPr id="9" name="Textplatzhalter 2"/>
          <p:cNvSpPr>
            <a:spLocks noGrp="1"/>
          </p:cNvSpPr>
          <p:nvPr>
            <p:ph type="body" sz="quarter" idx="15" hasCustomPrompt="1"/>
          </p:nvPr>
        </p:nvSpPr>
        <p:spPr bwMode="gray">
          <a:xfrm>
            <a:off x="431800" y="479425"/>
            <a:ext cx="6156325" cy="288925"/>
          </a:xfrm>
        </p:spPr>
        <p:txBody>
          <a:bodyPr/>
          <a:lstStyle>
            <a:lvl1pPr marL="0" indent="0">
              <a:spcBef>
                <a:spcPts val="0"/>
              </a:spcBef>
              <a:buFont typeface="Arial" panose="020B0604020202020204" pitchFamily="34" charset="0"/>
              <a:buNone/>
              <a:defRPr sz="1600">
                <a:solidFill>
                  <a:srgbClr val="007770"/>
                </a:solidFill>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Font typeface="Arial" panose="020B0604020202020204" pitchFamily="34" charset="0"/>
              <a:buNone/>
              <a:defRPr sz="1600"/>
            </a:lvl6pPr>
            <a:lvl7pPr marL="0" indent="0">
              <a:spcBef>
                <a:spcPts val="0"/>
              </a:spcBef>
              <a:buNone/>
              <a:defRPr sz="1600"/>
            </a:lvl7pPr>
            <a:lvl8pPr marL="0" indent="0">
              <a:spcBef>
                <a:spcPts val="0"/>
              </a:spcBef>
              <a:buNone/>
              <a:defRPr sz="1600"/>
            </a:lvl8pPr>
          </a:lstStyle>
          <a:p>
            <a:pPr lvl="0"/>
            <a:r>
              <a:rPr lang="en-US" noProof="0" dirty="0" err="1" smtClean="0"/>
              <a:t>Subheadline</a:t>
            </a:r>
            <a:endParaRPr lang="en-US" noProof="0" dirty="0" smtClean="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31800" y="0"/>
            <a:ext cx="6144120" cy="908050"/>
          </a:xfrm>
        </p:spPr>
        <p:txBody>
          <a:bodyPr/>
          <a:lstStyle>
            <a:lvl1pPr>
              <a:defRPr/>
            </a:lvl1pPr>
          </a:lstStyle>
          <a:p>
            <a:r>
              <a:rPr lang="en-US" noProof="0" dirty="0" smtClean="0"/>
              <a:t>Headline</a:t>
            </a:r>
            <a:endParaRPr lang="en-US" noProof="0" dirty="0"/>
          </a:p>
        </p:txBody>
      </p:sp>
      <p:sp>
        <p:nvSpPr>
          <p:cNvPr id="6" name="Textplatzhalter 5"/>
          <p:cNvSpPr>
            <a:spLocks noGrp="1"/>
          </p:cNvSpPr>
          <p:nvPr>
            <p:ph type="body" sz="quarter" idx="12" hasCustomPrompt="1"/>
          </p:nvPr>
        </p:nvSpPr>
        <p:spPr bwMode="gray">
          <a:xfrm>
            <a:off x="4679950" y="4292600"/>
            <a:ext cx="4023848" cy="1944688"/>
          </a:xfrm>
        </p:spPr>
        <p:txBody>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Fußzeilenplatzhalter 4"/>
          <p:cNvSpPr>
            <a:spLocks noGrp="1"/>
          </p:cNvSpPr>
          <p:nvPr>
            <p:ph type="ftr" sz="quarter" idx="3"/>
          </p:nvPr>
        </p:nvSpPr>
        <p:spPr bwMode="gray">
          <a:xfrm>
            <a:off x="424798" y="6534000"/>
            <a:ext cx="6842590" cy="323999"/>
          </a:xfrm>
          <a:prstGeom prst="rect">
            <a:avLst/>
          </a:prstGeom>
        </p:spPr>
        <p:txBody>
          <a:bodyPr vert="horz" lIns="0" tIns="45720" rIns="91440" bIns="45720" rtlCol="0" anchor="ctr"/>
          <a:lstStyle>
            <a:lvl1pPr algn="l">
              <a:defRPr sz="1000">
                <a:solidFill>
                  <a:srgbClr val="4D4D4D"/>
                </a:solidFill>
                <a:latin typeface="Arial" panose="020B0604020202020204" pitchFamily="34" charset="0"/>
                <a:cs typeface="Arial" panose="020B0604020202020204" pitchFamily="34" charset="0"/>
              </a:defRPr>
            </a:lvl1pPr>
          </a:lstStyle>
          <a:p>
            <a:r>
              <a:rPr lang="en-US" noProof="0" dirty="0" smtClean="0"/>
              <a:t>Topic of presentation |  NETZSCH Group  |  Date created </a:t>
            </a:r>
            <a:endParaRPr lang="en-US" noProof="0" dirty="0"/>
          </a:p>
        </p:txBody>
      </p:sp>
      <p:sp>
        <p:nvSpPr>
          <p:cNvPr id="11" name="Foliennummernplatzhalter 5"/>
          <p:cNvSpPr>
            <a:spLocks noGrp="1"/>
          </p:cNvSpPr>
          <p:nvPr>
            <p:ph type="sldNum" sz="quarter" idx="4"/>
          </p:nvPr>
        </p:nvSpPr>
        <p:spPr bwMode="gray">
          <a:xfrm>
            <a:off x="7776356" y="6554624"/>
            <a:ext cx="928643" cy="303376"/>
          </a:xfrm>
          <a:prstGeom prst="rect">
            <a:avLst/>
          </a:prstGeom>
        </p:spPr>
        <p:txBody>
          <a:bodyPr vert="horz" lIns="91440" tIns="45720" rIns="0" bIns="45720" rtlCol="0" anchor="ctr"/>
          <a:lstStyle>
            <a:lvl1pPr marL="0" algn="r" defTabSz="914400" rtl="0" eaLnBrk="1" latinLnBrk="0" hangingPunct="1">
              <a:defRPr lang="de-DE" sz="1000" kern="1200" smtClean="0">
                <a:solidFill>
                  <a:srgbClr val="4D4D4D"/>
                </a:solidFill>
                <a:latin typeface="Arial" panose="020B0604020202020204" pitchFamily="34" charset="0"/>
                <a:ea typeface="+mn-ea"/>
                <a:cs typeface="Arial" panose="020B0604020202020204" pitchFamily="34" charset="0"/>
              </a:defRPr>
            </a:lvl1pPr>
          </a:lstStyle>
          <a:p>
            <a:fld id="{D5E2121F-9E42-4071-88C7-608F2BB66E85}" type="slidenum">
              <a:rPr lang="en-US" noProof="0" smtClean="0"/>
              <a:t>‹#›</a:t>
            </a:fld>
            <a:endParaRPr lang="en-US" noProof="0" dirty="0"/>
          </a:p>
        </p:txBody>
      </p:sp>
      <p:sp>
        <p:nvSpPr>
          <p:cNvPr id="12" name="Textplatzhalter 2"/>
          <p:cNvSpPr>
            <a:spLocks noGrp="1"/>
          </p:cNvSpPr>
          <p:nvPr>
            <p:ph type="body" sz="quarter" idx="11" hasCustomPrompt="1"/>
          </p:nvPr>
        </p:nvSpPr>
        <p:spPr bwMode="gray">
          <a:xfrm>
            <a:off x="431800" y="6262787"/>
            <a:ext cx="8280400" cy="153888"/>
          </a:xfrm>
        </p:spPr>
        <p:txBody>
          <a:bodyPr tIns="0" rIns="0" bIns="0" anchor="b">
            <a:spAutoFit/>
          </a:bodyPr>
          <a:lstStyle>
            <a:lvl1pPr marL="0" indent="0">
              <a:spcBef>
                <a:spcPts val="0"/>
              </a:spcBef>
              <a:buFont typeface="Arial" panose="020B0604020202020204" pitchFamily="34" charset="0"/>
              <a:buNone/>
              <a:defRPr sz="1000">
                <a:solidFill>
                  <a:srgbClr val="4D4D4D"/>
                </a:solidFill>
              </a:defRPr>
            </a:lvl1pPr>
            <a:lvl2pPr marL="0" indent="0">
              <a:spcBef>
                <a:spcPts val="0"/>
              </a:spcBef>
              <a:buFont typeface="Arial" panose="020B0604020202020204" pitchFamily="34" charset="0"/>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stStyle>
          <a:p>
            <a:r>
              <a:rPr lang="en-US" noProof="0" dirty="0" smtClean="0"/>
              <a:t>Source/Footnote:</a:t>
            </a:r>
            <a:endParaRPr lang="en-US" noProof="0" dirty="0"/>
          </a:p>
        </p:txBody>
      </p:sp>
      <p:sp>
        <p:nvSpPr>
          <p:cNvPr id="14" name="Bildplatzhalter 5"/>
          <p:cNvSpPr>
            <a:spLocks noGrp="1"/>
          </p:cNvSpPr>
          <p:nvPr>
            <p:ph type="pic" sz="quarter" idx="14" hasCustomPrompt="1"/>
          </p:nvPr>
        </p:nvSpPr>
        <p:spPr bwMode="gray">
          <a:xfrm>
            <a:off x="431167" y="1196975"/>
            <a:ext cx="4033709" cy="2987675"/>
          </a:xfrm>
          <a:solidFill>
            <a:srgbClr val="E0E0E0"/>
          </a:solidFill>
        </p:spPr>
        <p:txBody>
          <a:bodyPr/>
          <a:lstStyle>
            <a:lvl1pPr>
              <a:defRPr baseline="0"/>
            </a:lvl1pPr>
          </a:lstStyle>
          <a:p>
            <a:r>
              <a:rPr lang="en-US" noProof="0" dirty="0" smtClean="0"/>
              <a:t>Insert picture</a:t>
            </a:r>
            <a:endParaRPr lang="en-US" noProof="0" dirty="0"/>
          </a:p>
        </p:txBody>
      </p:sp>
      <p:sp>
        <p:nvSpPr>
          <p:cNvPr id="8" name="Textplatzhalter 5"/>
          <p:cNvSpPr>
            <a:spLocks noGrp="1"/>
          </p:cNvSpPr>
          <p:nvPr>
            <p:ph type="body" sz="quarter" idx="15" hasCustomPrompt="1"/>
          </p:nvPr>
        </p:nvSpPr>
        <p:spPr bwMode="gray">
          <a:xfrm>
            <a:off x="431168" y="4292600"/>
            <a:ext cx="4032882" cy="1944688"/>
          </a:xfrm>
        </p:spPr>
        <p:txBody>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 name="Bildplatzhalter 5"/>
          <p:cNvSpPr>
            <a:spLocks noGrp="1"/>
          </p:cNvSpPr>
          <p:nvPr>
            <p:ph type="pic" sz="quarter" idx="16" hasCustomPrompt="1"/>
          </p:nvPr>
        </p:nvSpPr>
        <p:spPr bwMode="gray">
          <a:xfrm>
            <a:off x="4679937" y="1196975"/>
            <a:ext cx="4024673" cy="2987675"/>
          </a:xfrm>
          <a:solidFill>
            <a:srgbClr val="E0E0E0"/>
          </a:solidFill>
        </p:spPr>
        <p:txBody>
          <a:bodyPr/>
          <a:lstStyle>
            <a:lvl1pPr marL="0" marR="0" indent="0" algn="l" defTabSz="914400" rtl="0" eaLnBrk="1" fontAlgn="auto" latinLnBrk="0" hangingPunct="1">
              <a:lnSpc>
                <a:spcPct val="100000"/>
              </a:lnSpc>
              <a:spcBef>
                <a:spcPts val="1000"/>
              </a:spcBef>
              <a:spcAft>
                <a:spcPts val="0"/>
              </a:spcAft>
              <a:buClr>
                <a:srgbClr val="007770"/>
              </a:buClr>
              <a:buSzPct val="100000"/>
              <a:buFont typeface="Wingdings" panose="05000000000000000000" pitchFamily="2" charset="2"/>
              <a:buNone/>
              <a:defRPr/>
            </a:lvl1pPr>
          </a:lstStyle>
          <a:p>
            <a:r>
              <a:rPr lang="en-US" noProof="0" dirty="0" smtClean="0"/>
              <a:t>Insert picture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s and Text with Subheadline">
    <p:spTree>
      <p:nvGrpSpPr>
        <p:cNvPr id="1" name=""/>
        <p:cNvGrpSpPr/>
        <p:nvPr/>
      </p:nvGrpSpPr>
      <p:grpSpPr>
        <a:xfrm>
          <a:off x="0" y="0"/>
          <a:ext cx="0" cy="0"/>
          <a:chOff x="0" y="0"/>
          <a:chExt cx="0" cy="0"/>
        </a:xfrm>
      </p:grpSpPr>
      <p:sp>
        <p:nvSpPr>
          <p:cNvPr id="6" name="Textplatzhalter 5"/>
          <p:cNvSpPr>
            <a:spLocks noGrp="1"/>
          </p:cNvSpPr>
          <p:nvPr>
            <p:ph type="body" sz="quarter" idx="12" hasCustomPrompt="1"/>
          </p:nvPr>
        </p:nvSpPr>
        <p:spPr bwMode="gray">
          <a:xfrm>
            <a:off x="4679950" y="4292600"/>
            <a:ext cx="4023848" cy="1944688"/>
          </a:xfrm>
        </p:spPr>
        <p:txBody>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Fußzeilenplatzhalter 4"/>
          <p:cNvSpPr>
            <a:spLocks noGrp="1"/>
          </p:cNvSpPr>
          <p:nvPr>
            <p:ph type="ftr" sz="quarter" idx="3"/>
          </p:nvPr>
        </p:nvSpPr>
        <p:spPr bwMode="gray">
          <a:xfrm>
            <a:off x="424798" y="6534000"/>
            <a:ext cx="6842590" cy="323999"/>
          </a:xfrm>
          <a:prstGeom prst="rect">
            <a:avLst/>
          </a:prstGeom>
        </p:spPr>
        <p:txBody>
          <a:bodyPr vert="horz" lIns="0" tIns="45720" rIns="91440" bIns="45720" rtlCol="0" anchor="ctr"/>
          <a:lstStyle>
            <a:lvl1pPr algn="l">
              <a:defRPr sz="1000">
                <a:solidFill>
                  <a:srgbClr val="4D4D4D"/>
                </a:solidFill>
                <a:latin typeface="Arial" panose="020B0604020202020204" pitchFamily="34" charset="0"/>
                <a:cs typeface="Arial" panose="020B0604020202020204" pitchFamily="34" charset="0"/>
              </a:defRPr>
            </a:lvl1pPr>
          </a:lstStyle>
          <a:p>
            <a:r>
              <a:rPr lang="en-US" noProof="0" dirty="0" smtClean="0"/>
              <a:t>Topic of presentation |  NETZSCH Group  |  Date created </a:t>
            </a:r>
            <a:endParaRPr lang="en-US" noProof="0" dirty="0"/>
          </a:p>
        </p:txBody>
      </p:sp>
      <p:sp>
        <p:nvSpPr>
          <p:cNvPr id="11" name="Foliennummernplatzhalter 5"/>
          <p:cNvSpPr>
            <a:spLocks noGrp="1"/>
          </p:cNvSpPr>
          <p:nvPr>
            <p:ph type="sldNum" sz="quarter" idx="4"/>
          </p:nvPr>
        </p:nvSpPr>
        <p:spPr bwMode="gray">
          <a:xfrm>
            <a:off x="7776356" y="6554624"/>
            <a:ext cx="928643" cy="303376"/>
          </a:xfrm>
          <a:prstGeom prst="rect">
            <a:avLst/>
          </a:prstGeom>
        </p:spPr>
        <p:txBody>
          <a:bodyPr vert="horz" lIns="91440" tIns="45720" rIns="0" bIns="45720" rtlCol="0" anchor="ctr"/>
          <a:lstStyle>
            <a:lvl1pPr marL="0" algn="r" defTabSz="914400" rtl="0" eaLnBrk="1" latinLnBrk="0" hangingPunct="1">
              <a:defRPr lang="de-DE" sz="1000" kern="1200" smtClean="0">
                <a:solidFill>
                  <a:srgbClr val="4D4D4D"/>
                </a:solidFill>
                <a:latin typeface="Arial" panose="020B0604020202020204" pitchFamily="34" charset="0"/>
                <a:ea typeface="+mn-ea"/>
                <a:cs typeface="Arial" panose="020B0604020202020204" pitchFamily="34" charset="0"/>
              </a:defRPr>
            </a:lvl1pPr>
          </a:lstStyle>
          <a:p>
            <a:fld id="{D5E2121F-9E42-4071-88C7-608F2BB66E85}" type="slidenum">
              <a:rPr lang="en-US" noProof="0" smtClean="0"/>
              <a:t>‹#›</a:t>
            </a:fld>
            <a:endParaRPr lang="en-US" noProof="0" dirty="0"/>
          </a:p>
        </p:txBody>
      </p:sp>
      <p:sp>
        <p:nvSpPr>
          <p:cNvPr id="12" name="Textplatzhalter 2"/>
          <p:cNvSpPr>
            <a:spLocks noGrp="1"/>
          </p:cNvSpPr>
          <p:nvPr>
            <p:ph type="body" sz="quarter" idx="11" hasCustomPrompt="1"/>
          </p:nvPr>
        </p:nvSpPr>
        <p:spPr bwMode="gray">
          <a:xfrm>
            <a:off x="431800" y="6262787"/>
            <a:ext cx="8280400" cy="153888"/>
          </a:xfrm>
        </p:spPr>
        <p:txBody>
          <a:bodyPr tIns="0" rIns="0" bIns="0" anchor="b">
            <a:spAutoFit/>
          </a:bodyPr>
          <a:lstStyle>
            <a:lvl1pPr marL="0" indent="0">
              <a:spcBef>
                <a:spcPts val="0"/>
              </a:spcBef>
              <a:buFont typeface="Arial" panose="020B0604020202020204" pitchFamily="34" charset="0"/>
              <a:buNone/>
              <a:defRPr sz="1000">
                <a:solidFill>
                  <a:srgbClr val="4D4D4D"/>
                </a:solidFill>
              </a:defRPr>
            </a:lvl1pPr>
            <a:lvl2pPr marL="0" indent="0">
              <a:spcBef>
                <a:spcPts val="0"/>
              </a:spcBef>
              <a:buFont typeface="Arial" panose="020B0604020202020204" pitchFamily="34" charset="0"/>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stStyle>
          <a:p>
            <a:r>
              <a:rPr lang="en-US" noProof="0" dirty="0" smtClean="0"/>
              <a:t>Source/Footnote:</a:t>
            </a:r>
            <a:endParaRPr lang="en-US" noProof="0" dirty="0"/>
          </a:p>
        </p:txBody>
      </p:sp>
      <p:sp>
        <p:nvSpPr>
          <p:cNvPr id="14" name="Bildplatzhalter 5"/>
          <p:cNvSpPr>
            <a:spLocks noGrp="1"/>
          </p:cNvSpPr>
          <p:nvPr>
            <p:ph type="pic" sz="quarter" idx="14" hasCustomPrompt="1"/>
          </p:nvPr>
        </p:nvSpPr>
        <p:spPr bwMode="gray">
          <a:xfrm>
            <a:off x="431167" y="1196975"/>
            <a:ext cx="4033709" cy="2987675"/>
          </a:xfrm>
          <a:solidFill>
            <a:srgbClr val="E0E0E0"/>
          </a:solidFill>
        </p:spPr>
        <p:txBody>
          <a:bodyPr/>
          <a:lstStyle>
            <a:lvl1pPr>
              <a:defRPr baseline="0"/>
            </a:lvl1pPr>
          </a:lstStyle>
          <a:p>
            <a:r>
              <a:rPr lang="en-US" noProof="0" dirty="0" smtClean="0"/>
              <a:t>Insert picture</a:t>
            </a:r>
            <a:endParaRPr lang="en-US" noProof="0" dirty="0"/>
          </a:p>
        </p:txBody>
      </p:sp>
      <p:sp>
        <p:nvSpPr>
          <p:cNvPr id="8" name="Textplatzhalter 5"/>
          <p:cNvSpPr>
            <a:spLocks noGrp="1"/>
          </p:cNvSpPr>
          <p:nvPr>
            <p:ph type="body" sz="quarter" idx="15" hasCustomPrompt="1"/>
          </p:nvPr>
        </p:nvSpPr>
        <p:spPr bwMode="gray">
          <a:xfrm>
            <a:off x="431168" y="4292600"/>
            <a:ext cx="4032882" cy="1944688"/>
          </a:xfrm>
        </p:spPr>
        <p:txBody>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 name="Bildplatzhalter 5"/>
          <p:cNvSpPr>
            <a:spLocks noGrp="1"/>
          </p:cNvSpPr>
          <p:nvPr>
            <p:ph type="pic" sz="quarter" idx="16" hasCustomPrompt="1"/>
          </p:nvPr>
        </p:nvSpPr>
        <p:spPr bwMode="gray">
          <a:xfrm>
            <a:off x="4679937" y="1196975"/>
            <a:ext cx="4024673" cy="2987675"/>
          </a:xfrm>
          <a:solidFill>
            <a:srgbClr val="E0E0E0"/>
          </a:solidFill>
        </p:spPr>
        <p:txBody>
          <a:bodyPr/>
          <a:lstStyle>
            <a:lvl1pPr marL="0" marR="0" indent="0" algn="l" defTabSz="914400" rtl="0" eaLnBrk="1" fontAlgn="auto" latinLnBrk="0" hangingPunct="1">
              <a:lnSpc>
                <a:spcPct val="100000"/>
              </a:lnSpc>
              <a:spcBef>
                <a:spcPts val="1000"/>
              </a:spcBef>
              <a:spcAft>
                <a:spcPts val="0"/>
              </a:spcAft>
              <a:buClr>
                <a:srgbClr val="007770"/>
              </a:buClr>
              <a:buSzPct val="100000"/>
              <a:buFont typeface="Wingdings" panose="05000000000000000000" pitchFamily="2" charset="2"/>
              <a:buNone/>
              <a:defRPr/>
            </a:lvl1pPr>
          </a:lstStyle>
          <a:p>
            <a:r>
              <a:rPr lang="en-US" noProof="0" dirty="0" smtClean="0"/>
              <a:t>Insert picture</a:t>
            </a:r>
          </a:p>
        </p:txBody>
      </p:sp>
      <p:sp>
        <p:nvSpPr>
          <p:cNvPr id="13" name="Titel 1"/>
          <p:cNvSpPr>
            <a:spLocks noGrp="1"/>
          </p:cNvSpPr>
          <p:nvPr>
            <p:ph type="title" hasCustomPrompt="1"/>
          </p:nvPr>
        </p:nvSpPr>
        <p:spPr bwMode="gray">
          <a:xfrm>
            <a:off x="431540" y="105706"/>
            <a:ext cx="6156584" cy="330200"/>
          </a:xfrm>
        </p:spPr>
        <p:txBody>
          <a:bodyPr/>
          <a:lstStyle>
            <a:lvl1pPr>
              <a:defRPr>
                <a:solidFill>
                  <a:srgbClr val="007770"/>
                </a:solidFill>
              </a:defRPr>
            </a:lvl1pPr>
          </a:lstStyle>
          <a:p>
            <a:r>
              <a:rPr lang="en-US" noProof="0" dirty="0" smtClean="0"/>
              <a:t>Headline</a:t>
            </a:r>
            <a:endParaRPr lang="en-US" noProof="0" dirty="0"/>
          </a:p>
        </p:txBody>
      </p:sp>
      <p:sp>
        <p:nvSpPr>
          <p:cNvPr id="15" name="Textplatzhalter 2"/>
          <p:cNvSpPr>
            <a:spLocks noGrp="1"/>
          </p:cNvSpPr>
          <p:nvPr>
            <p:ph type="body" sz="quarter" idx="17" hasCustomPrompt="1"/>
          </p:nvPr>
        </p:nvSpPr>
        <p:spPr bwMode="gray">
          <a:xfrm>
            <a:off x="431800" y="479425"/>
            <a:ext cx="6156325" cy="288925"/>
          </a:xfrm>
        </p:spPr>
        <p:txBody>
          <a:bodyPr/>
          <a:lstStyle>
            <a:lvl1pPr marL="0" indent="0">
              <a:spcBef>
                <a:spcPts val="0"/>
              </a:spcBef>
              <a:buFont typeface="Arial" panose="020B0604020202020204" pitchFamily="34" charset="0"/>
              <a:buNone/>
              <a:defRPr sz="1600">
                <a:solidFill>
                  <a:srgbClr val="007770"/>
                </a:solidFill>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Font typeface="Arial" panose="020B0604020202020204" pitchFamily="34" charset="0"/>
              <a:buNone/>
              <a:defRPr sz="1600"/>
            </a:lvl6pPr>
            <a:lvl7pPr marL="0" indent="0">
              <a:spcBef>
                <a:spcPts val="0"/>
              </a:spcBef>
              <a:buNone/>
              <a:defRPr sz="1600"/>
            </a:lvl7pPr>
            <a:lvl8pPr marL="0" indent="0">
              <a:spcBef>
                <a:spcPts val="0"/>
              </a:spcBef>
              <a:buNone/>
              <a:defRPr sz="1600"/>
            </a:lvl8pPr>
          </a:lstStyle>
          <a:p>
            <a:pPr lvl="0"/>
            <a:r>
              <a:rPr lang="en-US" noProof="0" dirty="0" err="1" smtClean="0"/>
              <a:t>Subheadline</a:t>
            </a:r>
            <a:endParaRPr lang="en-US" noProof="0" dirty="0" smtClean="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31800" y="0"/>
            <a:ext cx="6144120" cy="908050"/>
          </a:xfrm>
        </p:spPr>
        <p:txBody>
          <a:bodyPr/>
          <a:lstStyle>
            <a:lvl1pPr>
              <a:defRPr/>
            </a:lvl1pPr>
          </a:lstStyle>
          <a:p>
            <a:r>
              <a:rPr lang="en-US" noProof="0" dirty="0" smtClean="0"/>
              <a:t>Headline</a:t>
            </a:r>
            <a:endParaRPr lang="en-US" noProof="0" dirty="0"/>
          </a:p>
        </p:txBody>
      </p:sp>
      <p:sp>
        <p:nvSpPr>
          <p:cNvPr id="6" name="Textplatzhalter 5"/>
          <p:cNvSpPr>
            <a:spLocks noGrp="1"/>
          </p:cNvSpPr>
          <p:nvPr>
            <p:ph type="body" sz="quarter" idx="12" hasCustomPrompt="1"/>
          </p:nvPr>
        </p:nvSpPr>
        <p:spPr bwMode="gray">
          <a:xfrm>
            <a:off x="3276600" y="4292600"/>
            <a:ext cx="2590800" cy="1944688"/>
          </a:xfrm>
        </p:spPr>
        <p:txBody>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Fußzeilenplatzhalter 4"/>
          <p:cNvSpPr>
            <a:spLocks noGrp="1"/>
          </p:cNvSpPr>
          <p:nvPr>
            <p:ph type="ftr" sz="quarter" idx="3"/>
          </p:nvPr>
        </p:nvSpPr>
        <p:spPr bwMode="gray">
          <a:xfrm>
            <a:off x="424798" y="6534000"/>
            <a:ext cx="6842590" cy="323999"/>
          </a:xfrm>
          <a:prstGeom prst="rect">
            <a:avLst/>
          </a:prstGeom>
        </p:spPr>
        <p:txBody>
          <a:bodyPr vert="horz" lIns="0" tIns="45720" rIns="91440" bIns="45720" rtlCol="0" anchor="ctr"/>
          <a:lstStyle>
            <a:lvl1pPr algn="l">
              <a:defRPr sz="1000">
                <a:solidFill>
                  <a:srgbClr val="4D4D4D"/>
                </a:solidFill>
                <a:latin typeface="Arial" panose="020B0604020202020204" pitchFamily="34" charset="0"/>
                <a:cs typeface="Arial" panose="020B0604020202020204" pitchFamily="34" charset="0"/>
              </a:defRPr>
            </a:lvl1pPr>
          </a:lstStyle>
          <a:p>
            <a:r>
              <a:rPr lang="en-US" noProof="0" dirty="0" smtClean="0"/>
              <a:t>Topic of presentation |  NETZSCH Group  |  Date created </a:t>
            </a:r>
            <a:endParaRPr lang="en-US" noProof="0" dirty="0"/>
          </a:p>
        </p:txBody>
      </p:sp>
      <p:sp>
        <p:nvSpPr>
          <p:cNvPr id="11" name="Foliennummernplatzhalter 5"/>
          <p:cNvSpPr>
            <a:spLocks noGrp="1"/>
          </p:cNvSpPr>
          <p:nvPr>
            <p:ph type="sldNum" sz="quarter" idx="4"/>
          </p:nvPr>
        </p:nvSpPr>
        <p:spPr bwMode="gray">
          <a:xfrm>
            <a:off x="7776356" y="6554624"/>
            <a:ext cx="928643" cy="303376"/>
          </a:xfrm>
          <a:prstGeom prst="rect">
            <a:avLst/>
          </a:prstGeom>
        </p:spPr>
        <p:txBody>
          <a:bodyPr vert="horz" lIns="91440" tIns="45720" rIns="0" bIns="45720" rtlCol="0" anchor="ctr"/>
          <a:lstStyle>
            <a:lvl1pPr marL="0" algn="r" defTabSz="914400" rtl="0" eaLnBrk="1" latinLnBrk="0" hangingPunct="1">
              <a:defRPr lang="de-DE" sz="1000" kern="1200" smtClean="0">
                <a:solidFill>
                  <a:srgbClr val="4D4D4D"/>
                </a:solidFill>
                <a:latin typeface="Arial" panose="020B0604020202020204" pitchFamily="34" charset="0"/>
                <a:ea typeface="+mn-ea"/>
                <a:cs typeface="Arial" panose="020B0604020202020204" pitchFamily="34" charset="0"/>
              </a:defRPr>
            </a:lvl1pPr>
          </a:lstStyle>
          <a:p>
            <a:fld id="{D5E2121F-9E42-4071-88C7-608F2BB66E85}" type="slidenum">
              <a:rPr lang="en-US" noProof="0" smtClean="0"/>
              <a:t>‹#›</a:t>
            </a:fld>
            <a:endParaRPr lang="en-US" noProof="0" dirty="0"/>
          </a:p>
        </p:txBody>
      </p:sp>
      <p:sp>
        <p:nvSpPr>
          <p:cNvPr id="12" name="Textplatzhalter 2"/>
          <p:cNvSpPr>
            <a:spLocks noGrp="1"/>
          </p:cNvSpPr>
          <p:nvPr>
            <p:ph type="body" sz="quarter" idx="11" hasCustomPrompt="1"/>
          </p:nvPr>
        </p:nvSpPr>
        <p:spPr bwMode="gray">
          <a:xfrm>
            <a:off x="431800" y="6262787"/>
            <a:ext cx="8280400" cy="153888"/>
          </a:xfrm>
        </p:spPr>
        <p:txBody>
          <a:bodyPr tIns="0" rIns="0" bIns="0" anchor="b">
            <a:spAutoFit/>
          </a:bodyPr>
          <a:lstStyle>
            <a:lvl1pPr marL="0" indent="0">
              <a:spcBef>
                <a:spcPts val="0"/>
              </a:spcBef>
              <a:buFont typeface="Arial" panose="020B0604020202020204" pitchFamily="34" charset="0"/>
              <a:buNone/>
              <a:defRPr sz="1000">
                <a:solidFill>
                  <a:srgbClr val="4D4D4D"/>
                </a:solidFill>
              </a:defRPr>
            </a:lvl1pPr>
            <a:lvl2pPr marL="0" indent="0">
              <a:spcBef>
                <a:spcPts val="0"/>
              </a:spcBef>
              <a:buFont typeface="Arial" panose="020B0604020202020204" pitchFamily="34" charset="0"/>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stStyle>
          <a:p>
            <a:r>
              <a:rPr lang="en-US" noProof="0" dirty="0" smtClean="0"/>
              <a:t>Source/Footnote:</a:t>
            </a:r>
            <a:endParaRPr lang="en-US" noProof="0" dirty="0"/>
          </a:p>
        </p:txBody>
      </p:sp>
      <p:sp>
        <p:nvSpPr>
          <p:cNvPr id="14" name="Bildplatzhalter 5"/>
          <p:cNvSpPr>
            <a:spLocks noGrp="1"/>
          </p:cNvSpPr>
          <p:nvPr>
            <p:ph type="pic" sz="quarter" idx="14" hasCustomPrompt="1"/>
          </p:nvPr>
        </p:nvSpPr>
        <p:spPr bwMode="gray">
          <a:xfrm>
            <a:off x="431800" y="1196975"/>
            <a:ext cx="2627313" cy="2987675"/>
          </a:xfrm>
          <a:solidFill>
            <a:srgbClr val="E0E0E0"/>
          </a:solidFill>
        </p:spPr>
        <p:txBody>
          <a:bodyPr/>
          <a:lstStyle>
            <a:lvl1pPr marL="0" marR="0" indent="0" algn="l" defTabSz="914400" rtl="0" eaLnBrk="1" fontAlgn="auto" latinLnBrk="0" hangingPunct="1">
              <a:lnSpc>
                <a:spcPct val="100000"/>
              </a:lnSpc>
              <a:spcBef>
                <a:spcPts val="1000"/>
              </a:spcBef>
              <a:spcAft>
                <a:spcPts val="0"/>
              </a:spcAft>
              <a:buClr>
                <a:srgbClr val="007770"/>
              </a:buClr>
              <a:buSzPct val="100000"/>
              <a:buFont typeface="Wingdings" panose="05000000000000000000" pitchFamily="2" charset="2"/>
              <a:buNone/>
              <a:defRPr/>
            </a:lvl1pPr>
          </a:lstStyle>
          <a:p>
            <a:r>
              <a:rPr lang="en-US" noProof="0" dirty="0" smtClean="0"/>
              <a:t>Insert picture</a:t>
            </a:r>
          </a:p>
        </p:txBody>
      </p:sp>
      <p:sp>
        <p:nvSpPr>
          <p:cNvPr id="8" name="Textplatzhalter 5"/>
          <p:cNvSpPr>
            <a:spLocks noGrp="1"/>
          </p:cNvSpPr>
          <p:nvPr>
            <p:ph type="body" sz="quarter" idx="15" hasCustomPrompt="1"/>
          </p:nvPr>
        </p:nvSpPr>
        <p:spPr bwMode="gray">
          <a:xfrm>
            <a:off x="431800" y="4292600"/>
            <a:ext cx="2627313" cy="1944688"/>
          </a:xfrm>
        </p:spPr>
        <p:txBody>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 name="Bildplatzhalter 5"/>
          <p:cNvSpPr>
            <a:spLocks noGrp="1"/>
          </p:cNvSpPr>
          <p:nvPr>
            <p:ph type="pic" sz="quarter" idx="16" hasCustomPrompt="1"/>
          </p:nvPr>
        </p:nvSpPr>
        <p:spPr bwMode="gray">
          <a:xfrm>
            <a:off x="3276600" y="1196975"/>
            <a:ext cx="2590800" cy="2987675"/>
          </a:xfrm>
          <a:solidFill>
            <a:srgbClr val="E0E0E0"/>
          </a:solidFill>
        </p:spPr>
        <p:txBody>
          <a:bodyPr/>
          <a:lstStyle>
            <a:lvl1pPr marL="0" marR="0" indent="0" algn="l" defTabSz="914400" rtl="0" eaLnBrk="1" fontAlgn="auto" latinLnBrk="0" hangingPunct="1">
              <a:lnSpc>
                <a:spcPct val="100000"/>
              </a:lnSpc>
              <a:spcBef>
                <a:spcPts val="1000"/>
              </a:spcBef>
              <a:spcAft>
                <a:spcPts val="0"/>
              </a:spcAft>
              <a:buClr>
                <a:srgbClr val="007770"/>
              </a:buClr>
              <a:buSzPct val="100000"/>
              <a:buFont typeface="Wingdings" panose="05000000000000000000" pitchFamily="2" charset="2"/>
              <a:buNone/>
              <a:defRPr/>
            </a:lvl1pPr>
          </a:lstStyle>
          <a:p>
            <a:r>
              <a:rPr lang="en-US" noProof="0" dirty="0" smtClean="0"/>
              <a:t>Insert picture</a:t>
            </a:r>
          </a:p>
        </p:txBody>
      </p:sp>
      <p:sp>
        <p:nvSpPr>
          <p:cNvPr id="13" name="Textplatzhalter 5"/>
          <p:cNvSpPr>
            <a:spLocks noGrp="1"/>
          </p:cNvSpPr>
          <p:nvPr>
            <p:ph type="body" sz="quarter" idx="17" hasCustomPrompt="1"/>
          </p:nvPr>
        </p:nvSpPr>
        <p:spPr bwMode="gray">
          <a:xfrm>
            <a:off x="6084888" y="4292600"/>
            <a:ext cx="2627312" cy="1944688"/>
          </a:xfrm>
        </p:spPr>
        <p:txBody>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5" name="Bildplatzhalter 5"/>
          <p:cNvSpPr>
            <a:spLocks noGrp="1"/>
          </p:cNvSpPr>
          <p:nvPr>
            <p:ph type="pic" sz="quarter" idx="18" hasCustomPrompt="1"/>
          </p:nvPr>
        </p:nvSpPr>
        <p:spPr bwMode="gray">
          <a:xfrm>
            <a:off x="6084888" y="1196975"/>
            <a:ext cx="2627312" cy="2987675"/>
          </a:xfrm>
          <a:solidFill>
            <a:srgbClr val="E0E0E0"/>
          </a:solidFill>
        </p:spPr>
        <p:txBody>
          <a:bodyPr/>
          <a:lstStyle>
            <a:lvl1pPr marL="0" marR="0" indent="0" algn="l" defTabSz="914400" rtl="0" eaLnBrk="1" fontAlgn="auto" latinLnBrk="0" hangingPunct="1">
              <a:lnSpc>
                <a:spcPct val="100000"/>
              </a:lnSpc>
              <a:spcBef>
                <a:spcPts val="1000"/>
              </a:spcBef>
              <a:spcAft>
                <a:spcPts val="0"/>
              </a:spcAft>
              <a:buClr>
                <a:srgbClr val="007770"/>
              </a:buClr>
              <a:buSzPct val="100000"/>
              <a:buFont typeface="Wingdings" panose="05000000000000000000" pitchFamily="2" charset="2"/>
              <a:buNone/>
              <a:defRPr/>
            </a:lvl1pPr>
          </a:lstStyle>
          <a:p>
            <a:r>
              <a:rPr lang="en-US" noProof="0" dirty="0" smtClean="0"/>
              <a:t>Insert picture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ictures and Text with Subheadline">
    <p:spTree>
      <p:nvGrpSpPr>
        <p:cNvPr id="1" name=""/>
        <p:cNvGrpSpPr/>
        <p:nvPr/>
      </p:nvGrpSpPr>
      <p:grpSpPr>
        <a:xfrm>
          <a:off x="0" y="0"/>
          <a:ext cx="0" cy="0"/>
          <a:chOff x="0" y="0"/>
          <a:chExt cx="0" cy="0"/>
        </a:xfrm>
      </p:grpSpPr>
      <p:sp>
        <p:nvSpPr>
          <p:cNvPr id="6" name="Textplatzhalter 5"/>
          <p:cNvSpPr>
            <a:spLocks noGrp="1"/>
          </p:cNvSpPr>
          <p:nvPr>
            <p:ph type="body" sz="quarter" idx="12" hasCustomPrompt="1"/>
          </p:nvPr>
        </p:nvSpPr>
        <p:spPr bwMode="gray">
          <a:xfrm>
            <a:off x="3276600" y="4292600"/>
            <a:ext cx="2590800" cy="1944688"/>
          </a:xfrm>
        </p:spPr>
        <p:txBody>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Fußzeilenplatzhalter 4"/>
          <p:cNvSpPr>
            <a:spLocks noGrp="1"/>
          </p:cNvSpPr>
          <p:nvPr>
            <p:ph type="ftr" sz="quarter" idx="3"/>
          </p:nvPr>
        </p:nvSpPr>
        <p:spPr bwMode="gray">
          <a:xfrm>
            <a:off x="424798" y="6534000"/>
            <a:ext cx="6842590" cy="323999"/>
          </a:xfrm>
          <a:prstGeom prst="rect">
            <a:avLst/>
          </a:prstGeom>
        </p:spPr>
        <p:txBody>
          <a:bodyPr vert="horz" lIns="0" tIns="45720" rIns="91440" bIns="45720" rtlCol="0" anchor="ctr"/>
          <a:lstStyle>
            <a:lvl1pPr algn="l">
              <a:defRPr sz="1000">
                <a:solidFill>
                  <a:srgbClr val="4D4D4D"/>
                </a:solidFill>
                <a:latin typeface="Arial" panose="020B0604020202020204" pitchFamily="34" charset="0"/>
                <a:cs typeface="Arial" panose="020B0604020202020204" pitchFamily="34" charset="0"/>
              </a:defRPr>
            </a:lvl1pPr>
          </a:lstStyle>
          <a:p>
            <a:r>
              <a:rPr lang="en-US" noProof="0" dirty="0" smtClean="0"/>
              <a:t>Topic of presentation |  NETZSCH Group  |  Date created </a:t>
            </a:r>
            <a:endParaRPr lang="en-US" noProof="0" dirty="0"/>
          </a:p>
        </p:txBody>
      </p:sp>
      <p:sp>
        <p:nvSpPr>
          <p:cNvPr id="11" name="Foliennummernplatzhalter 5"/>
          <p:cNvSpPr>
            <a:spLocks noGrp="1"/>
          </p:cNvSpPr>
          <p:nvPr>
            <p:ph type="sldNum" sz="quarter" idx="4"/>
          </p:nvPr>
        </p:nvSpPr>
        <p:spPr bwMode="gray">
          <a:xfrm>
            <a:off x="7776356" y="6554624"/>
            <a:ext cx="928643" cy="303376"/>
          </a:xfrm>
          <a:prstGeom prst="rect">
            <a:avLst/>
          </a:prstGeom>
        </p:spPr>
        <p:txBody>
          <a:bodyPr vert="horz" lIns="91440" tIns="45720" rIns="0" bIns="45720" rtlCol="0" anchor="ctr"/>
          <a:lstStyle>
            <a:lvl1pPr marL="0" algn="r" defTabSz="914400" rtl="0" eaLnBrk="1" latinLnBrk="0" hangingPunct="1">
              <a:defRPr lang="de-DE" sz="1000" kern="1200" smtClean="0">
                <a:solidFill>
                  <a:srgbClr val="4D4D4D"/>
                </a:solidFill>
                <a:latin typeface="Arial" panose="020B0604020202020204" pitchFamily="34" charset="0"/>
                <a:ea typeface="+mn-ea"/>
                <a:cs typeface="Arial" panose="020B0604020202020204" pitchFamily="34" charset="0"/>
              </a:defRPr>
            </a:lvl1pPr>
          </a:lstStyle>
          <a:p>
            <a:fld id="{D5E2121F-9E42-4071-88C7-608F2BB66E85}" type="slidenum">
              <a:rPr lang="en-US" noProof="0" smtClean="0"/>
              <a:t>‹#›</a:t>
            </a:fld>
            <a:endParaRPr lang="en-US" noProof="0" dirty="0"/>
          </a:p>
        </p:txBody>
      </p:sp>
      <p:sp>
        <p:nvSpPr>
          <p:cNvPr id="12" name="Textplatzhalter 2"/>
          <p:cNvSpPr>
            <a:spLocks noGrp="1"/>
          </p:cNvSpPr>
          <p:nvPr>
            <p:ph type="body" sz="quarter" idx="11" hasCustomPrompt="1"/>
          </p:nvPr>
        </p:nvSpPr>
        <p:spPr bwMode="gray">
          <a:xfrm>
            <a:off x="431800" y="6262787"/>
            <a:ext cx="8280400" cy="153888"/>
          </a:xfrm>
        </p:spPr>
        <p:txBody>
          <a:bodyPr tIns="0" rIns="0" bIns="0" anchor="b">
            <a:spAutoFit/>
          </a:bodyPr>
          <a:lstStyle>
            <a:lvl1pPr marL="0" indent="0">
              <a:spcBef>
                <a:spcPts val="0"/>
              </a:spcBef>
              <a:buFont typeface="Arial" panose="020B0604020202020204" pitchFamily="34" charset="0"/>
              <a:buNone/>
              <a:defRPr sz="1000">
                <a:solidFill>
                  <a:srgbClr val="4D4D4D"/>
                </a:solidFill>
              </a:defRPr>
            </a:lvl1pPr>
            <a:lvl2pPr marL="0" indent="0">
              <a:spcBef>
                <a:spcPts val="0"/>
              </a:spcBef>
              <a:buFont typeface="Arial" panose="020B0604020202020204" pitchFamily="34" charset="0"/>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stStyle>
          <a:p>
            <a:r>
              <a:rPr lang="en-US" noProof="0" dirty="0" smtClean="0"/>
              <a:t>Source/Footnote:</a:t>
            </a:r>
            <a:endParaRPr lang="en-US" noProof="0" dirty="0"/>
          </a:p>
        </p:txBody>
      </p:sp>
      <p:sp>
        <p:nvSpPr>
          <p:cNvPr id="14" name="Bildplatzhalter 5"/>
          <p:cNvSpPr>
            <a:spLocks noGrp="1"/>
          </p:cNvSpPr>
          <p:nvPr>
            <p:ph type="pic" sz="quarter" idx="14" hasCustomPrompt="1"/>
          </p:nvPr>
        </p:nvSpPr>
        <p:spPr bwMode="gray">
          <a:xfrm>
            <a:off x="431800" y="1196975"/>
            <a:ext cx="2627313" cy="2987675"/>
          </a:xfrm>
          <a:solidFill>
            <a:srgbClr val="E0E0E0"/>
          </a:solidFill>
        </p:spPr>
        <p:txBody>
          <a:bodyPr/>
          <a:lstStyle>
            <a:lvl1pPr marL="0" marR="0" indent="0" algn="l" defTabSz="914400" rtl="0" eaLnBrk="1" fontAlgn="auto" latinLnBrk="0" hangingPunct="1">
              <a:lnSpc>
                <a:spcPct val="100000"/>
              </a:lnSpc>
              <a:spcBef>
                <a:spcPts val="1000"/>
              </a:spcBef>
              <a:spcAft>
                <a:spcPts val="0"/>
              </a:spcAft>
              <a:buClr>
                <a:srgbClr val="007770"/>
              </a:buClr>
              <a:buSzPct val="100000"/>
              <a:buFont typeface="Wingdings" panose="05000000000000000000" pitchFamily="2" charset="2"/>
              <a:buNone/>
              <a:defRPr/>
            </a:lvl1pPr>
          </a:lstStyle>
          <a:p>
            <a:r>
              <a:rPr lang="en-US" noProof="0" dirty="0" smtClean="0"/>
              <a:t>Insert picture</a:t>
            </a:r>
          </a:p>
        </p:txBody>
      </p:sp>
      <p:sp>
        <p:nvSpPr>
          <p:cNvPr id="8" name="Textplatzhalter 5"/>
          <p:cNvSpPr>
            <a:spLocks noGrp="1"/>
          </p:cNvSpPr>
          <p:nvPr>
            <p:ph type="body" sz="quarter" idx="15" hasCustomPrompt="1"/>
          </p:nvPr>
        </p:nvSpPr>
        <p:spPr bwMode="gray">
          <a:xfrm>
            <a:off x="431800" y="4292600"/>
            <a:ext cx="2627313" cy="1944688"/>
          </a:xfrm>
        </p:spPr>
        <p:txBody>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 name="Bildplatzhalter 5"/>
          <p:cNvSpPr>
            <a:spLocks noGrp="1"/>
          </p:cNvSpPr>
          <p:nvPr>
            <p:ph type="pic" sz="quarter" idx="16" hasCustomPrompt="1"/>
          </p:nvPr>
        </p:nvSpPr>
        <p:spPr bwMode="gray">
          <a:xfrm>
            <a:off x="3276600" y="1196975"/>
            <a:ext cx="2590800" cy="2987675"/>
          </a:xfrm>
          <a:solidFill>
            <a:srgbClr val="E0E0E0"/>
          </a:solidFill>
        </p:spPr>
        <p:txBody>
          <a:bodyPr/>
          <a:lstStyle>
            <a:lvl1pPr marL="0" marR="0" indent="0" algn="l" defTabSz="914400" rtl="0" eaLnBrk="1" fontAlgn="auto" latinLnBrk="0" hangingPunct="1">
              <a:lnSpc>
                <a:spcPct val="100000"/>
              </a:lnSpc>
              <a:spcBef>
                <a:spcPts val="1000"/>
              </a:spcBef>
              <a:spcAft>
                <a:spcPts val="0"/>
              </a:spcAft>
              <a:buClr>
                <a:srgbClr val="007770"/>
              </a:buClr>
              <a:buSzPct val="100000"/>
              <a:buFont typeface="Wingdings" panose="05000000000000000000" pitchFamily="2" charset="2"/>
              <a:buNone/>
              <a:defRPr/>
            </a:lvl1pPr>
          </a:lstStyle>
          <a:p>
            <a:r>
              <a:rPr lang="en-US" noProof="0" dirty="0" smtClean="0"/>
              <a:t>Insert picture</a:t>
            </a:r>
          </a:p>
        </p:txBody>
      </p:sp>
      <p:sp>
        <p:nvSpPr>
          <p:cNvPr id="13" name="Textplatzhalter 5"/>
          <p:cNvSpPr>
            <a:spLocks noGrp="1"/>
          </p:cNvSpPr>
          <p:nvPr>
            <p:ph type="body" sz="quarter" idx="17" hasCustomPrompt="1"/>
          </p:nvPr>
        </p:nvSpPr>
        <p:spPr bwMode="gray">
          <a:xfrm>
            <a:off x="6084200" y="4292600"/>
            <a:ext cx="2628000" cy="1944688"/>
          </a:xfrm>
        </p:spPr>
        <p:txBody>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5" name="Bildplatzhalter 5"/>
          <p:cNvSpPr>
            <a:spLocks noGrp="1"/>
          </p:cNvSpPr>
          <p:nvPr>
            <p:ph type="pic" sz="quarter" idx="18" hasCustomPrompt="1"/>
          </p:nvPr>
        </p:nvSpPr>
        <p:spPr bwMode="gray">
          <a:xfrm>
            <a:off x="6084200" y="1196975"/>
            <a:ext cx="2628000" cy="2987675"/>
          </a:xfrm>
          <a:solidFill>
            <a:srgbClr val="E0E0E0"/>
          </a:solidFill>
        </p:spPr>
        <p:txBody>
          <a:bodyPr/>
          <a:lstStyle>
            <a:lvl1pPr marL="0" marR="0" indent="0" algn="l" defTabSz="914400" rtl="0" eaLnBrk="1" fontAlgn="auto" latinLnBrk="0" hangingPunct="1">
              <a:lnSpc>
                <a:spcPct val="100000"/>
              </a:lnSpc>
              <a:spcBef>
                <a:spcPts val="1000"/>
              </a:spcBef>
              <a:spcAft>
                <a:spcPts val="0"/>
              </a:spcAft>
              <a:buClr>
                <a:srgbClr val="007770"/>
              </a:buClr>
              <a:buSzPct val="100000"/>
              <a:buFont typeface="Wingdings" panose="05000000000000000000" pitchFamily="2" charset="2"/>
              <a:buNone/>
              <a:defRPr/>
            </a:lvl1pPr>
          </a:lstStyle>
          <a:p>
            <a:r>
              <a:rPr lang="en-US" noProof="0" dirty="0" smtClean="0"/>
              <a:t>Insert picture</a:t>
            </a:r>
          </a:p>
        </p:txBody>
      </p:sp>
      <p:sp>
        <p:nvSpPr>
          <p:cNvPr id="16" name="Titel 1"/>
          <p:cNvSpPr>
            <a:spLocks noGrp="1"/>
          </p:cNvSpPr>
          <p:nvPr>
            <p:ph type="title" hasCustomPrompt="1"/>
          </p:nvPr>
        </p:nvSpPr>
        <p:spPr bwMode="gray">
          <a:xfrm>
            <a:off x="431540" y="105706"/>
            <a:ext cx="6156584" cy="330200"/>
          </a:xfrm>
        </p:spPr>
        <p:txBody>
          <a:bodyPr/>
          <a:lstStyle>
            <a:lvl1pPr>
              <a:defRPr>
                <a:solidFill>
                  <a:srgbClr val="007770"/>
                </a:solidFill>
              </a:defRPr>
            </a:lvl1pPr>
          </a:lstStyle>
          <a:p>
            <a:r>
              <a:rPr lang="en-US" noProof="0" dirty="0" smtClean="0"/>
              <a:t>Headline</a:t>
            </a:r>
            <a:endParaRPr lang="en-US" noProof="0" dirty="0"/>
          </a:p>
        </p:txBody>
      </p:sp>
      <p:sp>
        <p:nvSpPr>
          <p:cNvPr id="17" name="Textplatzhalter 2"/>
          <p:cNvSpPr>
            <a:spLocks noGrp="1"/>
          </p:cNvSpPr>
          <p:nvPr>
            <p:ph type="body" sz="quarter" idx="19" hasCustomPrompt="1"/>
          </p:nvPr>
        </p:nvSpPr>
        <p:spPr bwMode="gray">
          <a:xfrm>
            <a:off x="431800" y="479425"/>
            <a:ext cx="6156325" cy="288925"/>
          </a:xfrm>
        </p:spPr>
        <p:txBody>
          <a:bodyPr/>
          <a:lstStyle>
            <a:lvl1pPr marL="0" indent="0">
              <a:spcBef>
                <a:spcPts val="0"/>
              </a:spcBef>
              <a:buFont typeface="Arial" panose="020B0604020202020204" pitchFamily="34" charset="0"/>
              <a:buNone/>
              <a:defRPr sz="1600">
                <a:solidFill>
                  <a:srgbClr val="007770"/>
                </a:solidFill>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Font typeface="Arial" panose="020B0604020202020204" pitchFamily="34" charset="0"/>
              <a:buNone/>
              <a:defRPr sz="1600"/>
            </a:lvl6pPr>
            <a:lvl7pPr marL="0" indent="0">
              <a:spcBef>
                <a:spcPts val="0"/>
              </a:spcBef>
              <a:buNone/>
              <a:defRPr sz="1600"/>
            </a:lvl7pPr>
            <a:lvl8pPr marL="0" indent="0">
              <a:spcBef>
                <a:spcPts val="0"/>
              </a:spcBef>
              <a:buNone/>
              <a:defRPr sz="1600"/>
            </a:lvl8pPr>
          </a:lstStyle>
          <a:p>
            <a:pPr lvl="0"/>
            <a:r>
              <a:rPr lang="en-US" noProof="0" dirty="0" err="1" smtClean="0"/>
              <a:t>Subheadline</a:t>
            </a:r>
            <a:endParaRPr lang="en-US" noProof="0" dirty="0" smtClean="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terim conclusion">
    <p:spTree>
      <p:nvGrpSpPr>
        <p:cNvPr id="1" name=""/>
        <p:cNvGrpSpPr/>
        <p:nvPr/>
      </p:nvGrpSpPr>
      <p:grpSpPr>
        <a:xfrm>
          <a:off x="0" y="0"/>
          <a:ext cx="0" cy="0"/>
          <a:chOff x="0" y="0"/>
          <a:chExt cx="0" cy="0"/>
        </a:xfrm>
      </p:grpSpPr>
      <p:sp>
        <p:nvSpPr>
          <p:cNvPr id="5" name="Rechteck 4"/>
          <p:cNvSpPr/>
          <p:nvPr userDrawn="1"/>
        </p:nvSpPr>
        <p:spPr bwMode="gray">
          <a:xfrm>
            <a:off x="0" y="2951038"/>
            <a:ext cx="1255086" cy="864096"/>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75"/>
          <p:cNvSpPr/>
          <p:nvPr userDrawn="1"/>
        </p:nvSpPr>
        <p:spPr bwMode="gray">
          <a:xfrm>
            <a:off x="411480" y="3075692"/>
            <a:ext cx="716652" cy="596708"/>
          </a:xfrm>
          <a:custGeom>
            <a:avLst/>
            <a:gdLst>
              <a:gd name="T0" fmla="*/ 279 w 478"/>
              <a:gd name="T1" fmla="*/ 0 h 398"/>
              <a:gd name="T2" fmla="*/ 478 w 478"/>
              <a:gd name="T3" fmla="*/ 199 h 398"/>
              <a:gd name="T4" fmla="*/ 279 w 478"/>
              <a:gd name="T5" fmla="*/ 398 h 398"/>
              <a:gd name="T6" fmla="*/ 147 w 478"/>
              <a:gd name="T7" fmla="*/ 398 h 398"/>
              <a:gd name="T8" fmla="*/ 297 w 478"/>
              <a:gd name="T9" fmla="*/ 248 h 398"/>
              <a:gd name="T10" fmla="*/ 0 w 478"/>
              <a:gd name="T11" fmla="*/ 248 h 398"/>
              <a:gd name="T12" fmla="*/ 0 w 478"/>
              <a:gd name="T13" fmla="*/ 150 h 398"/>
              <a:gd name="T14" fmla="*/ 297 w 478"/>
              <a:gd name="T15" fmla="*/ 150 h 398"/>
              <a:gd name="T16" fmla="*/ 147 w 478"/>
              <a:gd name="T17" fmla="*/ 0 h 398"/>
              <a:gd name="T18" fmla="*/ 279 w 478"/>
              <a:gd name="T19"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398">
                <a:moveTo>
                  <a:pt x="279" y="0"/>
                </a:moveTo>
                <a:lnTo>
                  <a:pt x="478" y="199"/>
                </a:lnTo>
                <a:lnTo>
                  <a:pt x="279" y="398"/>
                </a:lnTo>
                <a:lnTo>
                  <a:pt x="147" y="398"/>
                </a:lnTo>
                <a:lnTo>
                  <a:pt x="297" y="248"/>
                </a:lnTo>
                <a:lnTo>
                  <a:pt x="0" y="248"/>
                </a:lnTo>
                <a:lnTo>
                  <a:pt x="0" y="150"/>
                </a:lnTo>
                <a:lnTo>
                  <a:pt x="297" y="150"/>
                </a:lnTo>
                <a:lnTo>
                  <a:pt x="147" y="0"/>
                </a:lnTo>
                <a:lnTo>
                  <a:pt x="279" y="0"/>
                </a:lnTo>
                <a:close/>
              </a:path>
            </a:pathLst>
          </a:custGeom>
          <a:solidFill>
            <a:schemeClr val="bg1"/>
          </a:solidFill>
          <a:ln>
            <a:noFill/>
          </a:ln>
        </p:spPr>
        <p:txBody>
          <a:bodyPr vert="horz" wrap="square" lIns="91440" tIns="45720" rIns="91440" bIns="45720" numCol="1" anchor="t" anchorCtr="0" compatLnSpc="1"/>
          <a:lstStyle/>
          <a:p>
            <a:endParaRPr lang="en-US" noProof="0" dirty="0"/>
          </a:p>
        </p:txBody>
      </p:sp>
      <p:sp>
        <p:nvSpPr>
          <p:cNvPr id="9" name="Textplatzhalter 8"/>
          <p:cNvSpPr>
            <a:spLocks noGrp="1"/>
          </p:cNvSpPr>
          <p:nvPr>
            <p:ph type="body" sz="quarter" idx="12" hasCustomPrompt="1"/>
          </p:nvPr>
        </p:nvSpPr>
        <p:spPr>
          <a:xfrm>
            <a:off x="1511300" y="3106087"/>
            <a:ext cx="7200900" cy="553998"/>
          </a:xfrm>
        </p:spPr>
        <p:txBody>
          <a:bodyPr anchor="ctr">
            <a:spAutoFit/>
          </a:bodyPr>
          <a:lstStyle>
            <a:lvl1pPr marL="0" marR="0" indent="0" algn="l" defTabSz="914400" rtl="0" eaLnBrk="1" fontAlgn="auto" latinLnBrk="0" hangingPunct="1">
              <a:lnSpc>
                <a:spcPct val="100000"/>
              </a:lnSpc>
              <a:spcBef>
                <a:spcPts val="0"/>
              </a:spcBef>
              <a:spcAft>
                <a:spcPts val="0"/>
              </a:spcAft>
              <a:buClr>
                <a:srgbClr val="007770"/>
              </a:buClr>
              <a:buSzPct val="100000"/>
              <a:buFont typeface="Arial" panose="020B0604020202020204" pitchFamily="34" charset="0"/>
              <a:buNone/>
              <a:defRPr sz="3600">
                <a:solidFill>
                  <a:schemeClr val="tx1"/>
                </a:solidFill>
              </a:defRPr>
            </a:lvl1pPr>
            <a:lvl2pPr marL="0" indent="0">
              <a:buFont typeface="Arial" panose="020B0604020202020204" pitchFamily="34" charset="0"/>
              <a:buNone/>
              <a:defRPr sz="3600">
                <a:solidFill>
                  <a:schemeClr val="tx1"/>
                </a:solidFill>
              </a:defRPr>
            </a:lvl2pPr>
            <a:lvl3pPr marL="0" indent="0">
              <a:buNone/>
              <a:defRPr sz="3600">
                <a:solidFill>
                  <a:schemeClr val="tx1"/>
                </a:solidFill>
              </a:defRPr>
            </a:lvl3pPr>
            <a:lvl4pPr marL="0" indent="0">
              <a:buNone/>
              <a:defRPr sz="3600">
                <a:solidFill>
                  <a:schemeClr val="tx1"/>
                </a:solidFill>
              </a:defRPr>
            </a:lvl4pPr>
            <a:lvl5pPr marL="0" indent="0">
              <a:buNone/>
              <a:defRPr sz="3600">
                <a:solidFill>
                  <a:schemeClr val="tx1"/>
                </a:solidFill>
              </a:defRPr>
            </a:lvl5pPr>
          </a:lstStyle>
          <a:p>
            <a:pPr marL="0" marR="0" lvl="0" indent="0" algn="l" defTabSz="914400" rtl="0" eaLnBrk="1" fontAlgn="auto" latinLnBrk="0" hangingPunct="1">
              <a:lnSpc>
                <a:spcPct val="100000"/>
              </a:lnSpc>
              <a:spcBef>
                <a:spcPts val="1000"/>
              </a:spcBef>
              <a:spcAft>
                <a:spcPts val="0"/>
              </a:spcAft>
              <a:buClr>
                <a:srgbClr val="007770"/>
              </a:buClr>
              <a:buSzPct val="100000"/>
              <a:buFont typeface="Arial" panose="020B0604020202020204" pitchFamily="34" charset="0"/>
              <a:buNone/>
              <a:defRPr/>
            </a:pPr>
            <a:r>
              <a:rPr lang="en-US" noProof="0" dirty="0" smtClean="0"/>
              <a:t>Insert </a:t>
            </a:r>
            <a:r>
              <a:rPr lang="en-US" sz="3600" noProof="0" dirty="0" smtClean="0">
                <a:latin typeface="Arial" panose="020B0604020202020204" pitchFamily="34" charset="0"/>
                <a:cs typeface="Arial" panose="020B0604020202020204" pitchFamily="34" charset="0"/>
              </a:rPr>
              <a:t>interim conclusion</a:t>
            </a:r>
          </a:p>
        </p:txBody>
      </p:sp>
      <p:sp>
        <p:nvSpPr>
          <p:cNvPr id="11" name="Freeform 6"/>
          <p:cNvSpPr>
            <a:spLocks noEditPoints="1"/>
          </p:cNvSpPr>
          <p:nvPr userDrawn="1"/>
        </p:nvSpPr>
        <p:spPr bwMode="gray">
          <a:xfrm>
            <a:off x="7267388" y="304227"/>
            <a:ext cx="1444812" cy="297920"/>
          </a:xfrm>
          <a:custGeom>
            <a:avLst/>
            <a:gdLst>
              <a:gd name="T0" fmla="*/ 2956 w 5176"/>
              <a:gd name="T1" fmla="*/ 1065 h 1067"/>
              <a:gd name="T2" fmla="*/ 3328 w 5176"/>
              <a:gd name="T3" fmla="*/ 838 h 1067"/>
              <a:gd name="T4" fmla="*/ 3136 w 5176"/>
              <a:gd name="T5" fmla="*/ 646 h 1067"/>
              <a:gd name="T6" fmla="*/ 2985 w 5176"/>
              <a:gd name="T7" fmla="*/ 146 h 1067"/>
              <a:gd name="T8" fmla="*/ 3586 w 5176"/>
              <a:gd name="T9" fmla="*/ 0 h 1067"/>
              <a:gd name="T10" fmla="*/ 3281 w 5176"/>
              <a:gd name="T11" fmla="*/ 232 h 1067"/>
              <a:gd name="T12" fmla="*/ 3471 w 5176"/>
              <a:gd name="T13" fmla="*/ 409 h 1067"/>
              <a:gd name="T14" fmla="*/ 3622 w 5176"/>
              <a:gd name="T15" fmla="*/ 919 h 1067"/>
              <a:gd name="T16" fmla="*/ 3895 w 5176"/>
              <a:gd name="T17" fmla="*/ 0 h 1067"/>
              <a:gd name="T18" fmla="*/ 4328 w 5176"/>
              <a:gd name="T19" fmla="*/ 233 h 1067"/>
              <a:gd name="T20" fmla="*/ 4044 w 5176"/>
              <a:gd name="T21" fmla="*/ 839 h 1067"/>
              <a:gd name="T22" fmla="*/ 4328 w 5176"/>
              <a:gd name="T23" fmla="*/ 1065 h 1067"/>
              <a:gd name="T24" fmla="*/ 3743 w 5176"/>
              <a:gd name="T25" fmla="*/ 919 h 1067"/>
              <a:gd name="T26" fmla="*/ 3895 w 5176"/>
              <a:gd name="T27" fmla="*/ 0 h 1067"/>
              <a:gd name="T28" fmla="*/ 0 w 5176"/>
              <a:gd name="T29" fmla="*/ 0 h 1067"/>
              <a:gd name="T30" fmla="*/ 488 w 5176"/>
              <a:gd name="T31" fmla="*/ 447 h 1067"/>
              <a:gd name="T32" fmla="*/ 795 w 5176"/>
              <a:gd name="T33" fmla="*/ 0 h 1067"/>
              <a:gd name="T34" fmla="*/ 488 w 5176"/>
              <a:gd name="T35" fmla="*/ 1065 h 1067"/>
              <a:gd name="T36" fmla="*/ 307 w 5176"/>
              <a:gd name="T37" fmla="*/ 1065 h 1067"/>
              <a:gd name="T38" fmla="*/ 952 w 5176"/>
              <a:gd name="T39" fmla="*/ 1065 h 1067"/>
              <a:gd name="T40" fmla="*/ 1546 w 5176"/>
              <a:gd name="T41" fmla="*/ 0 h 1067"/>
              <a:gd name="T42" fmla="*/ 1258 w 5176"/>
              <a:gd name="T43" fmla="*/ 233 h 1067"/>
              <a:gd name="T44" fmla="*/ 1546 w 5176"/>
              <a:gd name="T45" fmla="*/ 409 h 1067"/>
              <a:gd name="T46" fmla="*/ 1257 w 5176"/>
              <a:gd name="T47" fmla="*/ 646 h 1067"/>
              <a:gd name="T48" fmla="*/ 1545 w 5176"/>
              <a:gd name="T49" fmla="*/ 839 h 1067"/>
              <a:gd name="T50" fmla="*/ 952 w 5176"/>
              <a:gd name="T51" fmla="*/ 1065 h 1067"/>
              <a:gd name="T52" fmla="*/ 1758 w 5176"/>
              <a:gd name="T53" fmla="*/ 233 h 1067"/>
              <a:gd name="T54" fmla="*/ 1604 w 5176"/>
              <a:gd name="T55" fmla="*/ 0 h 1067"/>
              <a:gd name="T56" fmla="*/ 2204 w 5176"/>
              <a:gd name="T57" fmla="*/ 233 h 1067"/>
              <a:gd name="T58" fmla="*/ 2050 w 5176"/>
              <a:gd name="T59" fmla="*/ 1065 h 1067"/>
              <a:gd name="T60" fmla="*/ 2260 w 5176"/>
              <a:gd name="T61" fmla="*/ 232 h 1067"/>
              <a:gd name="T62" fmla="*/ 2898 w 5176"/>
              <a:gd name="T63" fmla="*/ 0 h 1067"/>
              <a:gd name="T64" fmla="*/ 2521 w 5176"/>
              <a:gd name="T65" fmla="*/ 838 h 1067"/>
              <a:gd name="T66" fmla="*/ 2879 w 5176"/>
              <a:gd name="T67" fmla="*/ 1065 h 1067"/>
              <a:gd name="T68" fmla="*/ 2188 w 5176"/>
              <a:gd name="T69" fmla="*/ 838 h 1067"/>
              <a:gd name="T70" fmla="*/ 2260 w 5176"/>
              <a:gd name="T71" fmla="*/ 232 h 1067"/>
              <a:gd name="T72" fmla="*/ 4421 w 5176"/>
              <a:gd name="T73" fmla="*/ 0 h 1067"/>
              <a:gd name="T74" fmla="*/ 4726 w 5176"/>
              <a:gd name="T75" fmla="*/ 409 h 1067"/>
              <a:gd name="T76" fmla="*/ 4869 w 5176"/>
              <a:gd name="T77" fmla="*/ 0 h 1067"/>
              <a:gd name="T78" fmla="*/ 5176 w 5176"/>
              <a:gd name="T79" fmla="*/ 1065 h 1067"/>
              <a:gd name="T80" fmla="*/ 4869 w 5176"/>
              <a:gd name="T81" fmla="*/ 646 h 1067"/>
              <a:gd name="T82" fmla="*/ 4726 w 5176"/>
              <a:gd name="T83" fmla="*/ 1065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76" h="1067">
                <a:moveTo>
                  <a:pt x="3471" y="1065"/>
                </a:moveTo>
                <a:cubicBezTo>
                  <a:pt x="2956" y="1065"/>
                  <a:pt x="2956" y="1065"/>
                  <a:pt x="2956" y="1065"/>
                </a:cubicBezTo>
                <a:cubicBezTo>
                  <a:pt x="2956" y="838"/>
                  <a:pt x="2956" y="838"/>
                  <a:pt x="2956" y="838"/>
                </a:cubicBezTo>
                <a:cubicBezTo>
                  <a:pt x="3328" y="838"/>
                  <a:pt x="3328" y="838"/>
                  <a:pt x="3328" y="838"/>
                </a:cubicBezTo>
                <a:cubicBezTo>
                  <a:pt x="3328" y="646"/>
                  <a:pt x="3328" y="646"/>
                  <a:pt x="3328" y="646"/>
                </a:cubicBezTo>
                <a:cubicBezTo>
                  <a:pt x="3136" y="646"/>
                  <a:pt x="3136" y="646"/>
                  <a:pt x="3136" y="646"/>
                </a:cubicBezTo>
                <a:cubicBezTo>
                  <a:pt x="3053" y="646"/>
                  <a:pt x="2985" y="581"/>
                  <a:pt x="2983" y="498"/>
                </a:cubicBezTo>
                <a:cubicBezTo>
                  <a:pt x="2985" y="146"/>
                  <a:pt x="2985" y="146"/>
                  <a:pt x="2985" y="146"/>
                </a:cubicBezTo>
                <a:cubicBezTo>
                  <a:pt x="2985" y="65"/>
                  <a:pt x="3053" y="0"/>
                  <a:pt x="3136" y="0"/>
                </a:cubicBezTo>
                <a:cubicBezTo>
                  <a:pt x="3586" y="0"/>
                  <a:pt x="3586" y="0"/>
                  <a:pt x="3586" y="0"/>
                </a:cubicBezTo>
                <a:cubicBezTo>
                  <a:pt x="3586" y="232"/>
                  <a:pt x="3586" y="232"/>
                  <a:pt x="3586" y="232"/>
                </a:cubicBezTo>
                <a:cubicBezTo>
                  <a:pt x="3281" y="232"/>
                  <a:pt x="3281" y="232"/>
                  <a:pt x="3281" y="232"/>
                </a:cubicBezTo>
                <a:cubicBezTo>
                  <a:pt x="3281" y="409"/>
                  <a:pt x="3281" y="409"/>
                  <a:pt x="3281" y="409"/>
                </a:cubicBezTo>
                <a:cubicBezTo>
                  <a:pt x="3471" y="409"/>
                  <a:pt x="3471" y="409"/>
                  <a:pt x="3471" y="409"/>
                </a:cubicBezTo>
                <a:cubicBezTo>
                  <a:pt x="3556" y="409"/>
                  <a:pt x="3624" y="474"/>
                  <a:pt x="3622" y="555"/>
                </a:cubicBezTo>
                <a:cubicBezTo>
                  <a:pt x="3622" y="919"/>
                  <a:pt x="3622" y="919"/>
                  <a:pt x="3622" y="919"/>
                </a:cubicBezTo>
                <a:cubicBezTo>
                  <a:pt x="3624" y="1000"/>
                  <a:pt x="3556" y="1067"/>
                  <a:pt x="3471" y="1065"/>
                </a:cubicBezTo>
                <a:close/>
                <a:moveTo>
                  <a:pt x="3895" y="0"/>
                </a:moveTo>
                <a:cubicBezTo>
                  <a:pt x="4328" y="0"/>
                  <a:pt x="4328" y="0"/>
                  <a:pt x="4328" y="0"/>
                </a:cubicBezTo>
                <a:cubicBezTo>
                  <a:pt x="4328" y="233"/>
                  <a:pt x="4328" y="233"/>
                  <a:pt x="4328" y="233"/>
                </a:cubicBezTo>
                <a:cubicBezTo>
                  <a:pt x="4044" y="233"/>
                  <a:pt x="4044" y="233"/>
                  <a:pt x="4044" y="233"/>
                </a:cubicBezTo>
                <a:cubicBezTo>
                  <a:pt x="4044" y="839"/>
                  <a:pt x="4044" y="839"/>
                  <a:pt x="4044" y="839"/>
                </a:cubicBezTo>
                <a:cubicBezTo>
                  <a:pt x="4328" y="839"/>
                  <a:pt x="4328" y="839"/>
                  <a:pt x="4328" y="839"/>
                </a:cubicBezTo>
                <a:cubicBezTo>
                  <a:pt x="4328" y="1065"/>
                  <a:pt x="4328" y="1065"/>
                  <a:pt x="4328" y="1065"/>
                </a:cubicBezTo>
                <a:cubicBezTo>
                  <a:pt x="3897" y="1065"/>
                  <a:pt x="3897" y="1065"/>
                  <a:pt x="3897" y="1065"/>
                </a:cubicBezTo>
                <a:cubicBezTo>
                  <a:pt x="3812" y="1067"/>
                  <a:pt x="3743" y="1000"/>
                  <a:pt x="3743" y="919"/>
                </a:cubicBezTo>
                <a:cubicBezTo>
                  <a:pt x="3741" y="146"/>
                  <a:pt x="3741" y="146"/>
                  <a:pt x="3741" y="146"/>
                </a:cubicBezTo>
                <a:cubicBezTo>
                  <a:pt x="3741" y="65"/>
                  <a:pt x="3810" y="0"/>
                  <a:pt x="3895" y="0"/>
                </a:cubicBezTo>
                <a:close/>
                <a:moveTo>
                  <a:pt x="0" y="1065"/>
                </a:moveTo>
                <a:cubicBezTo>
                  <a:pt x="0" y="0"/>
                  <a:pt x="0" y="0"/>
                  <a:pt x="0" y="0"/>
                </a:cubicBezTo>
                <a:cubicBezTo>
                  <a:pt x="307" y="0"/>
                  <a:pt x="307" y="0"/>
                  <a:pt x="307" y="0"/>
                </a:cubicBezTo>
                <a:cubicBezTo>
                  <a:pt x="488" y="447"/>
                  <a:pt x="488" y="447"/>
                  <a:pt x="488" y="447"/>
                </a:cubicBezTo>
                <a:cubicBezTo>
                  <a:pt x="488" y="0"/>
                  <a:pt x="488" y="0"/>
                  <a:pt x="488" y="0"/>
                </a:cubicBezTo>
                <a:cubicBezTo>
                  <a:pt x="795" y="0"/>
                  <a:pt x="795" y="0"/>
                  <a:pt x="795" y="0"/>
                </a:cubicBezTo>
                <a:cubicBezTo>
                  <a:pt x="795" y="1065"/>
                  <a:pt x="795" y="1065"/>
                  <a:pt x="795" y="1065"/>
                </a:cubicBezTo>
                <a:cubicBezTo>
                  <a:pt x="488" y="1065"/>
                  <a:pt x="488" y="1065"/>
                  <a:pt x="488" y="1065"/>
                </a:cubicBezTo>
                <a:cubicBezTo>
                  <a:pt x="305" y="611"/>
                  <a:pt x="305" y="611"/>
                  <a:pt x="305" y="611"/>
                </a:cubicBezTo>
                <a:cubicBezTo>
                  <a:pt x="307" y="1065"/>
                  <a:pt x="307" y="1065"/>
                  <a:pt x="307" y="1065"/>
                </a:cubicBezTo>
                <a:cubicBezTo>
                  <a:pt x="0" y="1065"/>
                  <a:pt x="0" y="1065"/>
                  <a:pt x="0" y="1065"/>
                </a:cubicBezTo>
                <a:close/>
                <a:moveTo>
                  <a:pt x="952" y="1065"/>
                </a:moveTo>
                <a:cubicBezTo>
                  <a:pt x="952" y="0"/>
                  <a:pt x="952" y="0"/>
                  <a:pt x="952" y="0"/>
                </a:cubicBezTo>
                <a:cubicBezTo>
                  <a:pt x="1546" y="0"/>
                  <a:pt x="1546" y="0"/>
                  <a:pt x="1546" y="0"/>
                </a:cubicBezTo>
                <a:cubicBezTo>
                  <a:pt x="1546" y="233"/>
                  <a:pt x="1546" y="233"/>
                  <a:pt x="1546" y="233"/>
                </a:cubicBezTo>
                <a:cubicBezTo>
                  <a:pt x="1258" y="233"/>
                  <a:pt x="1258" y="233"/>
                  <a:pt x="1258" y="233"/>
                </a:cubicBezTo>
                <a:cubicBezTo>
                  <a:pt x="1257" y="409"/>
                  <a:pt x="1257" y="409"/>
                  <a:pt x="1257" y="409"/>
                </a:cubicBezTo>
                <a:cubicBezTo>
                  <a:pt x="1546" y="409"/>
                  <a:pt x="1546" y="409"/>
                  <a:pt x="1546" y="409"/>
                </a:cubicBezTo>
                <a:cubicBezTo>
                  <a:pt x="1546" y="646"/>
                  <a:pt x="1546" y="646"/>
                  <a:pt x="1546" y="646"/>
                </a:cubicBezTo>
                <a:cubicBezTo>
                  <a:pt x="1257" y="646"/>
                  <a:pt x="1257" y="646"/>
                  <a:pt x="1257" y="646"/>
                </a:cubicBezTo>
                <a:cubicBezTo>
                  <a:pt x="1256" y="839"/>
                  <a:pt x="1256" y="839"/>
                  <a:pt x="1256" y="839"/>
                </a:cubicBezTo>
                <a:cubicBezTo>
                  <a:pt x="1545" y="839"/>
                  <a:pt x="1545" y="839"/>
                  <a:pt x="1545" y="839"/>
                </a:cubicBezTo>
                <a:cubicBezTo>
                  <a:pt x="1546" y="1065"/>
                  <a:pt x="1546" y="1065"/>
                  <a:pt x="1546" y="1065"/>
                </a:cubicBezTo>
                <a:cubicBezTo>
                  <a:pt x="952" y="1065"/>
                  <a:pt x="952" y="1065"/>
                  <a:pt x="952" y="1065"/>
                </a:cubicBezTo>
                <a:close/>
                <a:moveTo>
                  <a:pt x="1758" y="1065"/>
                </a:moveTo>
                <a:cubicBezTo>
                  <a:pt x="1758" y="233"/>
                  <a:pt x="1758" y="233"/>
                  <a:pt x="1758" y="233"/>
                </a:cubicBezTo>
                <a:cubicBezTo>
                  <a:pt x="1604" y="233"/>
                  <a:pt x="1604" y="233"/>
                  <a:pt x="1604" y="233"/>
                </a:cubicBezTo>
                <a:cubicBezTo>
                  <a:pt x="1604" y="0"/>
                  <a:pt x="1604" y="0"/>
                  <a:pt x="1604" y="0"/>
                </a:cubicBezTo>
                <a:cubicBezTo>
                  <a:pt x="2204" y="0"/>
                  <a:pt x="2204" y="0"/>
                  <a:pt x="2204" y="0"/>
                </a:cubicBezTo>
                <a:cubicBezTo>
                  <a:pt x="2204" y="233"/>
                  <a:pt x="2204" y="233"/>
                  <a:pt x="2204" y="233"/>
                </a:cubicBezTo>
                <a:cubicBezTo>
                  <a:pt x="2050" y="233"/>
                  <a:pt x="2050" y="233"/>
                  <a:pt x="2050" y="233"/>
                </a:cubicBezTo>
                <a:cubicBezTo>
                  <a:pt x="2050" y="1065"/>
                  <a:pt x="2050" y="1065"/>
                  <a:pt x="2050" y="1065"/>
                </a:cubicBezTo>
                <a:cubicBezTo>
                  <a:pt x="1758" y="1065"/>
                  <a:pt x="1758" y="1065"/>
                  <a:pt x="1758" y="1065"/>
                </a:cubicBezTo>
                <a:close/>
                <a:moveTo>
                  <a:pt x="2260" y="232"/>
                </a:moveTo>
                <a:cubicBezTo>
                  <a:pt x="2260" y="0"/>
                  <a:pt x="2260" y="0"/>
                  <a:pt x="2260" y="0"/>
                </a:cubicBezTo>
                <a:cubicBezTo>
                  <a:pt x="2898" y="0"/>
                  <a:pt x="2898" y="0"/>
                  <a:pt x="2898" y="0"/>
                </a:cubicBezTo>
                <a:cubicBezTo>
                  <a:pt x="2898" y="233"/>
                  <a:pt x="2898" y="233"/>
                  <a:pt x="2898" y="233"/>
                </a:cubicBezTo>
                <a:cubicBezTo>
                  <a:pt x="2521" y="838"/>
                  <a:pt x="2521" y="838"/>
                  <a:pt x="2521" y="838"/>
                </a:cubicBezTo>
                <a:cubicBezTo>
                  <a:pt x="2880" y="838"/>
                  <a:pt x="2880" y="838"/>
                  <a:pt x="2880" y="838"/>
                </a:cubicBezTo>
                <a:cubicBezTo>
                  <a:pt x="2879" y="1065"/>
                  <a:pt x="2879" y="1065"/>
                  <a:pt x="2879" y="1065"/>
                </a:cubicBezTo>
                <a:cubicBezTo>
                  <a:pt x="2189" y="1065"/>
                  <a:pt x="2189" y="1065"/>
                  <a:pt x="2189" y="1065"/>
                </a:cubicBezTo>
                <a:cubicBezTo>
                  <a:pt x="2188" y="838"/>
                  <a:pt x="2188" y="838"/>
                  <a:pt x="2188" y="838"/>
                </a:cubicBezTo>
                <a:cubicBezTo>
                  <a:pt x="2565" y="232"/>
                  <a:pt x="2565" y="232"/>
                  <a:pt x="2565" y="232"/>
                </a:cubicBezTo>
                <a:cubicBezTo>
                  <a:pt x="2260" y="232"/>
                  <a:pt x="2260" y="232"/>
                  <a:pt x="2260" y="232"/>
                </a:cubicBezTo>
                <a:close/>
                <a:moveTo>
                  <a:pt x="4421" y="1065"/>
                </a:moveTo>
                <a:cubicBezTo>
                  <a:pt x="4421" y="0"/>
                  <a:pt x="4421" y="0"/>
                  <a:pt x="4421" y="0"/>
                </a:cubicBezTo>
                <a:cubicBezTo>
                  <a:pt x="4726" y="0"/>
                  <a:pt x="4726" y="0"/>
                  <a:pt x="4726" y="0"/>
                </a:cubicBezTo>
                <a:cubicBezTo>
                  <a:pt x="4726" y="409"/>
                  <a:pt x="4726" y="409"/>
                  <a:pt x="4726" y="409"/>
                </a:cubicBezTo>
                <a:cubicBezTo>
                  <a:pt x="4869" y="409"/>
                  <a:pt x="4869" y="409"/>
                  <a:pt x="4869" y="409"/>
                </a:cubicBezTo>
                <a:cubicBezTo>
                  <a:pt x="4869" y="0"/>
                  <a:pt x="4869" y="0"/>
                  <a:pt x="4869" y="0"/>
                </a:cubicBezTo>
                <a:cubicBezTo>
                  <a:pt x="5176" y="0"/>
                  <a:pt x="5176" y="0"/>
                  <a:pt x="5176" y="0"/>
                </a:cubicBezTo>
                <a:cubicBezTo>
                  <a:pt x="5176" y="1065"/>
                  <a:pt x="5176" y="1065"/>
                  <a:pt x="5176" y="1065"/>
                </a:cubicBezTo>
                <a:cubicBezTo>
                  <a:pt x="4869" y="1065"/>
                  <a:pt x="4869" y="1065"/>
                  <a:pt x="4869" y="1065"/>
                </a:cubicBezTo>
                <a:cubicBezTo>
                  <a:pt x="4869" y="646"/>
                  <a:pt x="4869" y="646"/>
                  <a:pt x="4869" y="646"/>
                </a:cubicBezTo>
                <a:cubicBezTo>
                  <a:pt x="4726" y="646"/>
                  <a:pt x="4726" y="646"/>
                  <a:pt x="4726" y="646"/>
                </a:cubicBezTo>
                <a:cubicBezTo>
                  <a:pt x="4726" y="1065"/>
                  <a:pt x="4726" y="1065"/>
                  <a:pt x="4726" y="1065"/>
                </a:cubicBezTo>
                <a:cubicBezTo>
                  <a:pt x="4421" y="1065"/>
                  <a:pt x="4421" y="1065"/>
                  <a:pt x="4421" y="1065"/>
                </a:cubicBezTo>
                <a:close/>
              </a:path>
            </a:pathLst>
          </a:cu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eaLnBrk="1"/>
            <a:endParaRPr lang="en-US" sz="1000" noProof="0" dirty="0">
              <a:solidFill>
                <a:schemeClr val="lt1"/>
              </a:solidFill>
              <a:latin typeface="Arial" panose="020B0604020202020204" pitchFamily="34" charset="0"/>
              <a:cs typeface="Arial" panose="020B0604020202020204" pitchFamily="34" charset="0"/>
            </a:endParaRPr>
          </a:p>
        </p:txBody>
      </p:sp>
      <p:cxnSp>
        <p:nvCxnSpPr>
          <p:cNvPr id="8" name="Gerade Verbindung 7"/>
          <p:cNvCxnSpPr/>
          <p:nvPr userDrawn="1"/>
        </p:nvCxnSpPr>
        <p:spPr>
          <a:xfrm flipH="1">
            <a:off x="-360548" y="119675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a:xfrm flipH="1">
            <a:off x="-360548" y="641733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flipH="1">
            <a:off x="9269227" y="119675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flipH="1">
            <a:off x="9269227" y="641733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rot="16200000" flipH="1">
            <a:off x="323788"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a:xfrm rot="16200000" flipH="1">
            <a:off x="4355976"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rot="16200000" flipH="1">
            <a:off x="4572000"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a:xfrm rot="16200000" flipH="1">
            <a:off x="8604448"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a:xfrm rot="16200000" flipH="1">
            <a:off x="323788"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a:xfrm rot="16200000" flipH="1">
            <a:off x="4355976"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a:xfrm rot="16200000" flipH="1">
            <a:off x="4572000"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a:xfrm rot="16200000" flipH="1">
            <a:off x="8604448"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11"/>
          <p:cNvCxnSpPr/>
          <p:nvPr userDrawn="1"/>
        </p:nvCxnSpPr>
        <p:spPr bwMode="gray">
          <a:xfrm>
            <a:off x="431799" y="908720"/>
            <a:ext cx="82804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ETZSCH Group">
    <p:spTree>
      <p:nvGrpSpPr>
        <p:cNvPr id="1" name=""/>
        <p:cNvGrpSpPr/>
        <p:nvPr/>
      </p:nvGrpSpPr>
      <p:grpSpPr>
        <a:xfrm>
          <a:off x="0" y="0"/>
          <a:ext cx="0" cy="0"/>
          <a:chOff x="0" y="0"/>
          <a:chExt cx="0" cy="0"/>
        </a:xfrm>
      </p:grpSpPr>
      <p:pic>
        <p:nvPicPr>
          <p:cNvPr id="17411" name="Picture 3" descr="\\192.168.2.2\daten\Kunden\Netzsch_V2010\Mastervorlage – NETZSCH Gruppe\PPT_Titelbild_4-3_k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26987"/>
            <a:ext cx="9144000" cy="5931013"/>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bwMode="gray">
          <a:xfrm>
            <a:off x="424800" y="222765"/>
            <a:ext cx="6159600" cy="461665"/>
          </a:xfrm>
          <a:prstGeom prst="rect">
            <a:avLst/>
          </a:prstGeom>
          <a:noFill/>
        </p:spPr>
        <p:txBody>
          <a:bodyPr wrap="square" lIns="0" rtlCol="0" anchor="ctr" anchorCtr="0">
            <a:spAutoFit/>
          </a:bodyPr>
          <a:lstStyle/>
          <a:p>
            <a:r>
              <a:rPr lang="en-US" altLang="zh-CN" sz="2400" noProof="0" dirty="0" smtClean="0">
                <a:solidFill>
                  <a:srgbClr val="007770"/>
                </a:solidFill>
                <a:latin typeface="Arial Narrow" panose="020B0606020202030204" pitchFamily="34" charset="0"/>
                <a:cs typeface="Arial" panose="020B0604020202020204" pitchFamily="34" charset="0"/>
              </a:rPr>
              <a:t>Analyzing</a:t>
            </a:r>
            <a:r>
              <a:rPr lang="en-US" altLang="zh-CN" sz="2400" baseline="0" noProof="0" dirty="0" smtClean="0">
                <a:solidFill>
                  <a:srgbClr val="007770"/>
                </a:solidFill>
                <a:latin typeface="Arial Narrow" panose="020B0606020202030204" pitchFamily="34" charset="0"/>
                <a:cs typeface="Arial" panose="020B0604020202020204" pitchFamily="34" charset="0"/>
              </a:rPr>
              <a:t> &amp; Testing</a:t>
            </a:r>
            <a:endParaRPr lang="en-US" sz="2400" noProof="0" dirty="0" smtClean="0">
              <a:solidFill>
                <a:srgbClr val="007770"/>
              </a:solidFill>
              <a:latin typeface="Arial Narrow" panose="020B0606020202030204" pitchFamily="34" charset="0"/>
              <a:cs typeface="Arial" panose="020B0604020202020204" pitchFamily="34" charset="0"/>
            </a:endParaRPr>
          </a:p>
        </p:txBody>
      </p:sp>
      <p:sp>
        <p:nvSpPr>
          <p:cNvPr id="13" name="Freeform 6"/>
          <p:cNvSpPr>
            <a:spLocks noEditPoints="1"/>
          </p:cNvSpPr>
          <p:nvPr userDrawn="1"/>
        </p:nvSpPr>
        <p:spPr bwMode="gray">
          <a:xfrm>
            <a:off x="7267388" y="304227"/>
            <a:ext cx="1444812" cy="297920"/>
          </a:xfrm>
          <a:custGeom>
            <a:avLst/>
            <a:gdLst>
              <a:gd name="T0" fmla="*/ 2956 w 5176"/>
              <a:gd name="T1" fmla="*/ 1065 h 1067"/>
              <a:gd name="T2" fmla="*/ 3328 w 5176"/>
              <a:gd name="T3" fmla="*/ 838 h 1067"/>
              <a:gd name="T4" fmla="*/ 3136 w 5176"/>
              <a:gd name="T5" fmla="*/ 646 h 1067"/>
              <a:gd name="T6" fmla="*/ 2985 w 5176"/>
              <a:gd name="T7" fmla="*/ 146 h 1067"/>
              <a:gd name="T8" fmla="*/ 3586 w 5176"/>
              <a:gd name="T9" fmla="*/ 0 h 1067"/>
              <a:gd name="T10" fmla="*/ 3281 w 5176"/>
              <a:gd name="T11" fmla="*/ 232 h 1067"/>
              <a:gd name="T12" fmla="*/ 3471 w 5176"/>
              <a:gd name="T13" fmla="*/ 409 h 1067"/>
              <a:gd name="T14" fmla="*/ 3622 w 5176"/>
              <a:gd name="T15" fmla="*/ 919 h 1067"/>
              <a:gd name="T16" fmla="*/ 3895 w 5176"/>
              <a:gd name="T17" fmla="*/ 0 h 1067"/>
              <a:gd name="T18" fmla="*/ 4328 w 5176"/>
              <a:gd name="T19" fmla="*/ 233 h 1067"/>
              <a:gd name="T20" fmla="*/ 4044 w 5176"/>
              <a:gd name="T21" fmla="*/ 839 h 1067"/>
              <a:gd name="T22" fmla="*/ 4328 w 5176"/>
              <a:gd name="T23" fmla="*/ 1065 h 1067"/>
              <a:gd name="T24" fmla="*/ 3743 w 5176"/>
              <a:gd name="T25" fmla="*/ 919 h 1067"/>
              <a:gd name="T26" fmla="*/ 3895 w 5176"/>
              <a:gd name="T27" fmla="*/ 0 h 1067"/>
              <a:gd name="T28" fmla="*/ 0 w 5176"/>
              <a:gd name="T29" fmla="*/ 0 h 1067"/>
              <a:gd name="T30" fmla="*/ 488 w 5176"/>
              <a:gd name="T31" fmla="*/ 447 h 1067"/>
              <a:gd name="T32" fmla="*/ 795 w 5176"/>
              <a:gd name="T33" fmla="*/ 0 h 1067"/>
              <a:gd name="T34" fmla="*/ 488 w 5176"/>
              <a:gd name="T35" fmla="*/ 1065 h 1067"/>
              <a:gd name="T36" fmla="*/ 307 w 5176"/>
              <a:gd name="T37" fmla="*/ 1065 h 1067"/>
              <a:gd name="T38" fmla="*/ 952 w 5176"/>
              <a:gd name="T39" fmla="*/ 1065 h 1067"/>
              <a:gd name="T40" fmla="*/ 1546 w 5176"/>
              <a:gd name="T41" fmla="*/ 0 h 1067"/>
              <a:gd name="T42" fmla="*/ 1258 w 5176"/>
              <a:gd name="T43" fmla="*/ 233 h 1067"/>
              <a:gd name="T44" fmla="*/ 1546 w 5176"/>
              <a:gd name="T45" fmla="*/ 409 h 1067"/>
              <a:gd name="T46" fmla="*/ 1257 w 5176"/>
              <a:gd name="T47" fmla="*/ 646 h 1067"/>
              <a:gd name="T48" fmla="*/ 1545 w 5176"/>
              <a:gd name="T49" fmla="*/ 839 h 1067"/>
              <a:gd name="T50" fmla="*/ 952 w 5176"/>
              <a:gd name="T51" fmla="*/ 1065 h 1067"/>
              <a:gd name="T52" fmla="*/ 1758 w 5176"/>
              <a:gd name="T53" fmla="*/ 233 h 1067"/>
              <a:gd name="T54" fmla="*/ 1604 w 5176"/>
              <a:gd name="T55" fmla="*/ 0 h 1067"/>
              <a:gd name="T56" fmla="*/ 2204 w 5176"/>
              <a:gd name="T57" fmla="*/ 233 h 1067"/>
              <a:gd name="T58" fmla="*/ 2050 w 5176"/>
              <a:gd name="T59" fmla="*/ 1065 h 1067"/>
              <a:gd name="T60" fmla="*/ 2260 w 5176"/>
              <a:gd name="T61" fmla="*/ 232 h 1067"/>
              <a:gd name="T62" fmla="*/ 2898 w 5176"/>
              <a:gd name="T63" fmla="*/ 0 h 1067"/>
              <a:gd name="T64" fmla="*/ 2521 w 5176"/>
              <a:gd name="T65" fmla="*/ 838 h 1067"/>
              <a:gd name="T66" fmla="*/ 2879 w 5176"/>
              <a:gd name="T67" fmla="*/ 1065 h 1067"/>
              <a:gd name="T68" fmla="*/ 2188 w 5176"/>
              <a:gd name="T69" fmla="*/ 838 h 1067"/>
              <a:gd name="T70" fmla="*/ 2260 w 5176"/>
              <a:gd name="T71" fmla="*/ 232 h 1067"/>
              <a:gd name="T72" fmla="*/ 4421 w 5176"/>
              <a:gd name="T73" fmla="*/ 0 h 1067"/>
              <a:gd name="T74" fmla="*/ 4726 w 5176"/>
              <a:gd name="T75" fmla="*/ 409 h 1067"/>
              <a:gd name="T76" fmla="*/ 4869 w 5176"/>
              <a:gd name="T77" fmla="*/ 0 h 1067"/>
              <a:gd name="T78" fmla="*/ 5176 w 5176"/>
              <a:gd name="T79" fmla="*/ 1065 h 1067"/>
              <a:gd name="T80" fmla="*/ 4869 w 5176"/>
              <a:gd name="T81" fmla="*/ 646 h 1067"/>
              <a:gd name="T82" fmla="*/ 4726 w 5176"/>
              <a:gd name="T83" fmla="*/ 1065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76" h="1067">
                <a:moveTo>
                  <a:pt x="3471" y="1065"/>
                </a:moveTo>
                <a:cubicBezTo>
                  <a:pt x="2956" y="1065"/>
                  <a:pt x="2956" y="1065"/>
                  <a:pt x="2956" y="1065"/>
                </a:cubicBezTo>
                <a:cubicBezTo>
                  <a:pt x="2956" y="838"/>
                  <a:pt x="2956" y="838"/>
                  <a:pt x="2956" y="838"/>
                </a:cubicBezTo>
                <a:cubicBezTo>
                  <a:pt x="3328" y="838"/>
                  <a:pt x="3328" y="838"/>
                  <a:pt x="3328" y="838"/>
                </a:cubicBezTo>
                <a:cubicBezTo>
                  <a:pt x="3328" y="646"/>
                  <a:pt x="3328" y="646"/>
                  <a:pt x="3328" y="646"/>
                </a:cubicBezTo>
                <a:cubicBezTo>
                  <a:pt x="3136" y="646"/>
                  <a:pt x="3136" y="646"/>
                  <a:pt x="3136" y="646"/>
                </a:cubicBezTo>
                <a:cubicBezTo>
                  <a:pt x="3053" y="646"/>
                  <a:pt x="2985" y="581"/>
                  <a:pt x="2983" y="498"/>
                </a:cubicBezTo>
                <a:cubicBezTo>
                  <a:pt x="2985" y="146"/>
                  <a:pt x="2985" y="146"/>
                  <a:pt x="2985" y="146"/>
                </a:cubicBezTo>
                <a:cubicBezTo>
                  <a:pt x="2985" y="65"/>
                  <a:pt x="3053" y="0"/>
                  <a:pt x="3136" y="0"/>
                </a:cubicBezTo>
                <a:cubicBezTo>
                  <a:pt x="3586" y="0"/>
                  <a:pt x="3586" y="0"/>
                  <a:pt x="3586" y="0"/>
                </a:cubicBezTo>
                <a:cubicBezTo>
                  <a:pt x="3586" y="232"/>
                  <a:pt x="3586" y="232"/>
                  <a:pt x="3586" y="232"/>
                </a:cubicBezTo>
                <a:cubicBezTo>
                  <a:pt x="3281" y="232"/>
                  <a:pt x="3281" y="232"/>
                  <a:pt x="3281" y="232"/>
                </a:cubicBezTo>
                <a:cubicBezTo>
                  <a:pt x="3281" y="409"/>
                  <a:pt x="3281" y="409"/>
                  <a:pt x="3281" y="409"/>
                </a:cubicBezTo>
                <a:cubicBezTo>
                  <a:pt x="3471" y="409"/>
                  <a:pt x="3471" y="409"/>
                  <a:pt x="3471" y="409"/>
                </a:cubicBezTo>
                <a:cubicBezTo>
                  <a:pt x="3556" y="409"/>
                  <a:pt x="3624" y="474"/>
                  <a:pt x="3622" y="555"/>
                </a:cubicBezTo>
                <a:cubicBezTo>
                  <a:pt x="3622" y="919"/>
                  <a:pt x="3622" y="919"/>
                  <a:pt x="3622" y="919"/>
                </a:cubicBezTo>
                <a:cubicBezTo>
                  <a:pt x="3624" y="1000"/>
                  <a:pt x="3556" y="1067"/>
                  <a:pt x="3471" y="1065"/>
                </a:cubicBezTo>
                <a:close/>
                <a:moveTo>
                  <a:pt x="3895" y="0"/>
                </a:moveTo>
                <a:cubicBezTo>
                  <a:pt x="4328" y="0"/>
                  <a:pt x="4328" y="0"/>
                  <a:pt x="4328" y="0"/>
                </a:cubicBezTo>
                <a:cubicBezTo>
                  <a:pt x="4328" y="233"/>
                  <a:pt x="4328" y="233"/>
                  <a:pt x="4328" y="233"/>
                </a:cubicBezTo>
                <a:cubicBezTo>
                  <a:pt x="4044" y="233"/>
                  <a:pt x="4044" y="233"/>
                  <a:pt x="4044" y="233"/>
                </a:cubicBezTo>
                <a:cubicBezTo>
                  <a:pt x="4044" y="839"/>
                  <a:pt x="4044" y="839"/>
                  <a:pt x="4044" y="839"/>
                </a:cubicBezTo>
                <a:cubicBezTo>
                  <a:pt x="4328" y="839"/>
                  <a:pt x="4328" y="839"/>
                  <a:pt x="4328" y="839"/>
                </a:cubicBezTo>
                <a:cubicBezTo>
                  <a:pt x="4328" y="1065"/>
                  <a:pt x="4328" y="1065"/>
                  <a:pt x="4328" y="1065"/>
                </a:cubicBezTo>
                <a:cubicBezTo>
                  <a:pt x="3897" y="1065"/>
                  <a:pt x="3897" y="1065"/>
                  <a:pt x="3897" y="1065"/>
                </a:cubicBezTo>
                <a:cubicBezTo>
                  <a:pt x="3812" y="1067"/>
                  <a:pt x="3743" y="1000"/>
                  <a:pt x="3743" y="919"/>
                </a:cubicBezTo>
                <a:cubicBezTo>
                  <a:pt x="3741" y="146"/>
                  <a:pt x="3741" y="146"/>
                  <a:pt x="3741" y="146"/>
                </a:cubicBezTo>
                <a:cubicBezTo>
                  <a:pt x="3741" y="65"/>
                  <a:pt x="3810" y="0"/>
                  <a:pt x="3895" y="0"/>
                </a:cubicBezTo>
                <a:close/>
                <a:moveTo>
                  <a:pt x="0" y="1065"/>
                </a:moveTo>
                <a:cubicBezTo>
                  <a:pt x="0" y="0"/>
                  <a:pt x="0" y="0"/>
                  <a:pt x="0" y="0"/>
                </a:cubicBezTo>
                <a:cubicBezTo>
                  <a:pt x="307" y="0"/>
                  <a:pt x="307" y="0"/>
                  <a:pt x="307" y="0"/>
                </a:cubicBezTo>
                <a:cubicBezTo>
                  <a:pt x="488" y="447"/>
                  <a:pt x="488" y="447"/>
                  <a:pt x="488" y="447"/>
                </a:cubicBezTo>
                <a:cubicBezTo>
                  <a:pt x="488" y="0"/>
                  <a:pt x="488" y="0"/>
                  <a:pt x="488" y="0"/>
                </a:cubicBezTo>
                <a:cubicBezTo>
                  <a:pt x="795" y="0"/>
                  <a:pt x="795" y="0"/>
                  <a:pt x="795" y="0"/>
                </a:cubicBezTo>
                <a:cubicBezTo>
                  <a:pt x="795" y="1065"/>
                  <a:pt x="795" y="1065"/>
                  <a:pt x="795" y="1065"/>
                </a:cubicBezTo>
                <a:cubicBezTo>
                  <a:pt x="488" y="1065"/>
                  <a:pt x="488" y="1065"/>
                  <a:pt x="488" y="1065"/>
                </a:cubicBezTo>
                <a:cubicBezTo>
                  <a:pt x="305" y="611"/>
                  <a:pt x="305" y="611"/>
                  <a:pt x="305" y="611"/>
                </a:cubicBezTo>
                <a:cubicBezTo>
                  <a:pt x="307" y="1065"/>
                  <a:pt x="307" y="1065"/>
                  <a:pt x="307" y="1065"/>
                </a:cubicBezTo>
                <a:cubicBezTo>
                  <a:pt x="0" y="1065"/>
                  <a:pt x="0" y="1065"/>
                  <a:pt x="0" y="1065"/>
                </a:cubicBezTo>
                <a:close/>
                <a:moveTo>
                  <a:pt x="952" y="1065"/>
                </a:moveTo>
                <a:cubicBezTo>
                  <a:pt x="952" y="0"/>
                  <a:pt x="952" y="0"/>
                  <a:pt x="952" y="0"/>
                </a:cubicBezTo>
                <a:cubicBezTo>
                  <a:pt x="1546" y="0"/>
                  <a:pt x="1546" y="0"/>
                  <a:pt x="1546" y="0"/>
                </a:cubicBezTo>
                <a:cubicBezTo>
                  <a:pt x="1546" y="233"/>
                  <a:pt x="1546" y="233"/>
                  <a:pt x="1546" y="233"/>
                </a:cubicBezTo>
                <a:cubicBezTo>
                  <a:pt x="1258" y="233"/>
                  <a:pt x="1258" y="233"/>
                  <a:pt x="1258" y="233"/>
                </a:cubicBezTo>
                <a:cubicBezTo>
                  <a:pt x="1257" y="409"/>
                  <a:pt x="1257" y="409"/>
                  <a:pt x="1257" y="409"/>
                </a:cubicBezTo>
                <a:cubicBezTo>
                  <a:pt x="1546" y="409"/>
                  <a:pt x="1546" y="409"/>
                  <a:pt x="1546" y="409"/>
                </a:cubicBezTo>
                <a:cubicBezTo>
                  <a:pt x="1546" y="646"/>
                  <a:pt x="1546" y="646"/>
                  <a:pt x="1546" y="646"/>
                </a:cubicBezTo>
                <a:cubicBezTo>
                  <a:pt x="1257" y="646"/>
                  <a:pt x="1257" y="646"/>
                  <a:pt x="1257" y="646"/>
                </a:cubicBezTo>
                <a:cubicBezTo>
                  <a:pt x="1256" y="839"/>
                  <a:pt x="1256" y="839"/>
                  <a:pt x="1256" y="839"/>
                </a:cubicBezTo>
                <a:cubicBezTo>
                  <a:pt x="1545" y="839"/>
                  <a:pt x="1545" y="839"/>
                  <a:pt x="1545" y="839"/>
                </a:cubicBezTo>
                <a:cubicBezTo>
                  <a:pt x="1546" y="1065"/>
                  <a:pt x="1546" y="1065"/>
                  <a:pt x="1546" y="1065"/>
                </a:cubicBezTo>
                <a:cubicBezTo>
                  <a:pt x="952" y="1065"/>
                  <a:pt x="952" y="1065"/>
                  <a:pt x="952" y="1065"/>
                </a:cubicBezTo>
                <a:close/>
                <a:moveTo>
                  <a:pt x="1758" y="1065"/>
                </a:moveTo>
                <a:cubicBezTo>
                  <a:pt x="1758" y="233"/>
                  <a:pt x="1758" y="233"/>
                  <a:pt x="1758" y="233"/>
                </a:cubicBezTo>
                <a:cubicBezTo>
                  <a:pt x="1604" y="233"/>
                  <a:pt x="1604" y="233"/>
                  <a:pt x="1604" y="233"/>
                </a:cubicBezTo>
                <a:cubicBezTo>
                  <a:pt x="1604" y="0"/>
                  <a:pt x="1604" y="0"/>
                  <a:pt x="1604" y="0"/>
                </a:cubicBezTo>
                <a:cubicBezTo>
                  <a:pt x="2204" y="0"/>
                  <a:pt x="2204" y="0"/>
                  <a:pt x="2204" y="0"/>
                </a:cubicBezTo>
                <a:cubicBezTo>
                  <a:pt x="2204" y="233"/>
                  <a:pt x="2204" y="233"/>
                  <a:pt x="2204" y="233"/>
                </a:cubicBezTo>
                <a:cubicBezTo>
                  <a:pt x="2050" y="233"/>
                  <a:pt x="2050" y="233"/>
                  <a:pt x="2050" y="233"/>
                </a:cubicBezTo>
                <a:cubicBezTo>
                  <a:pt x="2050" y="1065"/>
                  <a:pt x="2050" y="1065"/>
                  <a:pt x="2050" y="1065"/>
                </a:cubicBezTo>
                <a:cubicBezTo>
                  <a:pt x="1758" y="1065"/>
                  <a:pt x="1758" y="1065"/>
                  <a:pt x="1758" y="1065"/>
                </a:cubicBezTo>
                <a:close/>
                <a:moveTo>
                  <a:pt x="2260" y="232"/>
                </a:moveTo>
                <a:cubicBezTo>
                  <a:pt x="2260" y="0"/>
                  <a:pt x="2260" y="0"/>
                  <a:pt x="2260" y="0"/>
                </a:cubicBezTo>
                <a:cubicBezTo>
                  <a:pt x="2898" y="0"/>
                  <a:pt x="2898" y="0"/>
                  <a:pt x="2898" y="0"/>
                </a:cubicBezTo>
                <a:cubicBezTo>
                  <a:pt x="2898" y="233"/>
                  <a:pt x="2898" y="233"/>
                  <a:pt x="2898" y="233"/>
                </a:cubicBezTo>
                <a:cubicBezTo>
                  <a:pt x="2521" y="838"/>
                  <a:pt x="2521" y="838"/>
                  <a:pt x="2521" y="838"/>
                </a:cubicBezTo>
                <a:cubicBezTo>
                  <a:pt x="2880" y="838"/>
                  <a:pt x="2880" y="838"/>
                  <a:pt x="2880" y="838"/>
                </a:cubicBezTo>
                <a:cubicBezTo>
                  <a:pt x="2879" y="1065"/>
                  <a:pt x="2879" y="1065"/>
                  <a:pt x="2879" y="1065"/>
                </a:cubicBezTo>
                <a:cubicBezTo>
                  <a:pt x="2189" y="1065"/>
                  <a:pt x="2189" y="1065"/>
                  <a:pt x="2189" y="1065"/>
                </a:cubicBezTo>
                <a:cubicBezTo>
                  <a:pt x="2188" y="838"/>
                  <a:pt x="2188" y="838"/>
                  <a:pt x="2188" y="838"/>
                </a:cubicBezTo>
                <a:cubicBezTo>
                  <a:pt x="2565" y="232"/>
                  <a:pt x="2565" y="232"/>
                  <a:pt x="2565" y="232"/>
                </a:cubicBezTo>
                <a:cubicBezTo>
                  <a:pt x="2260" y="232"/>
                  <a:pt x="2260" y="232"/>
                  <a:pt x="2260" y="232"/>
                </a:cubicBezTo>
                <a:close/>
                <a:moveTo>
                  <a:pt x="4421" y="1065"/>
                </a:moveTo>
                <a:cubicBezTo>
                  <a:pt x="4421" y="0"/>
                  <a:pt x="4421" y="0"/>
                  <a:pt x="4421" y="0"/>
                </a:cubicBezTo>
                <a:cubicBezTo>
                  <a:pt x="4726" y="0"/>
                  <a:pt x="4726" y="0"/>
                  <a:pt x="4726" y="0"/>
                </a:cubicBezTo>
                <a:cubicBezTo>
                  <a:pt x="4726" y="409"/>
                  <a:pt x="4726" y="409"/>
                  <a:pt x="4726" y="409"/>
                </a:cubicBezTo>
                <a:cubicBezTo>
                  <a:pt x="4869" y="409"/>
                  <a:pt x="4869" y="409"/>
                  <a:pt x="4869" y="409"/>
                </a:cubicBezTo>
                <a:cubicBezTo>
                  <a:pt x="4869" y="0"/>
                  <a:pt x="4869" y="0"/>
                  <a:pt x="4869" y="0"/>
                </a:cubicBezTo>
                <a:cubicBezTo>
                  <a:pt x="5176" y="0"/>
                  <a:pt x="5176" y="0"/>
                  <a:pt x="5176" y="0"/>
                </a:cubicBezTo>
                <a:cubicBezTo>
                  <a:pt x="5176" y="1065"/>
                  <a:pt x="5176" y="1065"/>
                  <a:pt x="5176" y="1065"/>
                </a:cubicBezTo>
                <a:cubicBezTo>
                  <a:pt x="4869" y="1065"/>
                  <a:pt x="4869" y="1065"/>
                  <a:pt x="4869" y="1065"/>
                </a:cubicBezTo>
                <a:cubicBezTo>
                  <a:pt x="4869" y="646"/>
                  <a:pt x="4869" y="646"/>
                  <a:pt x="4869" y="646"/>
                </a:cubicBezTo>
                <a:cubicBezTo>
                  <a:pt x="4726" y="646"/>
                  <a:pt x="4726" y="646"/>
                  <a:pt x="4726" y="646"/>
                </a:cubicBezTo>
                <a:cubicBezTo>
                  <a:pt x="4726" y="1065"/>
                  <a:pt x="4726" y="1065"/>
                  <a:pt x="4726" y="1065"/>
                </a:cubicBezTo>
                <a:cubicBezTo>
                  <a:pt x="4421" y="1065"/>
                  <a:pt x="4421" y="1065"/>
                  <a:pt x="4421" y="1065"/>
                </a:cubicBezTo>
                <a:close/>
              </a:path>
            </a:pathLst>
          </a:cu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eaLnBrk="1"/>
            <a:endParaRPr lang="en-US" sz="1000" noProof="0" dirty="0">
              <a:solidFill>
                <a:schemeClr val="lt1"/>
              </a:solidFill>
              <a:latin typeface="Arial" panose="020B0604020202020204" pitchFamily="34" charset="0"/>
              <a:cs typeface="Arial" panose="020B0604020202020204" pitchFamily="34" charset="0"/>
            </a:endParaRPr>
          </a:p>
        </p:txBody>
      </p:sp>
      <p:cxnSp>
        <p:nvCxnSpPr>
          <p:cNvPr id="9" name="Gerade Verbindung 8"/>
          <p:cNvCxnSpPr/>
          <p:nvPr userDrawn="1"/>
        </p:nvCxnSpPr>
        <p:spPr>
          <a:xfrm flipH="1">
            <a:off x="-360548" y="119675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a:xfrm flipH="1">
            <a:off x="-360548" y="641733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flipH="1">
            <a:off x="9269227" y="119675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flipH="1">
            <a:off x="9269227" y="641733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a:xfrm rot="16200000" flipH="1">
            <a:off x="323788"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rot="16200000" flipH="1">
            <a:off x="4355976"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a:xfrm rot="16200000" flipH="1">
            <a:off x="4572000"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a:xfrm rot="16200000" flipH="1">
            <a:off x="8604448"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a:xfrm rot="16200000" flipH="1">
            <a:off x="323788"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a:xfrm rot="16200000" flipH="1">
            <a:off x="4355976"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a:xfrm rot="16200000" flipH="1">
            <a:off x="4572000"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a:xfrm rot="16200000" flipH="1">
            <a:off x="8604448"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11"/>
          <p:cNvCxnSpPr/>
          <p:nvPr userDrawn="1"/>
        </p:nvCxnSpPr>
        <p:spPr bwMode="gray">
          <a:xfrm>
            <a:off x="431799" y="908720"/>
            <a:ext cx="82804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413" name="Picture 5" descr="\\192.168.2.2\daten\Kunden\Netzsch_V2010\Mastervorlage – NETZSCH Gruppe\Claims-4.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55558" y="1592820"/>
            <a:ext cx="2252140" cy="21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bwMode="gray">
          <a:xfrm>
            <a:off x="424800" y="4149080"/>
            <a:ext cx="8278812" cy="1079897"/>
          </a:xfrm>
          <a:prstGeom prst="rect">
            <a:avLst/>
          </a:prstGeom>
        </p:spPr>
        <p:txBody>
          <a:bodyPr anchor="b" anchorCtr="0"/>
          <a:lstStyle>
            <a:lvl1pPr algn="r">
              <a:defRPr sz="3200">
                <a:solidFill>
                  <a:schemeClr val="bg1"/>
                </a:solidFill>
                <a:latin typeface="Arial Narrow" panose="020B0606020202030204" pitchFamily="34" charset="0"/>
              </a:defRPr>
            </a:lvl1pPr>
          </a:lstStyle>
          <a:p>
            <a:r>
              <a:rPr lang="en-US" noProof="0" dirty="0" smtClean="0"/>
              <a:t>Topic of presentation</a:t>
            </a:r>
            <a:endParaRPr lang="en-US" noProof="0" dirty="0"/>
          </a:p>
        </p:txBody>
      </p:sp>
      <p:sp>
        <p:nvSpPr>
          <p:cNvPr id="31" name="Textplatzhalter 29"/>
          <p:cNvSpPr>
            <a:spLocks noGrp="1"/>
          </p:cNvSpPr>
          <p:nvPr>
            <p:ph type="body" sz="quarter" idx="12" hasCustomPrompt="1"/>
          </p:nvPr>
        </p:nvSpPr>
        <p:spPr bwMode="gray">
          <a:xfrm>
            <a:off x="424800" y="5876473"/>
            <a:ext cx="8278812" cy="693264"/>
          </a:xfrm>
        </p:spPr>
        <p:txBody>
          <a:bodyPr/>
          <a:lstStyle>
            <a:lvl1pPr marL="0" marR="0" indent="0" algn="r" defTabSz="914400" rtl="0" eaLnBrk="1" fontAlgn="auto" latinLnBrk="0" hangingPunct="1">
              <a:lnSpc>
                <a:spcPct val="100000"/>
              </a:lnSpc>
              <a:spcBef>
                <a:spcPct val="0"/>
              </a:spcBef>
              <a:spcAft>
                <a:spcPts val="0"/>
              </a:spcAft>
              <a:buClrTx/>
              <a:buSzTx/>
              <a:buFontTx/>
              <a:buNone/>
              <a:defRPr kumimoji="0" lang="de-DE" sz="16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defRPr>
            </a:lvl1pPr>
          </a:lstStyle>
          <a:p>
            <a:pPr lvl="0"/>
            <a:r>
              <a:rPr lang="en-US" noProof="0" dirty="0" smtClean="0"/>
              <a:t>Occasion of presentation, Speaker, Date to present</a:t>
            </a:r>
            <a:endParaRPr lang="en-US" noProof="0" dirty="0"/>
          </a:p>
        </p:txBody>
      </p:sp>
      <p:sp>
        <p:nvSpPr>
          <p:cNvPr id="4" name="Textplatzhalter 3"/>
          <p:cNvSpPr>
            <a:spLocks noGrp="1"/>
          </p:cNvSpPr>
          <p:nvPr>
            <p:ph type="body" sz="quarter" idx="13" hasCustomPrompt="1"/>
          </p:nvPr>
        </p:nvSpPr>
        <p:spPr>
          <a:xfrm>
            <a:off x="424800" y="5102396"/>
            <a:ext cx="8280000" cy="755650"/>
          </a:xfrm>
        </p:spPr>
        <p:txBody>
          <a:bodyPr anchor="b" anchorCtr="0"/>
          <a:lstStyle>
            <a:lvl1pPr algn="r">
              <a:spcBef>
                <a:spcPts val="0"/>
              </a:spcBef>
              <a:defRPr sz="1600">
                <a:solidFill>
                  <a:schemeClr val="bg1"/>
                </a:solidFill>
              </a:defRPr>
            </a:lvl1pPr>
          </a:lstStyle>
          <a:p>
            <a:pPr lvl="0"/>
            <a:r>
              <a:rPr lang="en-US" noProof="0" dirty="0" smtClean="0"/>
              <a:t>Additional information/Subtitle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elplatzhalter 1"/>
          <p:cNvSpPr>
            <a:spLocks noGrp="1"/>
          </p:cNvSpPr>
          <p:nvPr>
            <p:ph type="title" hasCustomPrompt="1"/>
          </p:nvPr>
        </p:nvSpPr>
        <p:spPr bwMode="gray">
          <a:xfrm>
            <a:off x="431800" y="0"/>
            <a:ext cx="6144054" cy="908720"/>
          </a:xfrm>
          <a:prstGeom prst="rect">
            <a:avLst/>
          </a:prstGeom>
        </p:spPr>
        <p:txBody>
          <a:bodyPr vert="horz" lIns="0" tIns="45720" rIns="91440" bIns="45720" rtlCol="0" anchor="ctr" anchorCtr="0">
            <a:noAutofit/>
          </a:bodyPr>
          <a:lstStyle>
            <a:lvl1pPr>
              <a:defRPr>
                <a:latin typeface="Arial Narrow" panose="020B0606020202030204" pitchFamily="34" charset="0"/>
              </a:defRPr>
            </a:lvl1pPr>
          </a:lstStyle>
          <a:p>
            <a:r>
              <a:rPr lang="en-US" noProof="0" dirty="0" smtClean="0"/>
              <a:t>Headline</a:t>
            </a:r>
            <a:endParaRPr lang="en-US" noProof="0" dirty="0"/>
          </a:p>
        </p:txBody>
      </p:sp>
      <p:sp>
        <p:nvSpPr>
          <p:cNvPr id="11" name="Fußzeilenplatzhalter 4"/>
          <p:cNvSpPr>
            <a:spLocks noGrp="1"/>
          </p:cNvSpPr>
          <p:nvPr>
            <p:ph type="ftr" sz="quarter" idx="3"/>
          </p:nvPr>
        </p:nvSpPr>
        <p:spPr bwMode="gray">
          <a:xfrm>
            <a:off x="424798" y="6534000"/>
            <a:ext cx="6842590" cy="323999"/>
          </a:xfrm>
          <a:prstGeom prst="rect">
            <a:avLst/>
          </a:prstGeom>
        </p:spPr>
        <p:txBody>
          <a:bodyPr vert="horz" lIns="0" tIns="45720" rIns="91440" bIns="45720" rtlCol="0" anchor="ctr"/>
          <a:lstStyle>
            <a:lvl1pPr algn="l">
              <a:defRPr sz="1000">
                <a:solidFill>
                  <a:srgbClr val="4D4D4D"/>
                </a:solidFill>
                <a:latin typeface="Arial" panose="020B0604020202020204" pitchFamily="34" charset="0"/>
                <a:cs typeface="Arial" panose="020B0604020202020204" pitchFamily="34" charset="0"/>
              </a:defRPr>
            </a:lvl1pPr>
          </a:lstStyle>
          <a:p>
            <a:r>
              <a:rPr lang="en-US" noProof="0" dirty="0" smtClean="0"/>
              <a:t>Topic of presentation |  NETZSCH Group  |  Date created </a:t>
            </a:r>
            <a:endParaRPr lang="en-US" noProof="0" dirty="0"/>
          </a:p>
        </p:txBody>
      </p:sp>
      <p:sp>
        <p:nvSpPr>
          <p:cNvPr id="13" name="Foliennummernplatzhalter 5"/>
          <p:cNvSpPr>
            <a:spLocks noGrp="1"/>
          </p:cNvSpPr>
          <p:nvPr>
            <p:ph type="sldNum" sz="quarter" idx="4"/>
          </p:nvPr>
        </p:nvSpPr>
        <p:spPr bwMode="gray">
          <a:xfrm>
            <a:off x="7776356" y="6554624"/>
            <a:ext cx="928643" cy="303376"/>
          </a:xfrm>
          <a:prstGeom prst="rect">
            <a:avLst/>
          </a:prstGeom>
        </p:spPr>
        <p:txBody>
          <a:bodyPr vert="horz" lIns="91440" tIns="45720" rIns="0" bIns="45720" rtlCol="0" anchor="ctr"/>
          <a:lstStyle>
            <a:lvl1pPr marL="0" algn="r" defTabSz="914400" rtl="0" eaLnBrk="1" latinLnBrk="0" hangingPunct="1">
              <a:defRPr lang="de-DE" sz="1000" kern="1200" smtClean="0">
                <a:solidFill>
                  <a:srgbClr val="4D4D4D"/>
                </a:solidFill>
                <a:latin typeface="Arial" panose="020B0604020202020204" pitchFamily="34" charset="0"/>
                <a:ea typeface="+mn-ea"/>
                <a:cs typeface="Arial" panose="020B0604020202020204" pitchFamily="34" charset="0"/>
              </a:defRPr>
            </a:lvl1pPr>
          </a:lstStyle>
          <a:p>
            <a:fld id="{D5E2121F-9E42-4071-88C7-608F2BB66E85}" type="slidenum">
              <a:rPr lang="en-US" noProof="0" smtClean="0"/>
              <a:t>‹#›</a:t>
            </a:fld>
            <a:endParaRPr lang="en-US" noProof="0" dirty="0"/>
          </a:p>
        </p:txBody>
      </p:sp>
      <p:sp>
        <p:nvSpPr>
          <p:cNvPr id="3" name="Textplatzhalter 2"/>
          <p:cNvSpPr>
            <a:spLocks noGrp="1"/>
          </p:cNvSpPr>
          <p:nvPr>
            <p:ph type="body" sz="quarter" idx="11" hasCustomPrompt="1"/>
          </p:nvPr>
        </p:nvSpPr>
        <p:spPr bwMode="gray">
          <a:xfrm>
            <a:off x="431800" y="6237288"/>
            <a:ext cx="8280400" cy="179387"/>
          </a:xfrm>
        </p:spPr>
        <p:txBody>
          <a:bodyPr tIns="0" rIns="0" bIns="0" anchor="b"/>
          <a:lstStyle>
            <a:lvl1pPr marL="0" indent="0">
              <a:spcBef>
                <a:spcPts val="0"/>
              </a:spcBef>
              <a:buFont typeface="Arial" panose="020B0604020202020204" pitchFamily="34" charset="0"/>
              <a:buNone/>
              <a:defRPr sz="1000">
                <a:solidFill>
                  <a:srgbClr val="4D4D4D"/>
                </a:solidFill>
              </a:defRPr>
            </a:lvl1pPr>
            <a:lvl2pPr marL="0" indent="0">
              <a:spcBef>
                <a:spcPts val="0"/>
              </a:spcBef>
              <a:buFont typeface="Arial" panose="020B0604020202020204" pitchFamily="34" charset="0"/>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stStyle>
          <a:p>
            <a:r>
              <a:rPr lang="en-US" noProof="0" dirty="0" smtClean="0"/>
              <a:t>Source/Footnote:</a:t>
            </a:r>
            <a:endParaRPr lang="en-US" noProof="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headline only">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24" name="think-cell Folie" r:id="rId4" imgW="12700" imgH="12700" progId="TCLayout.ActiveDocument.1">
                  <p:embed/>
                </p:oleObj>
              </mc:Choice>
              <mc:Fallback>
                <p:oleObj name="think-cell Folie" r:id="rId4" imgW="12700" imgH="12700" progId="TCLayout.ActiveDocument.1">
                  <p:embed/>
                  <p:pic>
                    <p:nvPicPr>
                      <p:cNvPr id="0" name="图片 5423"/>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Fußzeilenplatzhalter 4"/>
          <p:cNvSpPr>
            <a:spLocks noGrp="1"/>
          </p:cNvSpPr>
          <p:nvPr>
            <p:ph type="ftr" sz="quarter" idx="3"/>
          </p:nvPr>
        </p:nvSpPr>
        <p:spPr bwMode="gray">
          <a:xfrm>
            <a:off x="424798" y="6534000"/>
            <a:ext cx="6842590" cy="323999"/>
          </a:xfrm>
          <a:prstGeom prst="rect">
            <a:avLst/>
          </a:prstGeom>
        </p:spPr>
        <p:txBody>
          <a:bodyPr vert="horz" lIns="0" tIns="45720" rIns="91440" bIns="45720" rtlCol="0" anchor="ctr"/>
          <a:lstStyle>
            <a:lvl1pPr algn="l">
              <a:defRPr sz="1000">
                <a:solidFill>
                  <a:srgbClr val="4D4D4D"/>
                </a:solidFill>
                <a:latin typeface="Arial" panose="020B0604020202020204" pitchFamily="34" charset="0"/>
                <a:cs typeface="Arial" panose="020B0604020202020204" pitchFamily="34" charset="0"/>
              </a:defRPr>
            </a:lvl1pPr>
          </a:lstStyle>
          <a:p>
            <a:r>
              <a:rPr lang="en-US" noProof="0" dirty="0" smtClean="0"/>
              <a:t>Topic of presentation |  NETZSCH Group  |  Date created </a:t>
            </a:r>
            <a:endParaRPr lang="en-US" noProof="0" dirty="0"/>
          </a:p>
        </p:txBody>
      </p:sp>
      <p:sp>
        <p:nvSpPr>
          <p:cNvPr id="16" name="Foliennummernplatzhalter 5"/>
          <p:cNvSpPr>
            <a:spLocks noGrp="1"/>
          </p:cNvSpPr>
          <p:nvPr>
            <p:ph type="sldNum" sz="quarter" idx="4"/>
          </p:nvPr>
        </p:nvSpPr>
        <p:spPr bwMode="gray">
          <a:xfrm>
            <a:off x="7776356" y="6554624"/>
            <a:ext cx="928643" cy="303376"/>
          </a:xfrm>
          <a:prstGeom prst="rect">
            <a:avLst/>
          </a:prstGeom>
        </p:spPr>
        <p:txBody>
          <a:bodyPr vert="horz" lIns="91440" tIns="45720" rIns="0" bIns="45720" rtlCol="0" anchor="ctr"/>
          <a:lstStyle>
            <a:lvl1pPr marL="0" algn="r" defTabSz="914400" rtl="0" eaLnBrk="1" latinLnBrk="0" hangingPunct="1">
              <a:defRPr lang="de-DE" sz="1000" kern="1200" smtClean="0">
                <a:solidFill>
                  <a:srgbClr val="4D4D4D"/>
                </a:solidFill>
                <a:latin typeface="Arial" panose="020B0604020202020204" pitchFamily="34" charset="0"/>
                <a:ea typeface="+mn-ea"/>
                <a:cs typeface="Arial" panose="020B0604020202020204" pitchFamily="34" charset="0"/>
              </a:defRPr>
            </a:lvl1pPr>
          </a:lstStyle>
          <a:p>
            <a:fld id="{D5E2121F-9E42-4071-88C7-608F2BB66E85}" type="slidenum">
              <a:rPr lang="en-US" noProof="0" smtClean="0"/>
              <a:t>‹#›</a:t>
            </a:fld>
            <a:endParaRPr lang="en-US" noProof="0" dirty="0"/>
          </a:p>
        </p:txBody>
      </p:sp>
      <p:sp>
        <p:nvSpPr>
          <p:cNvPr id="17" name="Textplatzhalter 2"/>
          <p:cNvSpPr>
            <a:spLocks noGrp="1"/>
          </p:cNvSpPr>
          <p:nvPr>
            <p:ph type="body" sz="quarter" idx="13" hasCustomPrompt="1"/>
          </p:nvPr>
        </p:nvSpPr>
        <p:spPr bwMode="gray">
          <a:xfrm>
            <a:off x="431800" y="6237288"/>
            <a:ext cx="8280400" cy="179387"/>
          </a:xfrm>
        </p:spPr>
        <p:txBody>
          <a:bodyPr tIns="0" rIns="0" bIns="0" anchor="b"/>
          <a:lstStyle>
            <a:lvl1pPr marL="0" indent="0">
              <a:spcBef>
                <a:spcPts val="0"/>
              </a:spcBef>
              <a:buFont typeface="Arial" panose="020B0604020202020204" pitchFamily="34" charset="0"/>
              <a:buNone/>
              <a:defRPr sz="1000">
                <a:solidFill>
                  <a:srgbClr val="4D4D4D"/>
                </a:solidFill>
              </a:defRPr>
            </a:lvl1pPr>
            <a:lvl2pPr marL="0" indent="0">
              <a:spcBef>
                <a:spcPts val="0"/>
              </a:spcBef>
              <a:buFont typeface="Arial" panose="020B0604020202020204" pitchFamily="34" charset="0"/>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stStyle>
          <a:p>
            <a:r>
              <a:rPr lang="en-US" noProof="0" dirty="0" smtClean="0"/>
              <a:t>Source/Footnote:</a:t>
            </a:r>
            <a:endParaRPr lang="en-US" noProof="0" dirty="0"/>
          </a:p>
        </p:txBody>
      </p:sp>
      <p:sp>
        <p:nvSpPr>
          <p:cNvPr id="8" name="Titel 1"/>
          <p:cNvSpPr>
            <a:spLocks noGrp="1"/>
          </p:cNvSpPr>
          <p:nvPr>
            <p:ph type="title" hasCustomPrompt="1"/>
          </p:nvPr>
        </p:nvSpPr>
        <p:spPr bwMode="gray">
          <a:xfrm>
            <a:off x="431540" y="105706"/>
            <a:ext cx="6156584" cy="330200"/>
          </a:xfrm>
        </p:spPr>
        <p:txBody>
          <a:bodyPr/>
          <a:lstStyle>
            <a:lvl1pPr>
              <a:defRPr>
                <a:solidFill>
                  <a:srgbClr val="007770"/>
                </a:solidFill>
              </a:defRPr>
            </a:lvl1pPr>
          </a:lstStyle>
          <a:p>
            <a:r>
              <a:rPr lang="en-US" noProof="0" dirty="0" smtClean="0"/>
              <a:t>Headline</a:t>
            </a:r>
            <a:endParaRPr lang="en-US" noProof="0" dirty="0"/>
          </a:p>
        </p:txBody>
      </p:sp>
      <p:sp>
        <p:nvSpPr>
          <p:cNvPr id="10" name="Textplatzhalter 2"/>
          <p:cNvSpPr>
            <a:spLocks noGrp="1"/>
          </p:cNvSpPr>
          <p:nvPr>
            <p:ph type="body" sz="quarter" idx="12" hasCustomPrompt="1"/>
          </p:nvPr>
        </p:nvSpPr>
        <p:spPr bwMode="gray">
          <a:xfrm>
            <a:off x="431800" y="479425"/>
            <a:ext cx="6156325" cy="288925"/>
          </a:xfrm>
        </p:spPr>
        <p:txBody>
          <a:bodyPr/>
          <a:lstStyle>
            <a:lvl1pPr marL="0" indent="0">
              <a:spcBef>
                <a:spcPts val="0"/>
              </a:spcBef>
              <a:buFont typeface="Arial" panose="020B0604020202020204" pitchFamily="34" charset="0"/>
              <a:buNone/>
              <a:defRPr sz="1600">
                <a:solidFill>
                  <a:srgbClr val="007770"/>
                </a:solidFill>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Font typeface="Arial" panose="020B0604020202020204" pitchFamily="34" charset="0"/>
              <a:buNone/>
              <a:defRPr sz="1600"/>
            </a:lvl6pPr>
            <a:lvl7pPr marL="0" indent="0">
              <a:spcBef>
                <a:spcPts val="0"/>
              </a:spcBef>
              <a:buNone/>
              <a:defRPr sz="1600"/>
            </a:lvl7pPr>
            <a:lvl8pPr marL="0" indent="0">
              <a:spcBef>
                <a:spcPts val="0"/>
              </a:spcBef>
              <a:buNone/>
              <a:defRPr sz="1600"/>
            </a:lvl8pPr>
          </a:lstStyle>
          <a:p>
            <a:pPr lvl="0"/>
            <a:r>
              <a:rPr lang="en-US" noProof="0" dirty="0" smtClean="0"/>
              <a:t>Subheadline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act Slid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484" name="think-cell Folie" r:id="rId4" imgW="12700" imgH="12700" progId="TCLayout.ActiveDocument.1">
                  <p:embed/>
                </p:oleObj>
              </mc:Choice>
              <mc:Fallback>
                <p:oleObj name="think-cell Folie" r:id="rId4" imgW="12700" imgH="12700" progId="TCLayout.ActiveDocument.1">
                  <p:embed/>
                  <p:pic>
                    <p:nvPicPr>
                      <p:cNvPr id="0" name="图片 29883"/>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7411" name="Picture 3" descr="\\192.168.2.2\daten\Kunden\Netzsch_V2010\Mastervorlage – NETZSCH Gruppe\PPT_Titelbild_4-3_kl.jp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5508"/>
          <a:stretch>
            <a:fillRect/>
          </a:stretch>
        </p:blipFill>
        <p:spPr bwMode="auto">
          <a:xfrm rot="10800000">
            <a:off x="1" y="0"/>
            <a:ext cx="9144000" cy="3825043"/>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bwMode="gray">
          <a:xfrm>
            <a:off x="424800" y="222765"/>
            <a:ext cx="6159600" cy="461665"/>
          </a:xfrm>
          <a:prstGeom prst="rect">
            <a:avLst/>
          </a:prstGeom>
          <a:noFill/>
        </p:spPr>
        <p:txBody>
          <a:bodyPr wrap="square" lIns="0" rtlCol="0" anchor="ctr" anchorCtr="0">
            <a:spAutoFit/>
          </a:bodyPr>
          <a:lstStyle/>
          <a:p>
            <a:r>
              <a:rPr lang="en-US" sz="2400" noProof="0" smtClean="0">
                <a:solidFill>
                  <a:schemeClr val="bg1"/>
                </a:solidFill>
                <a:latin typeface="Arial Narrow" panose="020B0606020202030204" pitchFamily="34" charset="0"/>
                <a:cs typeface="Arial" panose="020B0604020202020204" pitchFamily="34" charset="0"/>
              </a:rPr>
              <a:t>Thank you for your attention!</a:t>
            </a:r>
            <a:endParaRPr lang="en-US" sz="2400" noProof="0" dirty="0" smtClean="0">
              <a:solidFill>
                <a:schemeClr val="bg1"/>
              </a:solidFill>
              <a:latin typeface="Arial Narrow" panose="020B0606020202030204" pitchFamily="34" charset="0"/>
              <a:cs typeface="Arial" panose="020B0604020202020204" pitchFamily="34" charset="0"/>
            </a:endParaRPr>
          </a:p>
        </p:txBody>
      </p:sp>
      <p:sp>
        <p:nvSpPr>
          <p:cNvPr id="13" name="Freeform 6"/>
          <p:cNvSpPr>
            <a:spLocks noEditPoints="1"/>
          </p:cNvSpPr>
          <p:nvPr userDrawn="1"/>
        </p:nvSpPr>
        <p:spPr bwMode="gray">
          <a:xfrm>
            <a:off x="7267388" y="304227"/>
            <a:ext cx="1444812" cy="297920"/>
          </a:xfrm>
          <a:custGeom>
            <a:avLst/>
            <a:gdLst>
              <a:gd name="T0" fmla="*/ 2956 w 5176"/>
              <a:gd name="T1" fmla="*/ 1065 h 1067"/>
              <a:gd name="T2" fmla="*/ 3328 w 5176"/>
              <a:gd name="T3" fmla="*/ 838 h 1067"/>
              <a:gd name="T4" fmla="*/ 3136 w 5176"/>
              <a:gd name="T5" fmla="*/ 646 h 1067"/>
              <a:gd name="T6" fmla="*/ 2985 w 5176"/>
              <a:gd name="T7" fmla="*/ 146 h 1067"/>
              <a:gd name="T8" fmla="*/ 3586 w 5176"/>
              <a:gd name="T9" fmla="*/ 0 h 1067"/>
              <a:gd name="T10" fmla="*/ 3281 w 5176"/>
              <a:gd name="T11" fmla="*/ 232 h 1067"/>
              <a:gd name="T12" fmla="*/ 3471 w 5176"/>
              <a:gd name="T13" fmla="*/ 409 h 1067"/>
              <a:gd name="T14" fmla="*/ 3622 w 5176"/>
              <a:gd name="T15" fmla="*/ 919 h 1067"/>
              <a:gd name="T16" fmla="*/ 3895 w 5176"/>
              <a:gd name="T17" fmla="*/ 0 h 1067"/>
              <a:gd name="T18" fmla="*/ 4328 w 5176"/>
              <a:gd name="T19" fmla="*/ 233 h 1067"/>
              <a:gd name="T20" fmla="*/ 4044 w 5176"/>
              <a:gd name="T21" fmla="*/ 839 h 1067"/>
              <a:gd name="T22" fmla="*/ 4328 w 5176"/>
              <a:gd name="T23" fmla="*/ 1065 h 1067"/>
              <a:gd name="T24" fmla="*/ 3743 w 5176"/>
              <a:gd name="T25" fmla="*/ 919 h 1067"/>
              <a:gd name="T26" fmla="*/ 3895 w 5176"/>
              <a:gd name="T27" fmla="*/ 0 h 1067"/>
              <a:gd name="T28" fmla="*/ 0 w 5176"/>
              <a:gd name="T29" fmla="*/ 0 h 1067"/>
              <a:gd name="T30" fmla="*/ 488 w 5176"/>
              <a:gd name="T31" fmla="*/ 447 h 1067"/>
              <a:gd name="T32" fmla="*/ 795 w 5176"/>
              <a:gd name="T33" fmla="*/ 0 h 1067"/>
              <a:gd name="T34" fmla="*/ 488 w 5176"/>
              <a:gd name="T35" fmla="*/ 1065 h 1067"/>
              <a:gd name="T36" fmla="*/ 307 w 5176"/>
              <a:gd name="T37" fmla="*/ 1065 h 1067"/>
              <a:gd name="T38" fmla="*/ 952 w 5176"/>
              <a:gd name="T39" fmla="*/ 1065 h 1067"/>
              <a:gd name="T40" fmla="*/ 1546 w 5176"/>
              <a:gd name="T41" fmla="*/ 0 h 1067"/>
              <a:gd name="T42" fmla="*/ 1258 w 5176"/>
              <a:gd name="T43" fmla="*/ 233 h 1067"/>
              <a:gd name="T44" fmla="*/ 1546 w 5176"/>
              <a:gd name="T45" fmla="*/ 409 h 1067"/>
              <a:gd name="T46" fmla="*/ 1257 w 5176"/>
              <a:gd name="T47" fmla="*/ 646 h 1067"/>
              <a:gd name="T48" fmla="*/ 1545 w 5176"/>
              <a:gd name="T49" fmla="*/ 839 h 1067"/>
              <a:gd name="T50" fmla="*/ 952 w 5176"/>
              <a:gd name="T51" fmla="*/ 1065 h 1067"/>
              <a:gd name="T52" fmla="*/ 1758 w 5176"/>
              <a:gd name="T53" fmla="*/ 233 h 1067"/>
              <a:gd name="T54" fmla="*/ 1604 w 5176"/>
              <a:gd name="T55" fmla="*/ 0 h 1067"/>
              <a:gd name="T56" fmla="*/ 2204 w 5176"/>
              <a:gd name="T57" fmla="*/ 233 h 1067"/>
              <a:gd name="T58" fmla="*/ 2050 w 5176"/>
              <a:gd name="T59" fmla="*/ 1065 h 1067"/>
              <a:gd name="T60" fmla="*/ 2260 w 5176"/>
              <a:gd name="T61" fmla="*/ 232 h 1067"/>
              <a:gd name="T62" fmla="*/ 2898 w 5176"/>
              <a:gd name="T63" fmla="*/ 0 h 1067"/>
              <a:gd name="T64" fmla="*/ 2521 w 5176"/>
              <a:gd name="T65" fmla="*/ 838 h 1067"/>
              <a:gd name="T66" fmla="*/ 2879 w 5176"/>
              <a:gd name="T67" fmla="*/ 1065 h 1067"/>
              <a:gd name="T68" fmla="*/ 2188 w 5176"/>
              <a:gd name="T69" fmla="*/ 838 h 1067"/>
              <a:gd name="T70" fmla="*/ 2260 w 5176"/>
              <a:gd name="T71" fmla="*/ 232 h 1067"/>
              <a:gd name="T72" fmla="*/ 4421 w 5176"/>
              <a:gd name="T73" fmla="*/ 0 h 1067"/>
              <a:gd name="T74" fmla="*/ 4726 w 5176"/>
              <a:gd name="T75" fmla="*/ 409 h 1067"/>
              <a:gd name="T76" fmla="*/ 4869 w 5176"/>
              <a:gd name="T77" fmla="*/ 0 h 1067"/>
              <a:gd name="T78" fmla="*/ 5176 w 5176"/>
              <a:gd name="T79" fmla="*/ 1065 h 1067"/>
              <a:gd name="T80" fmla="*/ 4869 w 5176"/>
              <a:gd name="T81" fmla="*/ 646 h 1067"/>
              <a:gd name="T82" fmla="*/ 4726 w 5176"/>
              <a:gd name="T83" fmla="*/ 1065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76" h="1067">
                <a:moveTo>
                  <a:pt x="3471" y="1065"/>
                </a:moveTo>
                <a:cubicBezTo>
                  <a:pt x="2956" y="1065"/>
                  <a:pt x="2956" y="1065"/>
                  <a:pt x="2956" y="1065"/>
                </a:cubicBezTo>
                <a:cubicBezTo>
                  <a:pt x="2956" y="838"/>
                  <a:pt x="2956" y="838"/>
                  <a:pt x="2956" y="838"/>
                </a:cubicBezTo>
                <a:cubicBezTo>
                  <a:pt x="3328" y="838"/>
                  <a:pt x="3328" y="838"/>
                  <a:pt x="3328" y="838"/>
                </a:cubicBezTo>
                <a:cubicBezTo>
                  <a:pt x="3328" y="646"/>
                  <a:pt x="3328" y="646"/>
                  <a:pt x="3328" y="646"/>
                </a:cubicBezTo>
                <a:cubicBezTo>
                  <a:pt x="3136" y="646"/>
                  <a:pt x="3136" y="646"/>
                  <a:pt x="3136" y="646"/>
                </a:cubicBezTo>
                <a:cubicBezTo>
                  <a:pt x="3053" y="646"/>
                  <a:pt x="2985" y="581"/>
                  <a:pt x="2983" y="498"/>
                </a:cubicBezTo>
                <a:cubicBezTo>
                  <a:pt x="2985" y="146"/>
                  <a:pt x="2985" y="146"/>
                  <a:pt x="2985" y="146"/>
                </a:cubicBezTo>
                <a:cubicBezTo>
                  <a:pt x="2985" y="65"/>
                  <a:pt x="3053" y="0"/>
                  <a:pt x="3136" y="0"/>
                </a:cubicBezTo>
                <a:cubicBezTo>
                  <a:pt x="3586" y="0"/>
                  <a:pt x="3586" y="0"/>
                  <a:pt x="3586" y="0"/>
                </a:cubicBezTo>
                <a:cubicBezTo>
                  <a:pt x="3586" y="232"/>
                  <a:pt x="3586" y="232"/>
                  <a:pt x="3586" y="232"/>
                </a:cubicBezTo>
                <a:cubicBezTo>
                  <a:pt x="3281" y="232"/>
                  <a:pt x="3281" y="232"/>
                  <a:pt x="3281" y="232"/>
                </a:cubicBezTo>
                <a:cubicBezTo>
                  <a:pt x="3281" y="409"/>
                  <a:pt x="3281" y="409"/>
                  <a:pt x="3281" y="409"/>
                </a:cubicBezTo>
                <a:cubicBezTo>
                  <a:pt x="3471" y="409"/>
                  <a:pt x="3471" y="409"/>
                  <a:pt x="3471" y="409"/>
                </a:cubicBezTo>
                <a:cubicBezTo>
                  <a:pt x="3556" y="409"/>
                  <a:pt x="3624" y="474"/>
                  <a:pt x="3622" y="555"/>
                </a:cubicBezTo>
                <a:cubicBezTo>
                  <a:pt x="3622" y="919"/>
                  <a:pt x="3622" y="919"/>
                  <a:pt x="3622" y="919"/>
                </a:cubicBezTo>
                <a:cubicBezTo>
                  <a:pt x="3624" y="1000"/>
                  <a:pt x="3556" y="1067"/>
                  <a:pt x="3471" y="1065"/>
                </a:cubicBezTo>
                <a:close/>
                <a:moveTo>
                  <a:pt x="3895" y="0"/>
                </a:moveTo>
                <a:cubicBezTo>
                  <a:pt x="4328" y="0"/>
                  <a:pt x="4328" y="0"/>
                  <a:pt x="4328" y="0"/>
                </a:cubicBezTo>
                <a:cubicBezTo>
                  <a:pt x="4328" y="233"/>
                  <a:pt x="4328" y="233"/>
                  <a:pt x="4328" y="233"/>
                </a:cubicBezTo>
                <a:cubicBezTo>
                  <a:pt x="4044" y="233"/>
                  <a:pt x="4044" y="233"/>
                  <a:pt x="4044" y="233"/>
                </a:cubicBezTo>
                <a:cubicBezTo>
                  <a:pt x="4044" y="839"/>
                  <a:pt x="4044" y="839"/>
                  <a:pt x="4044" y="839"/>
                </a:cubicBezTo>
                <a:cubicBezTo>
                  <a:pt x="4328" y="839"/>
                  <a:pt x="4328" y="839"/>
                  <a:pt x="4328" y="839"/>
                </a:cubicBezTo>
                <a:cubicBezTo>
                  <a:pt x="4328" y="1065"/>
                  <a:pt x="4328" y="1065"/>
                  <a:pt x="4328" y="1065"/>
                </a:cubicBezTo>
                <a:cubicBezTo>
                  <a:pt x="3897" y="1065"/>
                  <a:pt x="3897" y="1065"/>
                  <a:pt x="3897" y="1065"/>
                </a:cubicBezTo>
                <a:cubicBezTo>
                  <a:pt x="3812" y="1067"/>
                  <a:pt x="3743" y="1000"/>
                  <a:pt x="3743" y="919"/>
                </a:cubicBezTo>
                <a:cubicBezTo>
                  <a:pt x="3741" y="146"/>
                  <a:pt x="3741" y="146"/>
                  <a:pt x="3741" y="146"/>
                </a:cubicBezTo>
                <a:cubicBezTo>
                  <a:pt x="3741" y="65"/>
                  <a:pt x="3810" y="0"/>
                  <a:pt x="3895" y="0"/>
                </a:cubicBezTo>
                <a:close/>
                <a:moveTo>
                  <a:pt x="0" y="1065"/>
                </a:moveTo>
                <a:cubicBezTo>
                  <a:pt x="0" y="0"/>
                  <a:pt x="0" y="0"/>
                  <a:pt x="0" y="0"/>
                </a:cubicBezTo>
                <a:cubicBezTo>
                  <a:pt x="307" y="0"/>
                  <a:pt x="307" y="0"/>
                  <a:pt x="307" y="0"/>
                </a:cubicBezTo>
                <a:cubicBezTo>
                  <a:pt x="488" y="447"/>
                  <a:pt x="488" y="447"/>
                  <a:pt x="488" y="447"/>
                </a:cubicBezTo>
                <a:cubicBezTo>
                  <a:pt x="488" y="0"/>
                  <a:pt x="488" y="0"/>
                  <a:pt x="488" y="0"/>
                </a:cubicBezTo>
                <a:cubicBezTo>
                  <a:pt x="795" y="0"/>
                  <a:pt x="795" y="0"/>
                  <a:pt x="795" y="0"/>
                </a:cubicBezTo>
                <a:cubicBezTo>
                  <a:pt x="795" y="1065"/>
                  <a:pt x="795" y="1065"/>
                  <a:pt x="795" y="1065"/>
                </a:cubicBezTo>
                <a:cubicBezTo>
                  <a:pt x="488" y="1065"/>
                  <a:pt x="488" y="1065"/>
                  <a:pt x="488" y="1065"/>
                </a:cubicBezTo>
                <a:cubicBezTo>
                  <a:pt x="305" y="611"/>
                  <a:pt x="305" y="611"/>
                  <a:pt x="305" y="611"/>
                </a:cubicBezTo>
                <a:cubicBezTo>
                  <a:pt x="307" y="1065"/>
                  <a:pt x="307" y="1065"/>
                  <a:pt x="307" y="1065"/>
                </a:cubicBezTo>
                <a:cubicBezTo>
                  <a:pt x="0" y="1065"/>
                  <a:pt x="0" y="1065"/>
                  <a:pt x="0" y="1065"/>
                </a:cubicBezTo>
                <a:close/>
                <a:moveTo>
                  <a:pt x="952" y="1065"/>
                </a:moveTo>
                <a:cubicBezTo>
                  <a:pt x="952" y="0"/>
                  <a:pt x="952" y="0"/>
                  <a:pt x="952" y="0"/>
                </a:cubicBezTo>
                <a:cubicBezTo>
                  <a:pt x="1546" y="0"/>
                  <a:pt x="1546" y="0"/>
                  <a:pt x="1546" y="0"/>
                </a:cubicBezTo>
                <a:cubicBezTo>
                  <a:pt x="1546" y="233"/>
                  <a:pt x="1546" y="233"/>
                  <a:pt x="1546" y="233"/>
                </a:cubicBezTo>
                <a:cubicBezTo>
                  <a:pt x="1258" y="233"/>
                  <a:pt x="1258" y="233"/>
                  <a:pt x="1258" y="233"/>
                </a:cubicBezTo>
                <a:cubicBezTo>
                  <a:pt x="1257" y="409"/>
                  <a:pt x="1257" y="409"/>
                  <a:pt x="1257" y="409"/>
                </a:cubicBezTo>
                <a:cubicBezTo>
                  <a:pt x="1546" y="409"/>
                  <a:pt x="1546" y="409"/>
                  <a:pt x="1546" y="409"/>
                </a:cubicBezTo>
                <a:cubicBezTo>
                  <a:pt x="1546" y="646"/>
                  <a:pt x="1546" y="646"/>
                  <a:pt x="1546" y="646"/>
                </a:cubicBezTo>
                <a:cubicBezTo>
                  <a:pt x="1257" y="646"/>
                  <a:pt x="1257" y="646"/>
                  <a:pt x="1257" y="646"/>
                </a:cubicBezTo>
                <a:cubicBezTo>
                  <a:pt x="1256" y="839"/>
                  <a:pt x="1256" y="839"/>
                  <a:pt x="1256" y="839"/>
                </a:cubicBezTo>
                <a:cubicBezTo>
                  <a:pt x="1545" y="839"/>
                  <a:pt x="1545" y="839"/>
                  <a:pt x="1545" y="839"/>
                </a:cubicBezTo>
                <a:cubicBezTo>
                  <a:pt x="1546" y="1065"/>
                  <a:pt x="1546" y="1065"/>
                  <a:pt x="1546" y="1065"/>
                </a:cubicBezTo>
                <a:cubicBezTo>
                  <a:pt x="952" y="1065"/>
                  <a:pt x="952" y="1065"/>
                  <a:pt x="952" y="1065"/>
                </a:cubicBezTo>
                <a:close/>
                <a:moveTo>
                  <a:pt x="1758" y="1065"/>
                </a:moveTo>
                <a:cubicBezTo>
                  <a:pt x="1758" y="233"/>
                  <a:pt x="1758" y="233"/>
                  <a:pt x="1758" y="233"/>
                </a:cubicBezTo>
                <a:cubicBezTo>
                  <a:pt x="1604" y="233"/>
                  <a:pt x="1604" y="233"/>
                  <a:pt x="1604" y="233"/>
                </a:cubicBezTo>
                <a:cubicBezTo>
                  <a:pt x="1604" y="0"/>
                  <a:pt x="1604" y="0"/>
                  <a:pt x="1604" y="0"/>
                </a:cubicBezTo>
                <a:cubicBezTo>
                  <a:pt x="2204" y="0"/>
                  <a:pt x="2204" y="0"/>
                  <a:pt x="2204" y="0"/>
                </a:cubicBezTo>
                <a:cubicBezTo>
                  <a:pt x="2204" y="233"/>
                  <a:pt x="2204" y="233"/>
                  <a:pt x="2204" y="233"/>
                </a:cubicBezTo>
                <a:cubicBezTo>
                  <a:pt x="2050" y="233"/>
                  <a:pt x="2050" y="233"/>
                  <a:pt x="2050" y="233"/>
                </a:cubicBezTo>
                <a:cubicBezTo>
                  <a:pt x="2050" y="1065"/>
                  <a:pt x="2050" y="1065"/>
                  <a:pt x="2050" y="1065"/>
                </a:cubicBezTo>
                <a:cubicBezTo>
                  <a:pt x="1758" y="1065"/>
                  <a:pt x="1758" y="1065"/>
                  <a:pt x="1758" y="1065"/>
                </a:cubicBezTo>
                <a:close/>
                <a:moveTo>
                  <a:pt x="2260" y="232"/>
                </a:moveTo>
                <a:cubicBezTo>
                  <a:pt x="2260" y="0"/>
                  <a:pt x="2260" y="0"/>
                  <a:pt x="2260" y="0"/>
                </a:cubicBezTo>
                <a:cubicBezTo>
                  <a:pt x="2898" y="0"/>
                  <a:pt x="2898" y="0"/>
                  <a:pt x="2898" y="0"/>
                </a:cubicBezTo>
                <a:cubicBezTo>
                  <a:pt x="2898" y="233"/>
                  <a:pt x="2898" y="233"/>
                  <a:pt x="2898" y="233"/>
                </a:cubicBezTo>
                <a:cubicBezTo>
                  <a:pt x="2521" y="838"/>
                  <a:pt x="2521" y="838"/>
                  <a:pt x="2521" y="838"/>
                </a:cubicBezTo>
                <a:cubicBezTo>
                  <a:pt x="2880" y="838"/>
                  <a:pt x="2880" y="838"/>
                  <a:pt x="2880" y="838"/>
                </a:cubicBezTo>
                <a:cubicBezTo>
                  <a:pt x="2879" y="1065"/>
                  <a:pt x="2879" y="1065"/>
                  <a:pt x="2879" y="1065"/>
                </a:cubicBezTo>
                <a:cubicBezTo>
                  <a:pt x="2189" y="1065"/>
                  <a:pt x="2189" y="1065"/>
                  <a:pt x="2189" y="1065"/>
                </a:cubicBezTo>
                <a:cubicBezTo>
                  <a:pt x="2188" y="838"/>
                  <a:pt x="2188" y="838"/>
                  <a:pt x="2188" y="838"/>
                </a:cubicBezTo>
                <a:cubicBezTo>
                  <a:pt x="2565" y="232"/>
                  <a:pt x="2565" y="232"/>
                  <a:pt x="2565" y="232"/>
                </a:cubicBezTo>
                <a:cubicBezTo>
                  <a:pt x="2260" y="232"/>
                  <a:pt x="2260" y="232"/>
                  <a:pt x="2260" y="232"/>
                </a:cubicBezTo>
                <a:close/>
                <a:moveTo>
                  <a:pt x="4421" y="1065"/>
                </a:moveTo>
                <a:cubicBezTo>
                  <a:pt x="4421" y="0"/>
                  <a:pt x="4421" y="0"/>
                  <a:pt x="4421" y="0"/>
                </a:cubicBezTo>
                <a:cubicBezTo>
                  <a:pt x="4726" y="0"/>
                  <a:pt x="4726" y="0"/>
                  <a:pt x="4726" y="0"/>
                </a:cubicBezTo>
                <a:cubicBezTo>
                  <a:pt x="4726" y="409"/>
                  <a:pt x="4726" y="409"/>
                  <a:pt x="4726" y="409"/>
                </a:cubicBezTo>
                <a:cubicBezTo>
                  <a:pt x="4869" y="409"/>
                  <a:pt x="4869" y="409"/>
                  <a:pt x="4869" y="409"/>
                </a:cubicBezTo>
                <a:cubicBezTo>
                  <a:pt x="4869" y="0"/>
                  <a:pt x="4869" y="0"/>
                  <a:pt x="4869" y="0"/>
                </a:cubicBezTo>
                <a:cubicBezTo>
                  <a:pt x="5176" y="0"/>
                  <a:pt x="5176" y="0"/>
                  <a:pt x="5176" y="0"/>
                </a:cubicBezTo>
                <a:cubicBezTo>
                  <a:pt x="5176" y="1065"/>
                  <a:pt x="5176" y="1065"/>
                  <a:pt x="5176" y="1065"/>
                </a:cubicBezTo>
                <a:cubicBezTo>
                  <a:pt x="4869" y="1065"/>
                  <a:pt x="4869" y="1065"/>
                  <a:pt x="4869" y="1065"/>
                </a:cubicBezTo>
                <a:cubicBezTo>
                  <a:pt x="4869" y="646"/>
                  <a:pt x="4869" y="646"/>
                  <a:pt x="4869" y="646"/>
                </a:cubicBezTo>
                <a:cubicBezTo>
                  <a:pt x="4726" y="646"/>
                  <a:pt x="4726" y="646"/>
                  <a:pt x="4726" y="646"/>
                </a:cubicBezTo>
                <a:cubicBezTo>
                  <a:pt x="4726" y="1065"/>
                  <a:pt x="4726" y="1065"/>
                  <a:pt x="4726" y="1065"/>
                </a:cubicBezTo>
                <a:cubicBezTo>
                  <a:pt x="4421" y="1065"/>
                  <a:pt x="4421" y="1065"/>
                  <a:pt x="4421" y="10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eaLnBrk="1"/>
            <a:endParaRPr lang="en-US" sz="1000" noProof="0" dirty="0">
              <a:solidFill>
                <a:schemeClr val="lt1"/>
              </a:solidFill>
              <a:latin typeface="Arial" panose="020B0604020202020204" pitchFamily="34" charset="0"/>
              <a:cs typeface="Arial" panose="020B0604020202020204" pitchFamily="34" charset="0"/>
            </a:endParaRPr>
          </a:p>
        </p:txBody>
      </p:sp>
      <p:cxnSp>
        <p:nvCxnSpPr>
          <p:cNvPr id="9" name="Gerade Verbindung 8"/>
          <p:cNvCxnSpPr/>
          <p:nvPr userDrawn="1"/>
        </p:nvCxnSpPr>
        <p:spPr>
          <a:xfrm flipH="1">
            <a:off x="-360548" y="119675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a:xfrm flipH="1">
            <a:off x="-360548" y="641733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flipH="1">
            <a:off x="9269227" y="119675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flipH="1">
            <a:off x="9269227" y="641733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a:xfrm rot="16200000" flipH="1">
            <a:off x="323788"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rot="16200000" flipH="1">
            <a:off x="4355976"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a:xfrm rot="16200000" flipH="1">
            <a:off x="4572000"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a:xfrm rot="16200000" flipH="1">
            <a:off x="8604448"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a:xfrm rot="16200000" flipH="1">
            <a:off x="323788"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a:xfrm rot="16200000" flipH="1">
            <a:off x="4355976"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a:xfrm rot="16200000" flipH="1">
            <a:off x="4572000"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a:xfrm rot="16200000" flipH="1">
            <a:off x="8604448"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11"/>
          <p:cNvCxnSpPr/>
          <p:nvPr userDrawn="1"/>
        </p:nvCxnSpPr>
        <p:spPr bwMode="gray">
          <a:xfrm>
            <a:off x="431799" y="908720"/>
            <a:ext cx="82804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sz="quarter" idx="10" hasCustomPrompt="1"/>
          </p:nvPr>
        </p:nvSpPr>
        <p:spPr>
          <a:xfrm>
            <a:off x="431540" y="3213732"/>
            <a:ext cx="4032448" cy="395288"/>
          </a:xfrm>
        </p:spPr>
        <p:txBody>
          <a:bodyPr anchor="b"/>
          <a:lstStyle>
            <a:lvl1pPr marL="0" algn="l" defTabSz="914400" rtl="0" eaLnBrk="1" latinLnBrk="0" hangingPunct="1">
              <a:spcBef>
                <a:spcPts val="0"/>
              </a:spcBef>
              <a:buFontTx/>
              <a:buNone/>
              <a:defRPr lang="de-DE" sz="2000" kern="1200" dirty="0" smtClean="0">
                <a:solidFill>
                  <a:srgbClr val="007770"/>
                </a:solidFill>
                <a:latin typeface="+mj-lt"/>
                <a:ea typeface="+mn-ea"/>
                <a:cs typeface="+mn-cs"/>
              </a:defRPr>
            </a:lvl1pPr>
            <a:lvl2pPr marL="0" algn="l" defTabSz="914400" rtl="0" eaLnBrk="1" latinLnBrk="0" hangingPunct="1">
              <a:spcBef>
                <a:spcPts val="0"/>
              </a:spcBef>
              <a:buFontTx/>
              <a:buNone/>
              <a:defRPr lang="de-DE" sz="2000" kern="1200" dirty="0" smtClean="0">
                <a:solidFill>
                  <a:srgbClr val="007770"/>
                </a:solidFill>
                <a:latin typeface="+mj-lt"/>
                <a:ea typeface="+mn-ea"/>
                <a:cs typeface="+mn-cs"/>
              </a:defRPr>
            </a:lvl2pPr>
            <a:lvl3pPr marL="0" indent="0" algn="l" defTabSz="914400" rtl="0" eaLnBrk="1" latinLnBrk="0" hangingPunct="1">
              <a:spcBef>
                <a:spcPts val="0"/>
              </a:spcBef>
              <a:buFontTx/>
              <a:buNone/>
              <a:defRPr lang="de-DE" sz="2000" kern="1200" dirty="0" smtClean="0">
                <a:solidFill>
                  <a:srgbClr val="007770"/>
                </a:solidFill>
                <a:latin typeface="+mj-lt"/>
                <a:ea typeface="+mn-ea"/>
                <a:cs typeface="+mn-cs"/>
              </a:defRPr>
            </a:lvl3pPr>
            <a:lvl4pPr marL="0" indent="0" algn="l" defTabSz="914400" rtl="0" eaLnBrk="1" latinLnBrk="0" hangingPunct="1">
              <a:spcBef>
                <a:spcPts val="0"/>
              </a:spcBef>
              <a:buFontTx/>
              <a:buNone/>
              <a:defRPr lang="de-DE" sz="2000" kern="1200" dirty="0" smtClean="0">
                <a:solidFill>
                  <a:srgbClr val="007770"/>
                </a:solidFill>
                <a:latin typeface="+mj-lt"/>
                <a:ea typeface="+mn-ea"/>
                <a:cs typeface="+mn-cs"/>
              </a:defRPr>
            </a:lvl4pPr>
            <a:lvl5pPr marL="0" indent="0" algn="l" defTabSz="914400" rtl="0" eaLnBrk="1" latinLnBrk="0" hangingPunct="1">
              <a:spcBef>
                <a:spcPts val="0"/>
              </a:spcBef>
              <a:buFontTx/>
              <a:buNone/>
              <a:defRPr lang="en-US" sz="2000" kern="1200" dirty="0">
                <a:solidFill>
                  <a:srgbClr val="007770"/>
                </a:solidFill>
                <a:latin typeface="+mj-lt"/>
                <a:ea typeface="+mn-ea"/>
                <a:cs typeface="+mn-cs"/>
              </a:defRPr>
            </a:lvl5pPr>
          </a:lstStyle>
          <a:p>
            <a:pPr lvl="0"/>
            <a:r>
              <a:rPr lang="en-US" noProof="0" dirty="0" smtClean="0"/>
              <a:t>Firstname Surname</a:t>
            </a:r>
          </a:p>
        </p:txBody>
      </p:sp>
      <p:sp>
        <p:nvSpPr>
          <p:cNvPr id="26" name="Textplatzhalter 2"/>
          <p:cNvSpPr>
            <a:spLocks noGrp="1"/>
          </p:cNvSpPr>
          <p:nvPr>
            <p:ph type="body" sz="quarter" idx="11" hasCustomPrompt="1"/>
          </p:nvPr>
        </p:nvSpPr>
        <p:spPr>
          <a:xfrm>
            <a:off x="431540" y="3609020"/>
            <a:ext cx="4032448" cy="216024"/>
          </a:xfrm>
        </p:spPr>
        <p:txBody>
          <a:bodyPr anchor="t"/>
          <a:lstStyle>
            <a:lvl1pPr marL="0" algn="l" defTabSz="914400" rtl="0" eaLnBrk="1" latinLnBrk="0" hangingPunct="1">
              <a:spcBef>
                <a:spcPts val="0"/>
              </a:spcBef>
              <a:buFontTx/>
              <a:buNone/>
              <a:defRPr lang="de-DE" sz="1600" kern="1200" dirty="0" smtClean="0">
                <a:solidFill>
                  <a:schemeClr val="tx1"/>
                </a:solidFill>
                <a:latin typeface="+mn-lt"/>
                <a:ea typeface="+mn-ea"/>
                <a:cs typeface="+mn-cs"/>
              </a:defRPr>
            </a:lvl1pPr>
            <a:lvl2pPr marL="0" algn="l" defTabSz="914400" rtl="0" eaLnBrk="1" latinLnBrk="0" hangingPunct="1">
              <a:spcBef>
                <a:spcPts val="0"/>
              </a:spcBef>
              <a:buFontTx/>
              <a:buNone/>
              <a:defRPr lang="de-DE" sz="1600" kern="1200" dirty="0" smtClean="0">
                <a:solidFill>
                  <a:schemeClr val="tx1"/>
                </a:solidFill>
                <a:latin typeface="+mn-lt"/>
                <a:ea typeface="+mn-ea"/>
                <a:cs typeface="+mn-cs"/>
              </a:defRPr>
            </a:lvl2pPr>
            <a:lvl3pPr marL="0" indent="0" algn="l" defTabSz="914400" rtl="0" eaLnBrk="1" latinLnBrk="0" hangingPunct="1">
              <a:spcBef>
                <a:spcPts val="0"/>
              </a:spcBef>
              <a:buFontTx/>
              <a:buNone/>
              <a:defRPr lang="de-DE" sz="1600" kern="1200" dirty="0" smtClean="0">
                <a:solidFill>
                  <a:schemeClr val="tx1"/>
                </a:solidFill>
                <a:latin typeface="+mn-lt"/>
                <a:ea typeface="+mn-ea"/>
                <a:cs typeface="+mn-cs"/>
              </a:defRPr>
            </a:lvl3pPr>
            <a:lvl4pPr marL="0" indent="0" algn="l" defTabSz="914400" rtl="0" eaLnBrk="1" latinLnBrk="0" hangingPunct="1">
              <a:spcBef>
                <a:spcPts val="0"/>
              </a:spcBef>
              <a:buFontTx/>
              <a:buNone/>
              <a:defRPr lang="de-DE" sz="1600" kern="1200" dirty="0" smtClean="0">
                <a:solidFill>
                  <a:schemeClr val="tx1"/>
                </a:solidFill>
                <a:latin typeface="+mn-lt"/>
                <a:ea typeface="+mn-ea"/>
                <a:cs typeface="+mn-cs"/>
              </a:defRPr>
            </a:lvl4pPr>
            <a:lvl5pPr marL="0" indent="0" algn="l" defTabSz="914400" rtl="0" eaLnBrk="1" latinLnBrk="0" hangingPunct="1">
              <a:spcBef>
                <a:spcPts val="0"/>
              </a:spcBef>
              <a:buFontTx/>
              <a:buNone/>
              <a:defRPr lang="de-DE" sz="1600" kern="1200" dirty="0" smtClean="0">
                <a:solidFill>
                  <a:schemeClr val="tx1"/>
                </a:solidFill>
                <a:latin typeface="+mn-lt"/>
                <a:ea typeface="+mn-ea"/>
                <a:cs typeface="+mn-cs"/>
              </a:defRPr>
            </a:lvl5pPr>
            <a:lvl6pPr marL="0" algn="l" defTabSz="914400" rtl="0" eaLnBrk="1" latinLnBrk="0" hangingPunct="1">
              <a:defRPr lang="de-DE" sz="1600" kern="1200" dirty="0" smtClean="0">
                <a:solidFill>
                  <a:schemeClr val="tx1"/>
                </a:solidFill>
                <a:latin typeface="+mn-lt"/>
                <a:ea typeface="+mn-ea"/>
                <a:cs typeface="+mn-cs"/>
              </a:defRPr>
            </a:lvl6pPr>
          </a:lstStyle>
          <a:p>
            <a:pPr lvl="0"/>
            <a:r>
              <a:rPr lang="en-US" noProof="0" dirty="0" smtClean="0"/>
              <a:t>Position</a:t>
            </a:r>
          </a:p>
        </p:txBody>
      </p:sp>
      <p:sp>
        <p:nvSpPr>
          <p:cNvPr id="36" name="Textplatzhalter 2"/>
          <p:cNvSpPr>
            <a:spLocks noGrp="1"/>
          </p:cNvSpPr>
          <p:nvPr>
            <p:ph type="body" sz="quarter" idx="16" hasCustomPrompt="1"/>
          </p:nvPr>
        </p:nvSpPr>
        <p:spPr>
          <a:xfrm>
            <a:off x="431540" y="4041068"/>
            <a:ext cx="4032000" cy="1332148"/>
          </a:xfrm>
        </p:spPr>
        <p:txBody>
          <a:bodyPr anchor="t"/>
          <a:lstStyle>
            <a:lvl1pPr marL="0" algn="l" defTabSz="914400" rtl="0" eaLnBrk="1" latinLnBrk="0" hangingPunct="1">
              <a:spcBef>
                <a:spcPts val="0"/>
              </a:spcBef>
              <a:buFontTx/>
              <a:buNone/>
              <a:defRPr lang="de-DE" sz="1400" kern="1200" dirty="0" smtClean="0">
                <a:solidFill>
                  <a:schemeClr val="tx1"/>
                </a:solidFill>
                <a:latin typeface="+mn-lt"/>
                <a:ea typeface="+mn-ea"/>
                <a:cs typeface="+mn-cs"/>
              </a:defRPr>
            </a:lvl1pPr>
            <a:lvl2pPr marL="0" algn="l" defTabSz="914400" rtl="0" eaLnBrk="1" latinLnBrk="0" hangingPunct="1">
              <a:spcBef>
                <a:spcPts val="0"/>
              </a:spcBef>
              <a:buFontTx/>
              <a:buNone/>
              <a:defRPr lang="de-DE" sz="1600" kern="1200" dirty="0" smtClean="0">
                <a:solidFill>
                  <a:schemeClr val="tx1"/>
                </a:solidFill>
                <a:latin typeface="+mn-lt"/>
                <a:ea typeface="+mn-ea"/>
                <a:cs typeface="+mn-cs"/>
              </a:defRPr>
            </a:lvl2pPr>
            <a:lvl3pPr marL="0" indent="0" algn="l" defTabSz="914400" rtl="0" eaLnBrk="1" latinLnBrk="0" hangingPunct="1">
              <a:spcBef>
                <a:spcPts val="0"/>
              </a:spcBef>
              <a:buFontTx/>
              <a:buNone/>
              <a:defRPr lang="de-DE" sz="1600" kern="1200" dirty="0" smtClean="0">
                <a:solidFill>
                  <a:schemeClr val="tx1"/>
                </a:solidFill>
                <a:latin typeface="+mn-lt"/>
                <a:ea typeface="+mn-ea"/>
                <a:cs typeface="+mn-cs"/>
              </a:defRPr>
            </a:lvl3pPr>
            <a:lvl4pPr marL="0" indent="0" algn="l" defTabSz="914400" rtl="0" eaLnBrk="1" latinLnBrk="0" hangingPunct="1">
              <a:spcBef>
                <a:spcPts val="0"/>
              </a:spcBef>
              <a:buFontTx/>
              <a:buNone/>
              <a:defRPr lang="de-DE" sz="1600" kern="1200" dirty="0" smtClean="0">
                <a:solidFill>
                  <a:schemeClr val="tx1"/>
                </a:solidFill>
                <a:latin typeface="+mn-lt"/>
                <a:ea typeface="+mn-ea"/>
                <a:cs typeface="+mn-cs"/>
              </a:defRPr>
            </a:lvl4pPr>
            <a:lvl5pPr marL="0" indent="0" algn="l" defTabSz="914400" rtl="0" eaLnBrk="1" latinLnBrk="0" hangingPunct="1">
              <a:spcBef>
                <a:spcPts val="0"/>
              </a:spcBef>
              <a:buFontTx/>
              <a:buNone/>
              <a:defRPr lang="de-DE" sz="1600" kern="1200" dirty="0" smtClean="0">
                <a:solidFill>
                  <a:schemeClr val="tx1"/>
                </a:solidFill>
                <a:latin typeface="+mn-lt"/>
                <a:ea typeface="+mn-ea"/>
                <a:cs typeface="+mn-cs"/>
              </a:defRPr>
            </a:lvl5pPr>
            <a:lvl6pPr marL="0" algn="l" defTabSz="914400" rtl="0" eaLnBrk="1" latinLnBrk="0" hangingPunct="1">
              <a:defRPr lang="de-DE" sz="1600" kern="1200" dirty="0" smtClean="0">
                <a:solidFill>
                  <a:schemeClr val="tx1"/>
                </a:solidFill>
                <a:latin typeface="+mn-lt"/>
                <a:ea typeface="+mn-ea"/>
                <a:cs typeface="+mn-cs"/>
              </a:defRPr>
            </a:lvl6pPr>
          </a:lstStyle>
          <a:p>
            <a:pPr lvl="0"/>
            <a:r>
              <a:rPr lang="en-US" noProof="0" dirty="0" smtClean="0"/>
              <a:t>Contact</a:t>
            </a:r>
          </a:p>
        </p:txBody>
      </p:sp>
      <p:sp>
        <p:nvSpPr>
          <p:cNvPr id="37" name="Textplatzhalter 2"/>
          <p:cNvSpPr>
            <a:spLocks noGrp="1"/>
          </p:cNvSpPr>
          <p:nvPr>
            <p:ph type="body" sz="quarter" idx="17" hasCustomPrompt="1"/>
          </p:nvPr>
        </p:nvSpPr>
        <p:spPr>
          <a:xfrm>
            <a:off x="4680012" y="3213732"/>
            <a:ext cx="4032448" cy="395288"/>
          </a:xfrm>
        </p:spPr>
        <p:txBody>
          <a:bodyPr anchor="b"/>
          <a:lstStyle>
            <a:lvl1pPr marL="0" algn="l" defTabSz="914400" rtl="0" eaLnBrk="1" latinLnBrk="0" hangingPunct="1">
              <a:spcBef>
                <a:spcPts val="0"/>
              </a:spcBef>
              <a:buFontTx/>
              <a:buNone/>
              <a:defRPr lang="de-DE" sz="2000" kern="1200" dirty="0" smtClean="0">
                <a:solidFill>
                  <a:srgbClr val="007770"/>
                </a:solidFill>
                <a:latin typeface="+mj-lt"/>
                <a:ea typeface="+mn-ea"/>
                <a:cs typeface="+mn-cs"/>
              </a:defRPr>
            </a:lvl1pPr>
            <a:lvl2pPr marL="0" algn="l" defTabSz="914400" rtl="0" eaLnBrk="1" latinLnBrk="0" hangingPunct="1">
              <a:spcBef>
                <a:spcPts val="0"/>
              </a:spcBef>
              <a:buFontTx/>
              <a:buNone/>
              <a:defRPr lang="de-DE" sz="2000" kern="1200" dirty="0" smtClean="0">
                <a:solidFill>
                  <a:srgbClr val="007770"/>
                </a:solidFill>
                <a:latin typeface="+mj-lt"/>
                <a:ea typeface="+mn-ea"/>
                <a:cs typeface="+mn-cs"/>
              </a:defRPr>
            </a:lvl2pPr>
            <a:lvl3pPr marL="0" indent="0" algn="l" defTabSz="914400" rtl="0" eaLnBrk="1" latinLnBrk="0" hangingPunct="1">
              <a:spcBef>
                <a:spcPts val="0"/>
              </a:spcBef>
              <a:buFontTx/>
              <a:buNone/>
              <a:defRPr lang="de-DE" sz="2000" kern="1200" dirty="0" smtClean="0">
                <a:solidFill>
                  <a:srgbClr val="007770"/>
                </a:solidFill>
                <a:latin typeface="+mj-lt"/>
                <a:ea typeface="+mn-ea"/>
                <a:cs typeface="+mn-cs"/>
              </a:defRPr>
            </a:lvl3pPr>
            <a:lvl4pPr marL="0" indent="0" algn="l" defTabSz="914400" rtl="0" eaLnBrk="1" latinLnBrk="0" hangingPunct="1">
              <a:spcBef>
                <a:spcPts val="0"/>
              </a:spcBef>
              <a:buFontTx/>
              <a:buNone/>
              <a:defRPr lang="de-DE" sz="2000" kern="1200" dirty="0" smtClean="0">
                <a:solidFill>
                  <a:srgbClr val="007770"/>
                </a:solidFill>
                <a:latin typeface="+mj-lt"/>
                <a:ea typeface="+mn-ea"/>
                <a:cs typeface="+mn-cs"/>
              </a:defRPr>
            </a:lvl4pPr>
            <a:lvl5pPr marL="0" indent="0" algn="l" defTabSz="914400" rtl="0" eaLnBrk="1" latinLnBrk="0" hangingPunct="1">
              <a:spcBef>
                <a:spcPts val="0"/>
              </a:spcBef>
              <a:buFontTx/>
              <a:buNone/>
              <a:defRPr lang="en-US" sz="2000" kern="1200" dirty="0">
                <a:solidFill>
                  <a:srgbClr val="007770"/>
                </a:solidFill>
                <a:latin typeface="+mj-lt"/>
                <a:ea typeface="+mn-ea"/>
                <a:cs typeface="+mn-cs"/>
              </a:defRPr>
            </a:lvl5pPr>
          </a:lstStyle>
          <a:p>
            <a:pPr lvl="0"/>
            <a:r>
              <a:rPr lang="en-US" noProof="0" dirty="0" smtClean="0"/>
              <a:t>Firstname Surname</a:t>
            </a:r>
          </a:p>
        </p:txBody>
      </p:sp>
      <p:sp>
        <p:nvSpPr>
          <p:cNvPr id="38" name="Textplatzhalter 2"/>
          <p:cNvSpPr>
            <a:spLocks noGrp="1"/>
          </p:cNvSpPr>
          <p:nvPr>
            <p:ph type="body" sz="quarter" idx="18" hasCustomPrompt="1"/>
          </p:nvPr>
        </p:nvSpPr>
        <p:spPr>
          <a:xfrm>
            <a:off x="4680012" y="3609020"/>
            <a:ext cx="4032448" cy="216024"/>
          </a:xfrm>
        </p:spPr>
        <p:txBody>
          <a:bodyPr anchor="t"/>
          <a:lstStyle>
            <a:lvl1pPr marL="0" algn="l" defTabSz="914400" rtl="0" eaLnBrk="1" latinLnBrk="0" hangingPunct="1">
              <a:spcBef>
                <a:spcPts val="0"/>
              </a:spcBef>
              <a:buFontTx/>
              <a:buNone/>
              <a:defRPr lang="de-DE" sz="1600" kern="1200" dirty="0" smtClean="0">
                <a:solidFill>
                  <a:schemeClr val="tx1"/>
                </a:solidFill>
                <a:latin typeface="+mn-lt"/>
                <a:ea typeface="+mn-ea"/>
                <a:cs typeface="+mn-cs"/>
              </a:defRPr>
            </a:lvl1pPr>
            <a:lvl2pPr marL="0" algn="l" defTabSz="914400" rtl="0" eaLnBrk="1" latinLnBrk="0" hangingPunct="1">
              <a:spcBef>
                <a:spcPts val="0"/>
              </a:spcBef>
              <a:buFontTx/>
              <a:buNone/>
              <a:defRPr lang="de-DE" sz="1600" kern="1200" dirty="0" smtClean="0">
                <a:solidFill>
                  <a:schemeClr val="tx1"/>
                </a:solidFill>
                <a:latin typeface="+mn-lt"/>
                <a:ea typeface="+mn-ea"/>
                <a:cs typeface="+mn-cs"/>
              </a:defRPr>
            </a:lvl2pPr>
            <a:lvl3pPr marL="0" indent="0" algn="l" defTabSz="914400" rtl="0" eaLnBrk="1" latinLnBrk="0" hangingPunct="1">
              <a:spcBef>
                <a:spcPts val="0"/>
              </a:spcBef>
              <a:buFontTx/>
              <a:buNone/>
              <a:defRPr lang="de-DE" sz="1600" kern="1200" dirty="0" smtClean="0">
                <a:solidFill>
                  <a:schemeClr val="tx1"/>
                </a:solidFill>
                <a:latin typeface="+mn-lt"/>
                <a:ea typeface="+mn-ea"/>
                <a:cs typeface="+mn-cs"/>
              </a:defRPr>
            </a:lvl3pPr>
            <a:lvl4pPr marL="0" indent="0" algn="l" defTabSz="914400" rtl="0" eaLnBrk="1" latinLnBrk="0" hangingPunct="1">
              <a:spcBef>
                <a:spcPts val="0"/>
              </a:spcBef>
              <a:buFontTx/>
              <a:buNone/>
              <a:defRPr lang="de-DE" sz="1600" kern="1200" dirty="0" smtClean="0">
                <a:solidFill>
                  <a:schemeClr val="tx1"/>
                </a:solidFill>
                <a:latin typeface="+mn-lt"/>
                <a:ea typeface="+mn-ea"/>
                <a:cs typeface="+mn-cs"/>
              </a:defRPr>
            </a:lvl4pPr>
            <a:lvl5pPr marL="0" indent="0" algn="l" defTabSz="914400" rtl="0" eaLnBrk="1" latinLnBrk="0" hangingPunct="1">
              <a:spcBef>
                <a:spcPts val="0"/>
              </a:spcBef>
              <a:buFontTx/>
              <a:buNone/>
              <a:defRPr lang="de-DE" sz="1600" kern="1200" dirty="0" smtClean="0">
                <a:solidFill>
                  <a:schemeClr val="tx1"/>
                </a:solidFill>
                <a:latin typeface="+mn-lt"/>
                <a:ea typeface="+mn-ea"/>
                <a:cs typeface="+mn-cs"/>
              </a:defRPr>
            </a:lvl5pPr>
            <a:lvl6pPr marL="0" algn="l" defTabSz="914400" rtl="0" eaLnBrk="1" latinLnBrk="0" hangingPunct="1">
              <a:defRPr lang="de-DE" sz="1600" kern="1200" dirty="0" smtClean="0">
                <a:solidFill>
                  <a:schemeClr val="tx1"/>
                </a:solidFill>
                <a:latin typeface="+mn-lt"/>
                <a:ea typeface="+mn-ea"/>
                <a:cs typeface="+mn-cs"/>
              </a:defRPr>
            </a:lvl6pPr>
          </a:lstStyle>
          <a:p>
            <a:pPr lvl="0"/>
            <a:r>
              <a:rPr lang="en-US" noProof="0" dirty="0" smtClean="0"/>
              <a:t>Position</a:t>
            </a:r>
          </a:p>
        </p:txBody>
      </p:sp>
      <p:sp>
        <p:nvSpPr>
          <p:cNvPr id="48" name="Textplatzhalter 2"/>
          <p:cNvSpPr>
            <a:spLocks noGrp="1"/>
          </p:cNvSpPr>
          <p:nvPr>
            <p:ph type="body" sz="quarter" idx="19" hasCustomPrompt="1"/>
          </p:nvPr>
        </p:nvSpPr>
        <p:spPr>
          <a:xfrm>
            <a:off x="4680460" y="4041068"/>
            <a:ext cx="4032000" cy="1332148"/>
          </a:xfrm>
        </p:spPr>
        <p:txBody>
          <a:bodyPr anchor="t"/>
          <a:lstStyle>
            <a:lvl1pPr marL="0" algn="l" defTabSz="914400" rtl="0" eaLnBrk="1" latinLnBrk="0" hangingPunct="1">
              <a:spcBef>
                <a:spcPts val="0"/>
              </a:spcBef>
              <a:buFontTx/>
              <a:buNone/>
              <a:defRPr lang="de-DE" sz="1400" kern="1200" dirty="0" smtClean="0">
                <a:solidFill>
                  <a:schemeClr val="tx1"/>
                </a:solidFill>
                <a:latin typeface="+mn-lt"/>
                <a:ea typeface="+mn-ea"/>
                <a:cs typeface="+mn-cs"/>
              </a:defRPr>
            </a:lvl1pPr>
            <a:lvl2pPr marL="0" algn="l" defTabSz="914400" rtl="0" eaLnBrk="1" latinLnBrk="0" hangingPunct="1">
              <a:spcBef>
                <a:spcPts val="0"/>
              </a:spcBef>
              <a:buFontTx/>
              <a:buNone/>
              <a:defRPr lang="de-DE" sz="1600" kern="1200" dirty="0" smtClean="0">
                <a:solidFill>
                  <a:schemeClr val="tx1"/>
                </a:solidFill>
                <a:latin typeface="+mn-lt"/>
                <a:ea typeface="+mn-ea"/>
                <a:cs typeface="+mn-cs"/>
              </a:defRPr>
            </a:lvl2pPr>
            <a:lvl3pPr marL="0" indent="0" algn="l" defTabSz="914400" rtl="0" eaLnBrk="1" latinLnBrk="0" hangingPunct="1">
              <a:spcBef>
                <a:spcPts val="0"/>
              </a:spcBef>
              <a:buFontTx/>
              <a:buNone/>
              <a:defRPr lang="de-DE" sz="1600" kern="1200" dirty="0" smtClean="0">
                <a:solidFill>
                  <a:schemeClr val="tx1"/>
                </a:solidFill>
                <a:latin typeface="+mn-lt"/>
                <a:ea typeface="+mn-ea"/>
                <a:cs typeface="+mn-cs"/>
              </a:defRPr>
            </a:lvl3pPr>
            <a:lvl4pPr marL="0" indent="0" algn="l" defTabSz="914400" rtl="0" eaLnBrk="1" latinLnBrk="0" hangingPunct="1">
              <a:spcBef>
                <a:spcPts val="0"/>
              </a:spcBef>
              <a:buFontTx/>
              <a:buNone/>
              <a:defRPr lang="de-DE" sz="1600" kern="1200" dirty="0" smtClean="0">
                <a:solidFill>
                  <a:schemeClr val="tx1"/>
                </a:solidFill>
                <a:latin typeface="+mn-lt"/>
                <a:ea typeface="+mn-ea"/>
                <a:cs typeface="+mn-cs"/>
              </a:defRPr>
            </a:lvl4pPr>
            <a:lvl5pPr marL="0" indent="0" algn="l" defTabSz="914400" rtl="0" eaLnBrk="1" latinLnBrk="0" hangingPunct="1">
              <a:spcBef>
                <a:spcPts val="0"/>
              </a:spcBef>
              <a:buFontTx/>
              <a:buNone/>
              <a:defRPr lang="de-DE" sz="1600" kern="1200" dirty="0" smtClean="0">
                <a:solidFill>
                  <a:schemeClr val="tx1"/>
                </a:solidFill>
                <a:latin typeface="+mn-lt"/>
                <a:ea typeface="+mn-ea"/>
                <a:cs typeface="+mn-cs"/>
              </a:defRPr>
            </a:lvl5pPr>
            <a:lvl6pPr marL="0" algn="l" defTabSz="914400" rtl="0" eaLnBrk="1" latinLnBrk="0" hangingPunct="1">
              <a:defRPr lang="de-DE" sz="1600" kern="1200" dirty="0" smtClean="0">
                <a:solidFill>
                  <a:schemeClr val="tx1"/>
                </a:solidFill>
                <a:latin typeface="+mn-lt"/>
                <a:ea typeface="+mn-ea"/>
                <a:cs typeface="+mn-cs"/>
              </a:defRPr>
            </a:lvl6pPr>
          </a:lstStyle>
          <a:p>
            <a:pPr lvl="0"/>
            <a:r>
              <a:rPr lang="en-US" noProof="0" dirty="0" smtClean="0"/>
              <a:t>Contact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p:txBody>
          <a:bodyPr/>
          <a:lstStyle>
            <a:lvl1pPr>
              <a:defRPr/>
            </a:lvl1pPr>
          </a:lstStyle>
          <a:p>
            <a:pPr>
              <a:defRPr/>
            </a:pPr>
            <a:r>
              <a:rPr lang="zh-CN" altLang="en-US"/>
              <a:t>NETZSCH Analyzing &amp; Testing</a:t>
            </a:r>
            <a:endParaRPr lang="de-DE" altLang="en-US"/>
          </a:p>
        </p:txBody>
      </p:sp>
      <p:sp>
        <p:nvSpPr>
          <p:cNvPr id="3" name="Rectangle 7"/>
          <p:cNvSpPr>
            <a:spLocks noGrp="1" noChangeArrowheads="1"/>
          </p:cNvSpPr>
          <p:nvPr>
            <p:ph type="sldNum" sz="quarter" idx="11"/>
          </p:nvPr>
        </p:nvSpPr>
        <p:spPr/>
        <p:txBody>
          <a:bodyPr/>
          <a:lstStyle>
            <a:lvl1pPr>
              <a:defRPr/>
            </a:lvl1pPr>
          </a:lstStyle>
          <a:p>
            <a:pPr>
              <a:defRPr/>
            </a:pPr>
            <a:fld id="{A7EA67F1-9AD6-44B4-8C84-530212D10139}" type="slidenum">
              <a:rPr lang="en-US" altLang="zh-CN"/>
              <a:t>‹#›</a:t>
            </a:fld>
            <a:endParaRPr lang="de-DE" altLang="en-US"/>
          </a:p>
        </p:txBody>
      </p:sp>
    </p:spTree>
  </p:cSld>
  <p:clrMapOvr>
    <a:masterClrMapping/>
  </p:clrMapOvr>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44" name="think-cell Folie" r:id="rId4" imgW="12700" imgH="12700" progId="TCLayout.ActiveDocument.1">
                  <p:embed/>
                </p:oleObj>
              </mc:Choice>
              <mc:Fallback>
                <p:oleObj name="think-cell Folie" r:id="rId4" imgW="12700" imgH="12700" progId="TCLayout.ActiveDocument.1">
                  <p:embed/>
                  <p:pic>
                    <p:nvPicPr>
                      <p:cNvPr id="0" name="图片 23743"/>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2" name="Textfeld 41"/>
          <p:cNvSpPr txBox="1"/>
          <p:nvPr userDrawn="1"/>
        </p:nvSpPr>
        <p:spPr bwMode="gray">
          <a:xfrm>
            <a:off x="424800" y="222765"/>
            <a:ext cx="6159600" cy="461665"/>
          </a:xfrm>
          <a:prstGeom prst="rect">
            <a:avLst/>
          </a:prstGeom>
          <a:noFill/>
        </p:spPr>
        <p:txBody>
          <a:bodyPr wrap="square" lIns="0" rtlCol="0" anchor="ctr" anchorCtr="0">
            <a:spAutoFit/>
          </a:bodyPr>
          <a:lstStyle/>
          <a:p>
            <a:r>
              <a:rPr lang="en-US" sz="2400" noProof="0" dirty="0" smtClean="0">
                <a:solidFill>
                  <a:srgbClr val="007770"/>
                </a:solidFill>
                <a:latin typeface="Arial Narrow" panose="020B0606020202030204" pitchFamily="34" charset="0"/>
                <a:cs typeface="Arial" panose="020B0604020202020204" pitchFamily="34" charset="0"/>
              </a:rPr>
              <a:t>Agenda</a:t>
            </a:r>
          </a:p>
        </p:txBody>
      </p:sp>
      <p:cxnSp>
        <p:nvCxnSpPr>
          <p:cNvPr id="47" name="Gerade Verbindung 46"/>
          <p:cNvCxnSpPr/>
          <p:nvPr userDrawn="1"/>
        </p:nvCxnSpPr>
        <p:spPr>
          <a:xfrm flipH="1">
            <a:off x="-360548" y="119675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a:xfrm flipH="1">
            <a:off x="-360548" y="641733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a:xfrm flipH="1">
            <a:off x="9269227" y="119675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a:xfrm flipH="1">
            <a:off x="9269227" y="641733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a:xfrm rot="16200000" flipH="1">
            <a:off x="323788"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a:xfrm rot="16200000" flipH="1">
            <a:off x="4355976"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a:xfrm rot="16200000" flipH="1">
            <a:off x="4572000"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rot="16200000" flipH="1">
            <a:off x="8604448"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rot="16200000" flipH="1">
            <a:off x="323788"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rot="16200000" flipH="1">
            <a:off x="4355976"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rot="16200000" flipH="1">
            <a:off x="4572000"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rot="16200000" flipH="1">
            <a:off x="8604448"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platzhalter 6"/>
          <p:cNvSpPr>
            <a:spLocks noGrp="1"/>
          </p:cNvSpPr>
          <p:nvPr>
            <p:ph type="body" sz="quarter" idx="12" hasCustomPrompt="1"/>
          </p:nvPr>
        </p:nvSpPr>
        <p:spPr>
          <a:xfrm>
            <a:off x="425450" y="1215294"/>
            <a:ext cx="8286750" cy="5201381"/>
          </a:xfrm>
        </p:spPr>
        <p:txBody>
          <a:bodyPr/>
          <a:lstStyle>
            <a:lvl1pPr marL="542925" indent="-542925" defTabSz="-635">
              <a:buFont typeface="+mj-lt"/>
              <a:buAutoNum type="arabicPeriod"/>
              <a:defRPr/>
            </a:lvl1pPr>
            <a:lvl2pPr marL="542925" indent="0">
              <a:spcBef>
                <a:spcPts val="400"/>
              </a:spcBef>
              <a:buClr>
                <a:schemeClr val="tx1"/>
              </a:buClr>
              <a:buFont typeface="+mj-lt"/>
              <a:buNone/>
              <a:defRPr/>
            </a:lvl2pPr>
            <a:lvl3pPr marL="358775" indent="0">
              <a:spcBef>
                <a:spcPts val="400"/>
              </a:spcBef>
              <a:buFont typeface="Arial" panose="020B0604020202020204" pitchFamily="34" charset="0"/>
              <a:buNone/>
              <a:defRPr/>
            </a:lvl3pPr>
            <a:lvl4pPr marL="358775" indent="0">
              <a:spcBef>
                <a:spcPts val="400"/>
              </a:spcBef>
              <a:buFont typeface="Arial" panose="020B0604020202020204" pitchFamily="34" charset="0"/>
              <a:buNone/>
              <a:defRPr/>
            </a:lvl4pPr>
            <a:lvl5pPr marL="358775" indent="0">
              <a:spcBef>
                <a:spcPts val="400"/>
              </a:spcBef>
              <a:buFont typeface="Arial" panose="020B0604020202020204" pitchFamily="34" charset="0"/>
              <a:buNone/>
              <a:defRPr/>
            </a:lvl5pPr>
          </a:lstStyle>
          <a:p>
            <a:pPr lvl="0"/>
            <a:r>
              <a:rPr lang="en-US" noProof="0" dirty="0" smtClean="0"/>
              <a:t>Agenda point</a:t>
            </a:r>
          </a:p>
          <a:p>
            <a:pPr lvl="1"/>
            <a:r>
              <a:rPr lang="en-US" noProof="0" dirty="0" smtClean="0"/>
              <a:t>Subitem</a:t>
            </a:r>
          </a:p>
        </p:txBody>
      </p:sp>
      <p:cxnSp>
        <p:nvCxnSpPr>
          <p:cNvPr id="20" name="Gerader Verbinder 19"/>
          <p:cNvCxnSpPr/>
          <p:nvPr userDrawn="1"/>
        </p:nvCxnSpPr>
        <p:spPr bwMode="gray">
          <a:xfrm>
            <a:off x="431799" y="908720"/>
            <a:ext cx="82804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6"/>
          <p:cNvSpPr>
            <a:spLocks noEditPoints="1"/>
          </p:cNvSpPr>
          <p:nvPr userDrawn="1"/>
        </p:nvSpPr>
        <p:spPr bwMode="gray">
          <a:xfrm>
            <a:off x="7267388" y="304227"/>
            <a:ext cx="1444812" cy="297920"/>
          </a:xfrm>
          <a:custGeom>
            <a:avLst/>
            <a:gdLst>
              <a:gd name="T0" fmla="*/ 2956 w 5176"/>
              <a:gd name="T1" fmla="*/ 1065 h 1067"/>
              <a:gd name="T2" fmla="*/ 3328 w 5176"/>
              <a:gd name="T3" fmla="*/ 838 h 1067"/>
              <a:gd name="T4" fmla="*/ 3136 w 5176"/>
              <a:gd name="T5" fmla="*/ 646 h 1067"/>
              <a:gd name="T6" fmla="*/ 2985 w 5176"/>
              <a:gd name="T7" fmla="*/ 146 h 1067"/>
              <a:gd name="T8" fmla="*/ 3586 w 5176"/>
              <a:gd name="T9" fmla="*/ 0 h 1067"/>
              <a:gd name="T10" fmla="*/ 3281 w 5176"/>
              <a:gd name="T11" fmla="*/ 232 h 1067"/>
              <a:gd name="T12" fmla="*/ 3471 w 5176"/>
              <a:gd name="T13" fmla="*/ 409 h 1067"/>
              <a:gd name="T14" fmla="*/ 3622 w 5176"/>
              <a:gd name="T15" fmla="*/ 919 h 1067"/>
              <a:gd name="T16" fmla="*/ 3895 w 5176"/>
              <a:gd name="T17" fmla="*/ 0 h 1067"/>
              <a:gd name="T18" fmla="*/ 4328 w 5176"/>
              <a:gd name="T19" fmla="*/ 233 h 1067"/>
              <a:gd name="T20" fmla="*/ 4044 w 5176"/>
              <a:gd name="T21" fmla="*/ 839 h 1067"/>
              <a:gd name="T22" fmla="*/ 4328 w 5176"/>
              <a:gd name="T23" fmla="*/ 1065 h 1067"/>
              <a:gd name="T24" fmla="*/ 3743 w 5176"/>
              <a:gd name="T25" fmla="*/ 919 h 1067"/>
              <a:gd name="T26" fmla="*/ 3895 w 5176"/>
              <a:gd name="T27" fmla="*/ 0 h 1067"/>
              <a:gd name="T28" fmla="*/ 0 w 5176"/>
              <a:gd name="T29" fmla="*/ 0 h 1067"/>
              <a:gd name="T30" fmla="*/ 488 w 5176"/>
              <a:gd name="T31" fmla="*/ 447 h 1067"/>
              <a:gd name="T32" fmla="*/ 795 w 5176"/>
              <a:gd name="T33" fmla="*/ 0 h 1067"/>
              <a:gd name="T34" fmla="*/ 488 w 5176"/>
              <a:gd name="T35" fmla="*/ 1065 h 1067"/>
              <a:gd name="T36" fmla="*/ 307 w 5176"/>
              <a:gd name="T37" fmla="*/ 1065 h 1067"/>
              <a:gd name="T38" fmla="*/ 952 w 5176"/>
              <a:gd name="T39" fmla="*/ 1065 h 1067"/>
              <a:gd name="T40" fmla="*/ 1546 w 5176"/>
              <a:gd name="T41" fmla="*/ 0 h 1067"/>
              <a:gd name="T42" fmla="*/ 1258 w 5176"/>
              <a:gd name="T43" fmla="*/ 233 h 1067"/>
              <a:gd name="T44" fmla="*/ 1546 w 5176"/>
              <a:gd name="T45" fmla="*/ 409 h 1067"/>
              <a:gd name="T46" fmla="*/ 1257 w 5176"/>
              <a:gd name="T47" fmla="*/ 646 h 1067"/>
              <a:gd name="T48" fmla="*/ 1545 w 5176"/>
              <a:gd name="T49" fmla="*/ 839 h 1067"/>
              <a:gd name="T50" fmla="*/ 952 w 5176"/>
              <a:gd name="T51" fmla="*/ 1065 h 1067"/>
              <a:gd name="T52" fmla="*/ 1758 w 5176"/>
              <a:gd name="T53" fmla="*/ 233 h 1067"/>
              <a:gd name="T54" fmla="*/ 1604 w 5176"/>
              <a:gd name="T55" fmla="*/ 0 h 1067"/>
              <a:gd name="T56" fmla="*/ 2204 w 5176"/>
              <a:gd name="T57" fmla="*/ 233 h 1067"/>
              <a:gd name="T58" fmla="*/ 2050 w 5176"/>
              <a:gd name="T59" fmla="*/ 1065 h 1067"/>
              <a:gd name="T60" fmla="*/ 2260 w 5176"/>
              <a:gd name="T61" fmla="*/ 232 h 1067"/>
              <a:gd name="T62" fmla="*/ 2898 w 5176"/>
              <a:gd name="T63" fmla="*/ 0 h 1067"/>
              <a:gd name="T64" fmla="*/ 2521 w 5176"/>
              <a:gd name="T65" fmla="*/ 838 h 1067"/>
              <a:gd name="T66" fmla="*/ 2879 w 5176"/>
              <a:gd name="T67" fmla="*/ 1065 h 1067"/>
              <a:gd name="T68" fmla="*/ 2188 w 5176"/>
              <a:gd name="T69" fmla="*/ 838 h 1067"/>
              <a:gd name="T70" fmla="*/ 2260 w 5176"/>
              <a:gd name="T71" fmla="*/ 232 h 1067"/>
              <a:gd name="T72" fmla="*/ 4421 w 5176"/>
              <a:gd name="T73" fmla="*/ 0 h 1067"/>
              <a:gd name="T74" fmla="*/ 4726 w 5176"/>
              <a:gd name="T75" fmla="*/ 409 h 1067"/>
              <a:gd name="T76" fmla="*/ 4869 w 5176"/>
              <a:gd name="T77" fmla="*/ 0 h 1067"/>
              <a:gd name="T78" fmla="*/ 5176 w 5176"/>
              <a:gd name="T79" fmla="*/ 1065 h 1067"/>
              <a:gd name="T80" fmla="*/ 4869 w 5176"/>
              <a:gd name="T81" fmla="*/ 646 h 1067"/>
              <a:gd name="T82" fmla="*/ 4726 w 5176"/>
              <a:gd name="T83" fmla="*/ 1065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76" h="1067">
                <a:moveTo>
                  <a:pt x="3471" y="1065"/>
                </a:moveTo>
                <a:cubicBezTo>
                  <a:pt x="2956" y="1065"/>
                  <a:pt x="2956" y="1065"/>
                  <a:pt x="2956" y="1065"/>
                </a:cubicBezTo>
                <a:cubicBezTo>
                  <a:pt x="2956" y="838"/>
                  <a:pt x="2956" y="838"/>
                  <a:pt x="2956" y="838"/>
                </a:cubicBezTo>
                <a:cubicBezTo>
                  <a:pt x="3328" y="838"/>
                  <a:pt x="3328" y="838"/>
                  <a:pt x="3328" y="838"/>
                </a:cubicBezTo>
                <a:cubicBezTo>
                  <a:pt x="3328" y="646"/>
                  <a:pt x="3328" y="646"/>
                  <a:pt x="3328" y="646"/>
                </a:cubicBezTo>
                <a:cubicBezTo>
                  <a:pt x="3136" y="646"/>
                  <a:pt x="3136" y="646"/>
                  <a:pt x="3136" y="646"/>
                </a:cubicBezTo>
                <a:cubicBezTo>
                  <a:pt x="3053" y="646"/>
                  <a:pt x="2985" y="581"/>
                  <a:pt x="2983" y="498"/>
                </a:cubicBezTo>
                <a:cubicBezTo>
                  <a:pt x="2985" y="146"/>
                  <a:pt x="2985" y="146"/>
                  <a:pt x="2985" y="146"/>
                </a:cubicBezTo>
                <a:cubicBezTo>
                  <a:pt x="2985" y="65"/>
                  <a:pt x="3053" y="0"/>
                  <a:pt x="3136" y="0"/>
                </a:cubicBezTo>
                <a:cubicBezTo>
                  <a:pt x="3586" y="0"/>
                  <a:pt x="3586" y="0"/>
                  <a:pt x="3586" y="0"/>
                </a:cubicBezTo>
                <a:cubicBezTo>
                  <a:pt x="3586" y="232"/>
                  <a:pt x="3586" y="232"/>
                  <a:pt x="3586" y="232"/>
                </a:cubicBezTo>
                <a:cubicBezTo>
                  <a:pt x="3281" y="232"/>
                  <a:pt x="3281" y="232"/>
                  <a:pt x="3281" y="232"/>
                </a:cubicBezTo>
                <a:cubicBezTo>
                  <a:pt x="3281" y="409"/>
                  <a:pt x="3281" y="409"/>
                  <a:pt x="3281" y="409"/>
                </a:cubicBezTo>
                <a:cubicBezTo>
                  <a:pt x="3471" y="409"/>
                  <a:pt x="3471" y="409"/>
                  <a:pt x="3471" y="409"/>
                </a:cubicBezTo>
                <a:cubicBezTo>
                  <a:pt x="3556" y="409"/>
                  <a:pt x="3624" y="474"/>
                  <a:pt x="3622" y="555"/>
                </a:cubicBezTo>
                <a:cubicBezTo>
                  <a:pt x="3622" y="919"/>
                  <a:pt x="3622" y="919"/>
                  <a:pt x="3622" y="919"/>
                </a:cubicBezTo>
                <a:cubicBezTo>
                  <a:pt x="3624" y="1000"/>
                  <a:pt x="3556" y="1067"/>
                  <a:pt x="3471" y="1065"/>
                </a:cubicBezTo>
                <a:close/>
                <a:moveTo>
                  <a:pt x="3895" y="0"/>
                </a:moveTo>
                <a:cubicBezTo>
                  <a:pt x="4328" y="0"/>
                  <a:pt x="4328" y="0"/>
                  <a:pt x="4328" y="0"/>
                </a:cubicBezTo>
                <a:cubicBezTo>
                  <a:pt x="4328" y="233"/>
                  <a:pt x="4328" y="233"/>
                  <a:pt x="4328" y="233"/>
                </a:cubicBezTo>
                <a:cubicBezTo>
                  <a:pt x="4044" y="233"/>
                  <a:pt x="4044" y="233"/>
                  <a:pt x="4044" y="233"/>
                </a:cubicBezTo>
                <a:cubicBezTo>
                  <a:pt x="4044" y="839"/>
                  <a:pt x="4044" y="839"/>
                  <a:pt x="4044" y="839"/>
                </a:cubicBezTo>
                <a:cubicBezTo>
                  <a:pt x="4328" y="839"/>
                  <a:pt x="4328" y="839"/>
                  <a:pt x="4328" y="839"/>
                </a:cubicBezTo>
                <a:cubicBezTo>
                  <a:pt x="4328" y="1065"/>
                  <a:pt x="4328" y="1065"/>
                  <a:pt x="4328" y="1065"/>
                </a:cubicBezTo>
                <a:cubicBezTo>
                  <a:pt x="3897" y="1065"/>
                  <a:pt x="3897" y="1065"/>
                  <a:pt x="3897" y="1065"/>
                </a:cubicBezTo>
                <a:cubicBezTo>
                  <a:pt x="3812" y="1067"/>
                  <a:pt x="3743" y="1000"/>
                  <a:pt x="3743" y="919"/>
                </a:cubicBezTo>
                <a:cubicBezTo>
                  <a:pt x="3741" y="146"/>
                  <a:pt x="3741" y="146"/>
                  <a:pt x="3741" y="146"/>
                </a:cubicBezTo>
                <a:cubicBezTo>
                  <a:pt x="3741" y="65"/>
                  <a:pt x="3810" y="0"/>
                  <a:pt x="3895" y="0"/>
                </a:cubicBezTo>
                <a:close/>
                <a:moveTo>
                  <a:pt x="0" y="1065"/>
                </a:moveTo>
                <a:cubicBezTo>
                  <a:pt x="0" y="0"/>
                  <a:pt x="0" y="0"/>
                  <a:pt x="0" y="0"/>
                </a:cubicBezTo>
                <a:cubicBezTo>
                  <a:pt x="307" y="0"/>
                  <a:pt x="307" y="0"/>
                  <a:pt x="307" y="0"/>
                </a:cubicBezTo>
                <a:cubicBezTo>
                  <a:pt x="488" y="447"/>
                  <a:pt x="488" y="447"/>
                  <a:pt x="488" y="447"/>
                </a:cubicBezTo>
                <a:cubicBezTo>
                  <a:pt x="488" y="0"/>
                  <a:pt x="488" y="0"/>
                  <a:pt x="488" y="0"/>
                </a:cubicBezTo>
                <a:cubicBezTo>
                  <a:pt x="795" y="0"/>
                  <a:pt x="795" y="0"/>
                  <a:pt x="795" y="0"/>
                </a:cubicBezTo>
                <a:cubicBezTo>
                  <a:pt x="795" y="1065"/>
                  <a:pt x="795" y="1065"/>
                  <a:pt x="795" y="1065"/>
                </a:cubicBezTo>
                <a:cubicBezTo>
                  <a:pt x="488" y="1065"/>
                  <a:pt x="488" y="1065"/>
                  <a:pt x="488" y="1065"/>
                </a:cubicBezTo>
                <a:cubicBezTo>
                  <a:pt x="305" y="611"/>
                  <a:pt x="305" y="611"/>
                  <a:pt x="305" y="611"/>
                </a:cubicBezTo>
                <a:cubicBezTo>
                  <a:pt x="307" y="1065"/>
                  <a:pt x="307" y="1065"/>
                  <a:pt x="307" y="1065"/>
                </a:cubicBezTo>
                <a:cubicBezTo>
                  <a:pt x="0" y="1065"/>
                  <a:pt x="0" y="1065"/>
                  <a:pt x="0" y="1065"/>
                </a:cubicBezTo>
                <a:close/>
                <a:moveTo>
                  <a:pt x="952" y="1065"/>
                </a:moveTo>
                <a:cubicBezTo>
                  <a:pt x="952" y="0"/>
                  <a:pt x="952" y="0"/>
                  <a:pt x="952" y="0"/>
                </a:cubicBezTo>
                <a:cubicBezTo>
                  <a:pt x="1546" y="0"/>
                  <a:pt x="1546" y="0"/>
                  <a:pt x="1546" y="0"/>
                </a:cubicBezTo>
                <a:cubicBezTo>
                  <a:pt x="1546" y="233"/>
                  <a:pt x="1546" y="233"/>
                  <a:pt x="1546" y="233"/>
                </a:cubicBezTo>
                <a:cubicBezTo>
                  <a:pt x="1258" y="233"/>
                  <a:pt x="1258" y="233"/>
                  <a:pt x="1258" y="233"/>
                </a:cubicBezTo>
                <a:cubicBezTo>
                  <a:pt x="1257" y="409"/>
                  <a:pt x="1257" y="409"/>
                  <a:pt x="1257" y="409"/>
                </a:cubicBezTo>
                <a:cubicBezTo>
                  <a:pt x="1546" y="409"/>
                  <a:pt x="1546" y="409"/>
                  <a:pt x="1546" y="409"/>
                </a:cubicBezTo>
                <a:cubicBezTo>
                  <a:pt x="1546" y="646"/>
                  <a:pt x="1546" y="646"/>
                  <a:pt x="1546" y="646"/>
                </a:cubicBezTo>
                <a:cubicBezTo>
                  <a:pt x="1257" y="646"/>
                  <a:pt x="1257" y="646"/>
                  <a:pt x="1257" y="646"/>
                </a:cubicBezTo>
                <a:cubicBezTo>
                  <a:pt x="1256" y="839"/>
                  <a:pt x="1256" y="839"/>
                  <a:pt x="1256" y="839"/>
                </a:cubicBezTo>
                <a:cubicBezTo>
                  <a:pt x="1545" y="839"/>
                  <a:pt x="1545" y="839"/>
                  <a:pt x="1545" y="839"/>
                </a:cubicBezTo>
                <a:cubicBezTo>
                  <a:pt x="1546" y="1065"/>
                  <a:pt x="1546" y="1065"/>
                  <a:pt x="1546" y="1065"/>
                </a:cubicBezTo>
                <a:cubicBezTo>
                  <a:pt x="952" y="1065"/>
                  <a:pt x="952" y="1065"/>
                  <a:pt x="952" y="1065"/>
                </a:cubicBezTo>
                <a:close/>
                <a:moveTo>
                  <a:pt x="1758" y="1065"/>
                </a:moveTo>
                <a:cubicBezTo>
                  <a:pt x="1758" y="233"/>
                  <a:pt x="1758" y="233"/>
                  <a:pt x="1758" y="233"/>
                </a:cubicBezTo>
                <a:cubicBezTo>
                  <a:pt x="1604" y="233"/>
                  <a:pt x="1604" y="233"/>
                  <a:pt x="1604" y="233"/>
                </a:cubicBezTo>
                <a:cubicBezTo>
                  <a:pt x="1604" y="0"/>
                  <a:pt x="1604" y="0"/>
                  <a:pt x="1604" y="0"/>
                </a:cubicBezTo>
                <a:cubicBezTo>
                  <a:pt x="2204" y="0"/>
                  <a:pt x="2204" y="0"/>
                  <a:pt x="2204" y="0"/>
                </a:cubicBezTo>
                <a:cubicBezTo>
                  <a:pt x="2204" y="233"/>
                  <a:pt x="2204" y="233"/>
                  <a:pt x="2204" y="233"/>
                </a:cubicBezTo>
                <a:cubicBezTo>
                  <a:pt x="2050" y="233"/>
                  <a:pt x="2050" y="233"/>
                  <a:pt x="2050" y="233"/>
                </a:cubicBezTo>
                <a:cubicBezTo>
                  <a:pt x="2050" y="1065"/>
                  <a:pt x="2050" y="1065"/>
                  <a:pt x="2050" y="1065"/>
                </a:cubicBezTo>
                <a:cubicBezTo>
                  <a:pt x="1758" y="1065"/>
                  <a:pt x="1758" y="1065"/>
                  <a:pt x="1758" y="1065"/>
                </a:cubicBezTo>
                <a:close/>
                <a:moveTo>
                  <a:pt x="2260" y="232"/>
                </a:moveTo>
                <a:cubicBezTo>
                  <a:pt x="2260" y="0"/>
                  <a:pt x="2260" y="0"/>
                  <a:pt x="2260" y="0"/>
                </a:cubicBezTo>
                <a:cubicBezTo>
                  <a:pt x="2898" y="0"/>
                  <a:pt x="2898" y="0"/>
                  <a:pt x="2898" y="0"/>
                </a:cubicBezTo>
                <a:cubicBezTo>
                  <a:pt x="2898" y="233"/>
                  <a:pt x="2898" y="233"/>
                  <a:pt x="2898" y="233"/>
                </a:cubicBezTo>
                <a:cubicBezTo>
                  <a:pt x="2521" y="838"/>
                  <a:pt x="2521" y="838"/>
                  <a:pt x="2521" y="838"/>
                </a:cubicBezTo>
                <a:cubicBezTo>
                  <a:pt x="2880" y="838"/>
                  <a:pt x="2880" y="838"/>
                  <a:pt x="2880" y="838"/>
                </a:cubicBezTo>
                <a:cubicBezTo>
                  <a:pt x="2879" y="1065"/>
                  <a:pt x="2879" y="1065"/>
                  <a:pt x="2879" y="1065"/>
                </a:cubicBezTo>
                <a:cubicBezTo>
                  <a:pt x="2189" y="1065"/>
                  <a:pt x="2189" y="1065"/>
                  <a:pt x="2189" y="1065"/>
                </a:cubicBezTo>
                <a:cubicBezTo>
                  <a:pt x="2188" y="838"/>
                  <a:pt x="2188" y="838"/>
                  <a:pt x="2188" y="838"/>
                </a:cubicBezTo>
                <a:cubicBezTo>
                  <a:pt x="2565" y="232"/>
                  <a:pt x="2565" y="232"/>
                  <a:pt x="2565" y="232"/>
                </a:cubicBezTo>
                <a:cubicBezTo>
                  <a:pt x="2260" y="232"/>
                  <a:pt x="2260" y="232"/>
                  <a:pt x="2260" y="232"/>
                </a:cubicBezTo>
                <a:close/>
                <a:moveTo>
                  <a:pt x="4421" y="1065"/>
                </a:moveTo>
                <a:cubicBezTo>
                  <a:pt x="4421" y="0"/>
                  <a:pt x="4421" y="0"/>
                  <a:pt x="4421" y="0"/>
                </a:cubicBezTo>
                <a:cubicBezTo>
                  <a:pt x="4726" y="0"/>
                  <a:pt x="4726" y="0"/>
                  <a:pt x="4726" y="0"/>
                </a:cubicBezTo>
                <a:cubicBezTo>
                  <a:pt x="4726" y="409"/>
                  <a:pt x="4726" y="409"/>
                  <a:pt x="4726" y="409"/>
                </a:cubicBezTo>
                <a:cubicBezTo>
                  <a:pt x="4869" y="409"/>
                  <a:pt x="4869" y="409"/>
                  <a:pt x="4869" y="409"/>
                </a:cubicBezTo>
                <a:cubicBezTo>
                  <a:pt x="4869" y="0"/>
                  <a:pt x="4869" y="0"/>
                  <a:pt x="4869" y="0"/>
                </a:cubicBezTo>
                <a:cubicBezTo>
                  <a:pt x="5176" y="0"/>
                  <a:pt x="5176" y="0"/>
                  <a:pt x="5176" y="0"/>
                </a:cubicBezTo>
                <a:cubicBezTo>
                  <a:pt x="5176" y="1065"/>
                  <a:pt x="5176" y="1065"/>
                  <a:pt x="5176" y="1065"/>
                </a:cubicBezTo>
                <a:cubicBezTo>
                  <a:pt x="4869" y="1065"/>
                  <a:pt x="4869" y="1065"/>
                  <a:pt x="4869" y="1065"/>
                </a:cubicBezTo>
                <a:cubicBezTo>
                  <a:pt x="4869" y="646"/>
                  <a:pt x="4869" y="646"/>
                  <a:pt x="4869" y="646"/>
                </a:cubicBezTo>
                <a:cubicBezTo>
                  <a:pt x="4726" y="646"/>
                  <a:pt x="4726" y="646"/>
                  <a:pt x="4726" y="646"/>
                </a:cubicBezTo>
                <a:cubicBezTo>
                  <a:pt x="4726" y="1065"/>
                  <a:pt x="4726" y="1065"/>
                  <a:pt x="4726" y="1065"/>
                </a:cubicBezTo>
                <a:cubicBezTo>
                  <a:pt x="4421" y="1065"/>
                  <a:pt x="4421" y="1065"/>
                  <a:pt x="4421" y="1065"/>
                </a:cubicBezTo>
                <a:close/>
              </a:path>
            </a:pathLst>
          </a:cu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eaLnBrk="1"/>
            <a:endParaRPr lang="en-US" sz="1000" noProof="0" dirty="0">
              <a:solidFill>
                <a:schemeClr val="lt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3" name="Textplatzhalter 39"/>
          <p:cNvSpPr>
            <a:spLocks noGrp="1"/>
          </p:cNvSpPr>
          <p:nvPr>
            <p:ph type="body" sz="quarter" idx="12" hasCustomPrompt="1"/>
          </p:nvPr>
        </p:nvSpPr>
        <p:spPr bwMode="gray">
          <a:xfrm>
            <a:off x="423521" y="2624617"/>
            <a:ext cx="108000" cy="1548000"/>
          </a:xfrm>
          <a:solidFill>
            <a:srgbClr val="007770"/>
          </a:solidFill>
        </p:spPr>
        <p:txBody>
          <a:bodyPr wrap="none" lIns="468000" bIns="0" anchor="ctr" anchorCtr="0">
            <a:noAutofit/>
          </a:bodyPr>
          <a:lstStyle>
            <a:lvl1pPr algn="l">
              <a:spcBef>
                <a:spcPts val="0"/>
              </a:spcBef>
              <a:defRPr sz="6000" b="1">
                <a:solidFill>
                  <a:srgbClr val="007770"/>
                </a:solidFill>
              </a:defRPr>
            </a:lvl1pPr>
            <a:lvl2pPr algn="l">
              <a:defRPr sz="2400" b="1"/>
            </a:lvl2pPr>
            <a:lvl3pPr algn="l">
              <a:defRPr sz="2400" b="1"/>
            </a:lvl3pPr>
            <a:lvl4pPr algn="l">
              <a:defRPr sz="2400" b="1"/>
            </a:lvl4pPr>
            <a:lvl5pPr algn="l">
              <a:defRPr sz="2400" b="1"/>
            </a:lvl5pPr>
          </a:lstStyle>
          <a:p>
            <a:pPr lvl="0"/>
            <a:r>
              <a:rPr lang="en-US" noProof="0" dirty="0" smtClean="0"/>
              <a:t>no.</a:t>
            </a:r>
            <a:endParaRPr lang="en-US" noProof="0" dirty="0"/>
          </a:p>
        </p:txBody>
      </p:sp>
      <p:sp>
        <p:nvSpPr>
          <p:cNvPr id="45" name="Textplatzhalter 10"/>
          <p:cNvSpPr>
            <a:spLocks noGrp="1"/>
          </p:cNvSpPr>
          <p:nvPr>
            <p:ph type="body" sz="quarter" idx="13" hasCustomPrompt="1"/>
          </p:nvPr>
        </p:nvSpPr>
        <p:spPr bwMode="gray">
          <a:xfrm>
            <a:off x="1871702" y="3121618"/>
            <a:ext cx="6840498" cy="553998"/>
          </a:xfrm>
        </p:spPr>
        <p:txBody>
          <a:bodyPr anchor="ctr">
            <a:spAutoFit/>
          </a:bodyPr>
          <a:lstStyle>
            <a:lvl1pPr marL="0" indent="0" defTabSz="-635">
              <a:spcBef>
                <a:spcPts val="0"/>
              </a:spcBef>
              <a:buFont typeface="Arial" panose="020B0604020202020204" pitchFamily="34" charset="0"/>
              <a:buNone/>
              <a:defRPr sz="3600" baseline="0">
                <a:solidFill>
                  <a:schemeClr val="tx1"/>
                </a:solidFill>
                <a:latin typeface="+mn-lt"/>
              </a:defRPr>
            </a:lvl1pPr>
            <a:lvl2pPr marL="0" indent="0" defTabSz="-635">
              <a:buFont typeface="Arial" panose="020B0604020202020204" pitchFamily="34" charset="0"/>
              <a:buNone/>
              <a:defRPr sz="1800">
                <a:solidFill>
                  <a:schemeClr val="tx1"/>
                </a:solidFill>
                <a:latin typeface="+mn-lt"/>
              </a:defRPr>
            </a:lvl2pPr>
            <a:lvl3pPr marL="0" indent="0" defTabSz="-635">
              <a:buNone/>
              <a:defRPr sz="1800">
                <a:solidFill>
                  <a:schemeClr val="tx1"/>
                </a:solidFill>
                <a:latin typeface="+mn-lt"/>
              </a:defRPr>
            </a:lvl3pPr>
            <a:lvl4pPr marL="0" indent="0" defTabSz="-635">
              <a:buNone/>
              <a:defRPr sz="1800">
                <a:solidFill>
                  <a:schemeClr val="tx1"/>
                </a:solidFill>
                <a:latin typeface="+mn-lt"/>
              </a:defRPr>
            </a:lvl4pPr>
            <a:lvl5pPr marL="0" indent="0" defTabSz="-635">
              <a:buNone/>
              <a:defRPr sz="1800">
                <a:solidFill>
                  <a:schemeClr val="tx1"/>
                </a:solidFill>
                <a:latin typeface="+mn-lt"/>
              </a:defRPr>
            </a:lvl5pPr>
          </a:lstStyle>
          <a:p>
            <a:pPr lvl="0"/>
            <a:r>
              <a:rPr lang="en-US" noProof="0" dirty="0" smtClean="0"/>
              <a:t>Insert Section title</a:t>
            </a:r>
          </a:p>
        </p:txBody>
      </p:sp>
      <p:sp>
        <p:nvSpPr>
          <p:cNvPr id="2" name="Rechteck 1"/>
          <p:cNvSpPr/>
          <p:nvPr userDrawn="1"/>
        </p:nvSpPr>
        <p:spPr bwMode="gray">
          <a:xfrm>
            <a:off x="0" y="6416675"/>
            <a:ext cx="9144000" cy="44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0000" bIns="45720" numCol="1" spcCol="0" rtlCol="0" fromWordArt="0" anchor="ctr" anchorCtr="0" forceAA="0" compatLnSpc="1">
            <a:noAutofit/>
          </a:bodyPr>
          <a:lstStyle/>
          <a:p>
            <a:pPr marL="180975" indent="-180975" algn="ctr">
              <a:spcBef>
                <a:spcPts val="600"/>
              </a:spcBef>
              <a:buFont typeface="Wingdings" panose="05000000000000000000" pitchFamily="2" charset="2"/>
              <a:buChar char="§"/>
            </a:pPr>
            <a:endParaRPr lang="en-US" sz="1600" noProof="0" dirty="0" smtClean="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12" name="Titelplatzhalter 1"/>
          <p:cNvSpPr>
            <a:spLocks noGrp="1"/>
          </p:cNvSpPr>
          <p:nvPr>
            <p:ph type="title" hasCustomPrompt="1"/>
          </p:nvPr>
        </p:nvSpPr>
        <p:spPr bwMode="gray">
          <a:xfrm>
            <a:off x="431800" y="0"/>
            <a:ext cx="6144054" cy="908050"/>
          </a:xfrm>
          <a:prstGeom prst="rect">
            <a:avLst/>
          </a:prstGeom>
        </p:spPr>
        <p:txBody>
          <a:bodyPr vert="horz" lIns="0" tIns="45720" rIns="91440" bIns="45720" rtlCol="0" anchor="ctr" anchorCtr="0">
            <a:noAutofit/>
          </a:bodyPr>
          <a:lstStyle>
            <a:lvl1pPr>
              <a:defRPr>
                <a:latin typeface="Arial Narrow" panose="020B0606020202030204" pitchFamily="34" charset="0"/>
              </a:defRPr>
            </a:lvl1pPr>
          </a:lstStyle>
          <a:p>
            <a:r>
              <a:rPr lang="en-US" noProof="0" dirty="0" smtClean="0"/>
              <a:t>Headline</a:t>
            </a:r>
            <a:endParaRPr lang="en-US" noProof="0" dirty="0"/>
          </a:p>
        </p:txBody>
      </p:sp>
      <p:sp>
        <p:nvSpPr>
          <p:cNvPr id="10" name="Textplatzhalter 9"/>
          <p:cNvSpPr>
            <a:spLocks noGrp="1"/>
          </p:cNvSpPr>
          <p:nvPr>
            <p:ph type="body" sz="quarter" idx="10" hasCustomPrompt="1"/>
          </p:nvPr>
        </p:nvSpPr>
        <p:spPr bwMode="gray">
          <a:xfrm>
            <a:off x="424800" y="1188000"/>
            <a:ext cx="8280400" cy="5049288"/>
          </a:xfrm>
        </p:spPr>
        <p:txBody>
          <a:bodyPr>
            <a:noAutofit/>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1" name="Fußzeilenplatzhalter 4"/>
          <p:cNvSpPr>
            <a:spLocks noGrp="1"/>
          </p:cNvSpPr>
          <p:nvPr>
            <p:ph type="ftr" sz="quarter" idx="3"/>
          </p:nvPr>
        </p:nvSpPr>
        <p:spPr bwMode="gray">
          <a:xfrm>
            <a:off x="424798" y="6534000"/>
            <a:ext cx="6842590" cy="323999"/>
          </a:xfrm>
          <a:prstGeom prst="rect">
            <a:avLst/>
          </a:prstGeom>
        </p:spPr>
        <p:txBody>
          <a:bodyPr vert="horz" lIns="0" tIns="45720" rIns="91440" bIns="45720" rtlCol="0" anchor="ctr"/>
          <a:lstStyle>
            <a:lvl1pPr algn="l">
              <a:defRPr sz="1000">
                <a:solidFill>
                  <a:srgbClr val="4D4D4D"/>
                </a:solidFill>
                <a:latin typeface="Arial" panose="020B0604020202020204" pitchFamily="34" charset="0"/>
                <a:cs typeface="Arial" panose="020B0604020202020204" pitchFamily="34" charset="0"/>
              </a:defRPr>
            </a:lvl1pPr>
          </a:lstStyle>
          <a:p>
            <a:r>
              <a:rPr lang="en-US" noProof="0" dirty="0" smtClean="0"/>
              <a:t>Topic of presentation |  NETZSCH Group  |  Date created </a:t>
            </a:r>
            <a:endParaRPr lang="en-US" noProof="0" dirty="0"/>
          </a:p>
        </p:txBody>
      </p:sp>
      <p:sp>
        <p:nvSpPr>
          <p:cNvPr id="13" name="Foliennummernplatzhalter 5"/>
          <p:cNvSpPr>
            <a:spLocks noGrp="1"/>
          </p:cNvSpPr>
          <p:nvPr>
            <p:ph type="sldNum" sz="quarter" idx="4"/>
          </p:nvPr>
        </p:nvSpPr>
        <p:spPr bwMode="gray">
          <a:xfrm>
            <a:off x="7776356" y="6554624"/>
            <a:ext cx="928643" cy="303376"/>
          </a:xfrm>
          <a:prstGeom prst="rect">
            <a:avLst/>
          </a:prstGeom>
        </p:spPr>
        <p:txBody>
          <a:bodyPr vert="horz" lIns="91440" tIns="45720" rIns="0" bIns="45720" rtlCol="0" anchor="ctr"/>
          <a:lstStyle>
            <a:lvl1pPr marL="0" algn="r" defTabSz="914400" rtl="0" eaLnBrk="1" latinLnBrk="0" hangingPunct="1">
              <a:defRPr lang="de-DE" sz="1000" kern="1200" smtClean="0">
                <a:solidFill>
                  <a:srgbClr val="4D4D4D"/>
                </a:solidFill>
                <a:latin typeface="Arial" panose="020B0604020202020204" pitchFamily="34" charset="0"/>
                <a:ea typeface="+mn-ea"/>
                <a:cs typeface="Arial" panose="020B0604020202020204" pitchFamily="34" charset="0"/>
              </a:defRPr>
            </a:lvl1pPr>
          </a:lstStyle>
          <a:p>
            <a:fld id="{D5E2121F-9E42-4071-88C7-608F2BB66E85}" type="slidenum">
              <a:rPr lang="en-US" noProof="0" smtClean="0"/>
              <a:t>‹#›</a:t>
            </a:fld>
            <a:endParaRPr lang="en-US" noProof="0" dirty="0"/>
          </a:p>
        </p:txBody>
      </p:sp>
      <p:sp>
        <p:nvSpPr>
          <p:cNvPr id="3" name="Textplatzhalter 2"/>
          <p:cNvSpPr>
            <a:spLocks noGrp="1"/>
          </p:cNvSpPr>
          <p:nvPr>
            <p:ph type="body" sz="quarter" idx="11" hasCustomPrompt="1"/>
          </p:nvPr>
        </p:nvSpPr>
        <p:spPr bwMode="gray">
          <a:xfrm>
            <a:off x="431800" y="6262787"/>
            <a:ext cx="8280400" cy="153888"/>
          </a:xfrm>
        </p:spPr>
        <p:txBody>
          <a:bodyPr tIns="0" rIns="0" bIns="0" anchor="b">
            <a:spAutoFit/>
          </a:bodyPr>
          <a:lstStyle>
            <a:lvl1pPr marL="0" indent="0">
              <a:spcBef>
                <a:spcPts val="0"/>
              </a:spcBef>
              <a:buFont typeface="Arial" panose="020B0604020202020204" pitchFamily="34" charset="0"/>
              <a:buNone/>
              <a:defRPr sz="1000">
                <a:solidFill>
                  <a:srgbClr val="4D4D4D"/>
                </a:solidFill>
              </a:defRPr>
            </a:lvl1pPr>
            <a:lvl2pPr marL="0" indent="0">
              <a:spcBef>
                <a:spcPts val="0"/>
              </a:spcBef>
              <a:buFont typeface="Arial" panose="020B0604020202020204" pitchFamily="34" charset="0"/>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stStyle>
          <a:p>
            <a:r>
              <a:rPr lang="en-US" noProof="0" dirty="0" smtClean="0"/>
              <a:t>Source/Footnote:</a:t>
            </a:r>
            <a:endParaRPr lang="en-US" noProof="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headline and Tex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85" name="think-cell Folie" r:id="rId4" imgW="12700" imgH="12700" progId="TCLayout.ActiveDocument.1">
                  <p:embed/>
                </p:oleObj>
              </mc:Choice>
              <mc:Fallback>
                <p:oleObj name="think-cell Folie" r:id="rId4" imgW="12700" imgH="12700" progId="TCLayout.ActiveDocument.1">
                  <p:embed/>
                  <p:pic>
                    <p:nvPicPr>
                      <p:cNvPr id="0" name="图片 3384"/>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el 1"/>
          <p:cNvSpPr>
            <a:spLocks noGrp="1"/>
          </p:cNvSpPr>
          <p:nvPr>
            <p:ph type="title" hasCustomPrompt="1"/>
          </p:nvPr>
        </p:nvSpPr>
        <p:spPr bwMode="gray">
          <a:xfrm>
            <a:off x="431540" y="105706"/>
            <a:ext cx="6156584" cy="330200"/>
          </a:xfrm>
        </p:spPr>
        <p:txBody>
          <a:bodyPr/>
          <a:lstStyle>
            <a:lvl1pPr>
              <a:defRPr>
                <a:solidFill>
                  <a:srgbClr val="007770"/>
                </a:solidFill>
              </a:defRPr>
            </a:lvl1pPr>
          </a:lstStyle>
          <a:p>
            <a:r>
              <a:rPr lang="en-US" noProof="0" dirty="0" smtClean="0"/>
              <a:t>Headline</a:t>
            </a:r>
            <a:endParaRPr lang="en-US" noProof="0" dirty="0"/>
          </a:p>
        </p:txBody>
      </p:sp>
      <p:sp>
        <p:nvSpPr>
          <p:cNvPr id="12" name="Textplatzhalter 11"/>
          <p:cNvSpPr>
            <a:spLocks noGrp="1"/>
          </p:cNvSpPr>
          <p:nvPr>
            <p:ph type="body" sz="quarter" idx="11" hasCustomPrompt="1"/>
          </p:nvPr>
        </p:nvSpPr>
        <p:spPr bwMode="gray">
          <a:xfrm>
            <a:off x="424800" y="1188000"/>
            <a:ext cx="8280400" cy="5049288"/>
          </a:xfrm>
        </p:spPr>
        <p:txBody>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Textplatzhalter 2"/>
          <p:cNvSpPr>
            <a:spLocks noGrp="1"/>
          </p:cNvSpPr>
          <p:nvPr>
            <p:ph type="body" sz="quarter" idx="12" hasCustomPrompt="1"/>
          </p:nvPr>
        </p:nvSpPr>
        <p:spPr bwMode="gray">
          <a:xfrm>
            <a:off x="431800" y="479425"/>
            <a:ext cx="6156325" cy="288925"/>
          </a:xfrm>
        </p:spPr>
        <p:txBody>
          <a:bodyPr/>
          <a:lstStyle>
            <a:lvl1pPr marL="0" indent="0">
              <a:spcBef>
                <a:spcPts val="0"/>
              </a:spcBef>
              <a:buFont typeface="Arial" panose="020B0604020202020204" pitchFamily="34" charset="0"/>
              <a:buNone/>
              <a:defRPr sz="1600">
                <a:solidFill>
                  <a:srgbClr val="007770"/>
                </a:solidFill>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Font typeface="Arial" panose="020B0604020202020204" pitchFamily="34" charset="0"/>
              <a:buNone/>
              <a:defRPr sz="1600"/>
            </a:lvl6pPr>
            <a:lvl7pPr marL="0" indent="0">
              <a:spcBef>
                <a:spcPts val="0"/>
              </a:spcBef>
              <a:buNone/>
              <a:defRPr sz="1600"/>
            </a:lvl7pPr>
            <a:lvl8pPr marL="0" indent="0">
              <a:spcBef>
                <a:spcPts val="0"/>
              </a:spcBef>
              <a:buNone/>
              <a:defRPr sz="1600"/>
            </a:lvl8pPr>
          </a:lstStyle>
          <a:p>
            <a:pPr lvl="0"/>
            <a:r>
              <a:rPr lang="en-US" noProof="0" dirty="0" err="1" smtClean="0"/>
              <a:t>Subheadline</a:t>
            </a:r>
            <a:endParaRPr lang="en-US" noProof="0" dirty="0" smtClean="0"/>
          </a:p>
        </p:txBody>
      </p:sp>
      <p:sp>
        <p:nvSpPr>
          <p:cNvPr id="15" name="Fußzeilenplatzhalter 4"/>
          <p:cNvSpPr>
            <a:spLocks noGrp="1"/>
          </p:cNvSpPr>
          <p:nvPr>
            <p:ph type="ftr" sz="quarter" idx="3"/>
          </p:nvPr>
        </p:nvSpPr>
        <p:spPr bwMode="gray">
          <a:xfrm>
            <a:off x="424798" y="6534000"/>
            <a:ext cx="6842590" cy="323999"/>
          </a:xfrm>
          <a:prstGeom prst="rect">
            <a:avLst/>
          </a:prstGeom>
        </p:spPr>
        <p:txBody>
          <a:bodyPr vert="horz" lIns="0" tIns="45720" rIns="91440" bIns="45720" rtlCol="0" anchor="ctr"/>
          <a:lstStyle>
            <a:lvl1pPr algn="l">
              <a:defRPr sz="1000">
                <a:solidFill>
                  <a:srgbClr val="4D4D4D"/>
                </a:solidFill>
                <a:latin typeface="Arial" panose="020B0604020202020204" pitchFamily="34" charset="0"/>
                <a:cs typeface="Arial" panose="020B0604020202020204" pitchFamily="34" charset="0"/>
              </a:defRPr>
            </a:lvl1pPr>
          </a:lstStyle>
          <a:p>
            <a:r>
              <a:rPr lang="en-US" noProof="0" dirty="0" smtClean="0"/>
              <a:t>Topic of presentation |  NETZSCH Group  |  Date created </a:t>
            </a:r>
            <a:endParaRPr lang="en-US" noProof="0" dirty="0"/>
          </a:p>
        </p:txBody>
      </p:sp>
      <p:sp>
        <p:nvSpPr>
          <p:cNvPr id="16" name="Foliennummernplatzhalter 5"/>
          <p:cNvSpPr>
            <a:spLocks noGrp="1"/>
          </p:cNvSpPr>
          <p:nvPr>
            <p:ph type="sldNum" sz="quarter" idx="4"/>
          </p:nvPr>
        </p:nvSpPr>
        <p:spPr bwMode="gray">
          <a:xfrm>
            <a:off x="7776356" y="6554624"/>
            <a:ext cx="928643" cy="303376"/>
          </a:xfrm>
          <a:prstGeom prst="rect">
            <a:avLst/>
          </a:prstGeom>
        </p:spPr>
        <p:txBody>
          <a:bodyPr vert="horz" lIns="91440" tIns="45720" rIns="0" bIns="45720" rtlCol="0" anchor="ctr"/>
          <a:lstStyle>
            <a:lvl1pPr marL="0" algn="r" defTabSz="914400" rtl="0" eaLnBrk="1" latinLnBrk="0" hangingPunct="1">
              <a:defRPr lang="de-DE" sz="1000" kern="1200" smtClean="0">
                <a:solidFill>
                  <a:srgbClr val="4D4D4D"/>
                </a:solidFill>
                <a:latin typeface="Arial" panose="020B0604020202020204" pitchFamily="34" charset="0"/>
                <a:ea typeface="+mn-ea"/>
                <a:cs typeface="Arial" panose="020B0604020202020204" pitchFamily="34" charset="0"/>
              </a:defRPr>
            </a:lvl1pPr>
          </a:lstStyle>
          <a:p>
            <a:fld id="{D5E2121F-9E42-4071-88C7-608F2BB66E85}" type="slidenum">
              <a:rPr lang="en-US" noProof="0" smtClean="0"/>
              <a:t>‹#›</a:t>
            </a:fld>
            <a:endParaRPr lang="en-US" noProof="0" dirty="0"/>
          </a:p>
        </p:txBody>
      </p:sp>
      <p:sp>
        <p:nvSpPr>
          <p:cNvPr id="17" name="Textplatzhalter 2"/>
          <p:cNvSpPr>
            <a:spLocks noGrp="1"/>
          </p:cNvSpPr>
          <p:nvPr>
            <p:ph type="body" sz="quarter" idx="13" hasCustomPrompt="1"/>
          </p:nvPr>
        </p:nvSpPr>
        <p:spPr bwMode="gray">
          <a:xfrm>
            <a:off x="431800" y="6262787"/>
            <a:ext cx="8280400" cy="153888"/>
          </a:xfrm>
        </p:spPr>
        <p:txBody>
          <a:bodyPr tIns="0" rIns="0" bIns="0" anchor="b">
            <a:spAutoFit/>
          </a:bodyPr>
          <a:lstStyle>
            <a:lvl1pPr marL="0" indent="0">
              <a:spcBef>
                <a:spcPts val="0"/>
              </a:spcBef>
              <a:buFont typeface="Arial" panose="020B0604020202020204" pitchFamily="34" charset="0"/>
              <a:buNone/>
              <a:defRPr sz="1000">
                <a:solidFill>
                  <a:srgbClr val="4D4D4D"/>
                </a:solidFill>
              </a:defRPr>
            </a:lvl1pPr>
            <a:lvl2pPr marL="0" indent="0">
              <a:spcBef>
                <a:spcPts val="0"/>
              </a:spcBef>
              <a:buFont typeface="Arial" panose="020B0604020202020204" pitchFamily="34" charset="0"/>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stStyle>
          <a:p>
            <a:r>
              <a:rPr lang="en-US" noProof="0" dirty="0" smtClean="0"/>
              <a:t>Source/Footnote:</a:t>
            </a:r>
            <a:endParaRPr lang="en-US" noProof="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ext">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31800" y="0"/>
            <a:ext cx="6144120" cy="908050"/>
          </a:xfrm>
        </p:spPr>
        <p:txBody>
          <a:bodyPr/>
          <a:lstStyle>
            <a:lvl1pPr>
              <a:defRPr/>
            </a:lvl1pPr>
          </a:lstStyle>
          <a:p>
            <a:r>
              <a:rPr lang="en-US" noProof="0" dirty="0" smtClean="0"/>
              <a:t>Headline</a:t>
            </a:r>
            <a:endParaRPr lang="en-US" noProof="0" dirty="0"/>
          </a:p>
        </p:txBody>
      </p:sp>
      <p:sp>
        <p:nvSpPr>
          <p:cNvPr id="6" name="Textplatzhalter 5"/>
          <p:cNvSpPr>
            <a:spLocks noGrp="1"/>
          </p:cNvSpPr>
          <p:nvPr>
            <p:ph type="body" sz="quarter" idx="12" hasCustomPrompt="1"/>
          </p:nvPr>
        </p:nvSpPr>
        <p:spPr bwMode="gray">
          <a:xfrm>
            <a:off x="424800" y="1188000"/>
            <a:ext cx="4039250" cy="5049288"/>
          </a:xfrm>
        </p:spPr>
        <p:txBody>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 name="Textplatzhalter 7"/>
          <p:cNvSpPr>
            <a:spLocks noGrp="1"/>
          </p:cNvSpPr>
          <p:nvPr>
            <p:ph type="body" sz="quarter" idx="13" hasCustomPrompt="1"/>
          </p:nvPr>
        </p:nvSpPr>
        <p:spPr bwMode="gray">
          <a:xfrm>
            <a:off x="4679950" y="1188000"/>
            <a:ext cx="4032250" cy="5049288"/>
          </a:xfrm>
        </p:spPr>
        <p:txBody>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Fußzeilenplatzhalter 4"/>
          <p:cNvSpPr>
            <a:spLocks noGrp="1"/>
          </p:cNvSpPr>
          <p:nvPr>
            <p:ph type="ftr" sz="quarter" idx="3"/>
          </p:nvPr>
        </p:nvSpPr>
        <p:spPr bwMode="gray">
          <a:xfrm>
            <a:off x="424798" y="6534000"/>
            <a:ext cx="6842590" cy="323999"/>
          </a:xfrm>
          <a:prstGeom prst="rect">
            <a:avLst/>
          </a:prstGeom>
        </p:spPr>
        <p:txBody>
          <a:bodyPr vert="horz" lIns="0" tIns="45720" rIns="91440" bIns="45720" rtlCol="0" anchor="ctr"/>
          <a:lstStyle>
            <a:lvl1pPr algn="l">
              <a:defRPr sz="1000">
                <a:solidFill>
                  <a:srgbClr val="4D4D4D"/>
                </a:solidFill>
                <a:latin typeface="Arial" panose="020B0604020202020204" pitchFamily="34" charset="0"/>
                <a:cs typeface="Arial" panose="020B0604020202020204" pitchFamily="34" charset="0"/>
              </a:defRPr>
            </a:lvl1pPr>
          </a:lstStyle>
          <a:p>
            <a:r>
              <a:rPr lang="en-US" noProof="0" dirty="0" smtClean="0"/>
              <a:t>Topic of presentation |  NETZSCH Group  |  Date created </a:t>
            </a:r>
            <a:endParaRPr lang="en-US" noProof="0" dirty="0"/>
          </a:p>
        </p:txBody>
      </p:sp>
      <p:sp>
        <p:nvSpPr>
          <p:cNvPr id="11" name="Foliennummernplatzhalter 5"/>
          <p:cNvSpPr>
            <a:spLocks noGrp="1"/>
          </p:cNvSpPr>
          <p:nvPr>
            <p:ph type="sldNum" sz="quarter" idx="4"/>
          </p:nvPr>
        </p:nvSpPr>
        <p:spPr bwMode="gray">
          <a:xfrm>
            <a:off x="7776356" y="6554624"/>
            <a:ext cx="928643" cy="303376"/>
          </a:xfrm>
          <a:prstGeom prst="rect">
            <a:avLst/>
          </a:prstGeom>
        </p:spPr>
        <p:txBody>
          <a:bodyPr vert="horz" lIns="91440" tIns="45720" rIns="0" bIns="45720" rtlCol="0" anchor="ctr"/>
          <a:lstStyle>
            <a:lvl1pPr marL="0" algn="r" defTabSz="914400" rtl="0" eaLnBrk="1" latinLnBrk="0" hangingPunct="1">
              <a:defRPr lang="de-DE" sz="1000" kern="1200" smtClean="0">
                <a:solidFill>
                  <a:srgbClr val="4D4D4D"/>
                </a:solidFill>
                <a:latin typeface="Arial" panose="020B0604020202020204" pitchFamily="34" charset="0"/>
                <a:ea typeface="+mn-ea"/>
                <a:cs typeface="Arial" panose="020B0604020202020204" pitchFamily="34" charset="0"/>
              </a:defRPr>
            </a:lvl1pPr>
          </a:lstStyle>
          <a:p>
            <a:fld id="{D5E2121F-9E42-4071-88C7-608F2BB66E85}" type="slidenum">
              <a:rPr lang="en-US" noProof="0" smtClean="0"/>
              <a:t>‹#›</a:t>
            </a:fld>
            <a:endParaRPr lang="en-US" noProof="0" dirty="0"/>
          </a:p>
        </p:txBody>
      </p:sp>
      <p:sp>
        <p:nvSpPr>
          <p:cNvPr id="12" name="Textplatzhalter 2"/>
          <p:cNvSpPr>
            <a:spLocks noGrp="1"/>
          </p:cNvSpPr>
          <p:nvPr>
            <p:ph type="body" sz="quarter" idx="11" hasCustomPrompt="1"/>
          </p:nvPr>
        </p:nvSpPr>
        <p:spPr bwMode="gray">
          <a:xfrm>
            <a:off x="431800" y="6262787"/>
            <a:ext cx="8280400" cy="153888"/>
          </a:xfrm>
        </p:spPr>
        <p:txBody>
          <a:bodyPr tIns="0" rIns="0" bIns="0" anchor="b">
            <a:spAutoFit/>
          </a:bodyPr>
          <a:lstStyle>
            <a:lvl1pPr marL="0" indent="0">
              <a:spcBef>
                <a:spcPts val="0"/>
              </a:spcBef>
              <a:buFont typeface="Arial" panose="020B0604020202020204" pitchFamily="34" charset="0"/>
              <a:buNone/>
              <a:defRPr sz="1000">
                <a:solidFill>
                  <a:srgbClr val="4D4D4D"/>
                </a:solidFill>
              </a:defRPr>
            </a:lvl1pPr>
            <a:lvl2pPr marL="0" indent="0">
              <a:spcBef>
                <a:spcPts val="0"/>
              </a:spcBef>
              <a:buFont typeface="Arial" panose="020B0604020202020204" pitchFamily="34" charset="0"/>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stStyle>
          <a:p>
            <a:r>
              <a:rPr lang="en-US" noProof="0" dirty="0" smtClean="0"/>
              <a:t>Source/Footnote:</a:t>
            </a:r>
            <a:endParaRPr lang="en-US" noProof="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Text with Subheadline">
    <p:spTree>
      <p:nvGrpSpPr>
        <p:cNvPr id="1" name=""/>
        <p:cNvGrpSpPr/>
        <p:nvPr/>
      </p:nvGrpSpPr>
      <p:grpSpPr>
        <a:xfrm>
          <a:off x="0" y="0"/>
          <a:ext cx="0" cy="0"/>
          <a:chOff x="0" y="0"/>
          <a:chExt cx="0" cy="0"/>
        </a:xfrm>
      </p:grpSpPr>
      <p:sp>
        <p:nvSpPr>
          <p:cNvPr id="6" name="Textplatzhalter 5"/>
          <p:cNvSpPr>
            <a:spLocks noGrp="1"/>
          </p:cNvSpPr>
          <p:nvPr>
            <p:ph type="body" sz="quarter" idx="12" hasCustomPrompt="1"/>
          </p:nvPr>
        </p:nvSpPr>
        <p:spPr bwMode="gray">
          <a:xfrm>
            <a:off x="424800" y="1188000"/>
            <a:ext cx="4039250" cy="5049288"/>
          </a:xfrm>
        </p:spPr>
        <p:txBody>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 name="Textplatzhalter 7"/>
          <p:cNvSpPr>
            <a:spLocks noGrp="1"/>
          </p:cNvSpPr>
          <p:nvPr>
            <p:ph type="body" sz="quarter" idx="13" hasCustomPrompt="1"/>
          </p:nvPr>
        </p:nvSpPr>
        <p:spPr bwMode="gray">
          <a:xfrm>
            <a:off x="4679950" y="1188000"/>
            <a:ext cx="4032250" cy="5049288"/>
          </a:xfrm>
        </p:spPr>
        <p:txBody>
          <a:bodyPr/>
          <a:lstStyle>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Fußzeilenplatzhalter 4"/>
          <p:cNvSpPr>
            <a:spLocks noGrp="1"/>
          </p:cNvSpPr>
          <p:nvPr>
            <p:ph type="ftr" sz="quarter" idx="3"/>
          </p:nvPr>
        </p:nvSpPr>
        <p:spPr bwMode="gray">
          <a:xfrm>
            <a:off x="424798" y="6534000"/>
            <a:ext cx="6842590" cy="323999"/>
          </a:xfrm>
          <a:prstGeom prst="rect">
            <a:avLst/>
          </a:prstGeom>
        </p:spPr>
        <p:txBody>
          <a:bodyPr vert="horz" lIns="0" tIns="45720" rIns="91440" bIns="45720" rtlCol="0" anchor="ctr"/>
          <a:lstStyle>
            <a:lvl1pPr algn="l">
              <a:defRPr sz="1000">
                <a:solidFill>
                  <a:srgbClr val="4D4D4D"/>
                </a:solidFill>
                <a:latin typeface="Arial" panose="020B0604020202020204" pitchFamily="34" charset="0"/>
                <a:cs typeface="Arial" panose="020B0604020202020204" pitchFamily="34" charset="0"/>
              </a:defRPr>
            </a:lvl1pPr>
          </a:lstStyle>
          <a:p>
            <a:r>
              <a:rPr lang="en-US" noProof="0" dirty="0" smtClean="0"/>
              <a:t>Topic of presentation |  NETZSCH Group  |  Date created </a:t>
            </a:r>
            <a:endParaRPr lang="en-US" noProof="0" dirty="0"/>
          </a:p>
        </p:txBody>
      </p:sp>
      <p:sp>
        <p:nvSpPr>
          <p:cNvPr id="11" name="Foliennummernplatzhalter 5"/>
          <p:cNvSpPr>
            <a:spLocks noGrp="1"/>
          </p:cNvSpPr>
          <p:nvPr>
            <p:ph type="sldNum" sz="quarter" idx="4"/>
          </p:nvPr>
        </p:nvSpPr>
        <p:spPr bwMode="gray">
          <a:xfrm>
            <a:off x="7776356" y="6554624"/>
            <a:ext cx="928643" cy="303376"/>
          </a:xfrm>
          <a:prstGeom prst="rect">
            <a:avLst/>
          </a:prstGeom>
        </p:spPr>
        <p:txBody>
          <a:bodyPr vert="horz" lIns="91440" tIns="45720" rIns="0" bIns="45720" rtlCol="0" anchor="ctr"/>
          <a:lstStyle>
            <a:lvl1pPr marL="0" algn="r" defTabSz="914400" rtl="0" eaLnBrk="1" latinLnBrk="0" hangingPunct="1">
              <a:defRPr lang="de-DE" sz="1000" kern="1200" smtClean="0">
                <a:solidFill>
                  <a:srgbClr val="4D4D4D"/>
                </a:solidFill>
                <a:latin typeface="Arial" panose="020B0604020202020204" pitchFamily="34" charset="0"/>
                <a:ea typeface="+mn-ea"/>
                <a:cs typeface="Arial" panose="020B0604020202020204" pitchFamily="34" charset="0"/>
              </a:defRPr>
            </a:lvl1pPr>
          </a:lstStyle>
          <a:p>
            <a:fld id="{D5E2121F-9E42-4071-88C7-608F2BB66E85}" type="slidenum">
              <a:rPr lang="en-US" noProof="0" smtClean="0"/>
              <a:t>‹#›</a:t>
            </a:fld>
            <a:endParaRPr lang="en-US" noProof="0" dirty="0"/>
          </a:p>
        </p:txBody>
      </p:sp>
      <p:sp>
        <p:nvSpPr>
          <p:cNvPr id="12" name="Textplatzhalter 2"/>
          <p:cNvSpPr>
            <a:spLocks noGrp="1"/>
          </p:cNvSpPr>
          <p:nvPr>
            <p:ph type="body" sz="quarter" idx="11" hasCustomPrompt="1"/>
          </p:nvPr>
        </p:nvSpPr>
        <p:spPr bwMode="gray">
          <a:xfrm>
            <a:off x="431800" y="6262787"/>
            <a:ext cx="8280400" cy="153888"/>
          </a:xfrm>
        </p:spPr>
        <p:txBody>
          <a:bodyPr tIns="0" rIns="0" bIns="0" anchor="b">
            <a:spAutoFit/>
          </a:bodyPr>
          <a:lstStyle>
            <a:lvl1pPr marL="0" indent="0">
              <a:spcBef>
                <a:spcPts val="0"/>
              </a:spcBef>
              <a:buFont typeface="Arial" panose="020B0604020202020204" pitchFamily="34" charset="0"/>
              <a:buNone/>
              <a:defRPr sz="1000">
                <a:solidFill>
                  <a:srgbClr val="4D4D4D"/>
                </a:solidFill>
              </a:defRPr>
            </a:lvl1pPr>
            <a:lvl2pPr marL="0" indent="0">
              <a:spcBef>
                <a:spcPts val="0"/>
              </a:spcBef>
              <a:buFont typeface="Arial" panose="020B0604020202020204" pitchFamily="34" charset="0"/>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stStyle>
          <a:p>
            <a:r>
              <a:rPr lang="en-US" noProof="0" dirty="0" smtClean="0"/>
              <a:t>Source/Footnote:</a:t>
            </a:r>
            <a:endParaRPr lang="en-US" noProof="0" dirty="0"/>
          </a:p>
        </p:txBody>
      </p:sp>
      <p:sp>
        <p:nvSpPr>
          <p:cNvPr id="9" name="Titel 1"/>
          <p:cNvSpPr>
            <a:spLocks noGrp="1"/>
          </p:cNvSpPr>
          <p:nvPr>
            <p:ph type="title" hasCustomPrompt="1"/>
          </p:nvPr>
        </p:nvSpPr>
        <p:spPr bwMode="gray">
          <a:xfrm>
            <a:off x="431540" y="105706"/>
            <a:ext cx="6156584" cy="330200"/>
          </a:xfrm>
        </p:spPr>
        <p:txBody>
          <a:bodyPr/>
          <a:lstStyle>
            <a:lvl1pPr>
              <a:defRPr>
                <a:solidFill>
                  <a:srgbClr val="007770"/>
                </a:solidFill>
              </a:defRPr>
            </a:lvl1pPr>
          </a:lstStyle>
          <a:p>
            <a:r>
              <a:rPr lang="en-US" noProof="0" dirty="0" smtClean="0"/>
              <a:t>Headline</a:t>
            </a:r>
            <a:endParaRPr lang="en-US" noProof="0" dirty="0"/>
          </a:p>
        </p:txBody>
      </p:sp>
      <p:sp>
        <p:nvSpPr>
          <p:cNvPr id="13" name="Textplatzhalter 2"/>
          <p:cNvSpPr>
            <a:spLocks noGrp="1"/>
          </p:cNvSpPr>
          <p:nvPr>
            <p:ph type="body" sz="quarter" idx="14" hasCustomPrompt="1"/>
          </p:nvPr>
        </p:nvSpPr>
        <p:spPr bwMode="gray">
          <a:xfrm>
            <a:off x="431800" y="479425"/>
            <a:ext cx="6156325" cy="288925"/>
          </a:xfrm>
        </p:spPr>
        <p:txBody>
          <a:bodyPr/>
          <a:lstStyle>
            <a:lvl1pPr marL="0" indent="0">
              <a:spcBef>
                <a:spcPts val="0"/>
              </a:spcBef>
              <a:buFont typeface="Arial" panose="020B0604020202020204" pitchFamily="34" charset="0"/>
              <a:buNone/>
              <a:defRPr sz="1600">
                <a:solidFill>
                  <a:srgbClr val="007770"/>
                </a:solidFill>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Font typeface="Arial" panose="020B0604020202020204" pitchFamily="34" charset="0"/>
              <a:buNone/>
              <a:defRPr sz="1600"/>
            </a:lvl6pPr>
            <a:lvl7pPr marL="0" indent="0">
              <a:spcBef>
                <a:spcPts val="0"/>
              </a:spcBef>
              <a:buNone/>
              <a:defRPr sz="1600"/>
            </a:lvl7pPr>
            <a:lvl8pPr marL="0" indent="0">
              <a:spcBef>
                <a:spcPts val="0"/>
              </a:spcBef>
              <a:buNone/>
              <a:defRPr sz="1600"/>
            </a:lvl8pPr>
          </a:lstStyle>
          <a:p>
            <a:pPr lvl="0"/>
            <a:r>
              <a:rPr lang="en-US" noProof="0" dirty="0" err="1" smtClean="0"/>
              <a:t>Subheadline</a:t>
            </a:r>
            <a:endParaRPr lang="en-US" noProof="0" dirty="0" smtClean="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Text">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31800" y="0"/>
            <a:ext cx="6144120" cy="908050"/>
          </a:xfrm>
        </p:spPr>
        <p:txBody>
          <a:bodyPr/>
          <a:lstStyle>
            <a:lvl1pPr>
              <a:defRPr/>
            </a:lvl1pPr>
          </a:lstStyle>
          <a:p>
            <a:r>
              <a:rPr lang="en-US" noProof="0" dirty="0" smtClean="0"/>
              <a:t>Headline</a:t>
            </a:r>
            <a:endParaRPr lang="en-US" noProof="0" dirty="0"/>
          </a:p>
        </p:txBody>
      </p:sp>
      <p:sp>
        <p:nvSpPr>
          <p:cNvPr id="6" name="Textplatzhalter 5"/>
          <p:cNvSpPr>
            <a:spLocks noGrp="1"/>
          </p:cNvSpPr>
          <p:nvPr>
            <p:ph type="body" sz="quarter" idx="12" hasCustomPrompt="1"/>
          </p:nvPr>
        </p:nvSpPr>
        <p:spPr bwMode="gray">
          <a:xfrm>
            <a:off x="424799" y="1188000"/>
            <a:ext cx="2634313" cy="50492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 name="Textplatzhalter 7"/>
          <p:cNvSpPr>
            <a:spLocks noGrp="1"/>
          </p:cNvSpPr>
          <p:nvPr>
            <p:ph type="body" sz="quarter" idx="13" hasCustomPrompt="1"/>
          </p:nvPr>
        </p:nvSpPr>
        <p:spPr bwMode="gray">
          <a:xfrm>
            <a:off x="3247181" y="1188000"/>
            <a:ext cx="2620963" cy="50492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Textplatzhalter 9"/>
          <p:cNvSpPr>
            <a:spLocks noGrp="1"/>
          </p:cNvSpPr>
          <p:nvPr>
            <p:ph type="body" sz="quarter" idx="14" hasCustomPrompt="1"/>
          </p:nvPr>
        </p:nvSpPr>
        <p:spPr bwMode="gray">
          <a:xfrm>
            <a:off x="6084043" y="1188000"/>
            <a:ext cx="2613517" cy="50492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 name="Fußzeilenplatzhalter 4"/>
          <p:cNvSpPr>
            <a:spLocks noGrp="1"/>
          </p:cNvSpPr>
          <p:nvPr>
            <p:ph type="ftr" sz="quarter" idx="3"/>
          </p:nvPr>
        </p:nvSpPr>
        <p:spPr bwMode="gray">
          <a:xfrm>
            <a:off x="424798" y="6534000"/>
            <a:ext cx="6842590" cy="323999"/>
          </a:xfrm>
          <a:prstGeom prst="rect">
            <a:avLst/>
          </a:prstGeom>
        </p:spPr>
        <p:txBody>
          <a:bodyPr vert="horz" lIns="0" tIns="45720" rIns="91440" bIns="45720" rtlCol="0" anchor="ctr"/>
          <a:lstStyle>
            <a:lvl1pPr algn="l">
              <a:defRPr sz="1000">
                <a:solidFill>
                  <a:srgbClr val="4D4D4D"/>
                </a:solidFill>
                <a:latin typeface="Arial" panose="020B0604020202020204" pitchFamily="34" charset="0"/>
                <a:cs typeface="Arial" panose="020B0604020202020204" pitchFamily="34" charset="0"/>
              </a:defRPr>
            </a:lvl1pPr>
          </a:lstStyle>
          <a:p>
            <a:r>
              <a:rPr lang="en-US" noProof="0" dirty="0" smtClean="0"/>
              <a:t>Topic of presentation |  NETZSCH Group  |  Date created </a:t>
            </a:r>
            <a:endParaRPr lang="en-US" noProof="0" dirty="0"/>
          </a:p>
        </p:txBody>
      </p:sp>
      <p:sp>
        <p:nvSpPr>
          <p:cNvPr id="13" name="Foliennummernplatzhalter 5"/>
          <p:cNvSpPr>
            <a:spLocks noGrp="1"/>
          </p:cNvSpPr>
          <p:nvPr>
            <p:ph type="sldNum" sz="quarter" idx="4"/>
          </p:nvPr>
        </p:nvSpPr>
        <p:spPr bwMode="gray">
          <a:xfrm>
            <a:off x="7776356" y="6554624"/>
            <a:ext cx="928643" cy="303376"/>
          </a:xfrm>
          <a:prstGeom prst="rect">
            <a:avLst/>
          </a:prstGeom>
        </p:spPr>
        <p:txBody>
          <a:bodyPr vert="horz" lIns="91440" tIns="45720" rIns="0" bIns="45720" rtlCol="0" anchor="ctr"/>
          <a:lstStyle>
            <a:lvl1pPr marL="0" algn="r" defTabSz="914400" rtl="0" eaLnBrk="1" latinLnBrk="0" hangingPunct="1">
              <a:defRPr lang="de-DE" sz="1000" kern="1200" smtClean="0">
                <a:solidFill>
                  <a:srgbClr val="4D4D4D"/>
                </a:solidFill>
                <a:latin typeface="Arial" panose="020B0604020202020204" pitchFamily="34" charset="0"/>
                <a:ea typeface="+mn-ea"/>
                <a:cs typeface="Arial" panose="020B0604020202020204" pitchFamily="34" charset="0"/>
              </a:defRPr>
            </a:lvl1pPr>
          </a:lstStyle>
          <a:p>
            <a:fld id="{D5E2121F-9E42-4071-88C7-608F2BB66E85}" type="slidenum">
              <a:rPr lang="en-US" noProof="0" smtClean="0"/>
              <a:t>‹#›</a:t>
            </a:fld>
            <a:endParaRPr lang="en-US" noProof="0" dirty="0"/>
          </a:p>
        </p:txBody>
      </p:sp>
      <p:sp>
        <p:nvSpPr>
          <p:cNvPr id="14" name="Textplatzhalter 2"/>
          <p:cNvSpPr>
            <a:spLocks noGrp="1"/>
          </p:cNvSpPr>
          <p:nvPr>
            <p:ph type="body" sz="quarter" idx="11" hasCustomPrompt="1"/>
          </p:nvPr>
        </p:nvSpPr>
        <p:spPr bwMode="gray">
          <a:xfrm>
            <a:off x="431800" y="6262787"/>
            <a:ext cx="8280400" cy="153888"/>
          </a:xfrm>
        </p:spPr>
        <p:txBody>
          <a:bodyPr tIns="0" rIns="0" bIns="0" anchor="b">
            <a:spAutoFit/>
          </a:bodyPr>
          <a:lstStyle>
            <a:lvl1pPr marL="0" indent="0">
              <a:spcBef>
                <a:spcPts val="0"/>
              </a:spcBef>
              <a:buFont typeface="Arial" panose="020B0604020202020204" pitchFamily="34" charset="0"/>
              <a:buNone/>
              <a:defRPr sz="1000">
                <a:solidFill>
                  <a:srgbClr val="4D4D4D"/>
                </a:solidFill>
              </a:defRPr>
            </a:lvl1pPr>
            <a:lvl2pPr marL="0" indent="0">
              <a:spcBef>
                <a:spcPts val="0"/>
              </a:spcBef>
              <a:buFont typeface="Arial" panose="020B0604020202020204" pitchFamily="34" charset="0"/>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stStyle>
          <a:p>
            <a:r>
              <a:rPr lang="en-US" noProof="0" dirty="0" smtClean="0"/>
              <a:t>Source/Footnote:</a:t>
            </a:r>
            <a:endParaRPr lang="en-US" noProof="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0" name="think-cell Folie" r:id="rId27" imgW="12700" imgH="12700" progId="TCLayout.ActiveDocument.1">
                  <p:embed/>
                </p:oleObj>
              </mc:Choice>
              <mc:Fallback>
                <p:oleObj name="think-cell Folie" r:id="rId27" imgW="12700" imgH="12700" progId="TCLayout.ActiveDocument.1">
                  <p:embed/>
                  <p:pic>
                    <p:nvPicPr>
                      <p:cNvPr id="0" name="图片 1359"/>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3" name="Textplatzhalter 2"/>
          <p:cNvSpPr>
            <a:spLocks noGrp="1"/>
          </p:cNvSpPr>
          <p:nvPr>
            <p:ph type="body" idx="1"/>
          </p:nvPr>
        </p:nvSpPr>
        <p:spPr bwMode="gray">
          <a:xfrm>
            <a:off x="424800" y="1187999"/>
            <a:ext cx="8280199" cy="522867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Fußzeilenplatzhalter 4"/>
          <p:cNvSpPr>
            <a:spLocks noGrp="1"/>
          </p:cNvSpPr>
          <p:nvPr>
            <p:ph type="ftr" sz="quarter" idx="3"/>
          </p:nvPr>
        </p:nvSpPr>
        <p:spPr bwMode="gray">
          <a:xfrm>
            <a:off x="424798" y="6534000"/>
            <a:ext cx="6842590" cy="323999"/>
          </a:xfrm>
          <a:prstGeom prst="rect">
            <a:avLst/>
          </a:prstGeom>
        </p:spPr>
        <p:txBody>
          <a:bodyPr vert="horz" lIns="0" tIns="45720" rIns="91440" bIns="45720" rtlCol="0" anchor="ctr"/>
          <a:lstStyle>
            <a:lvl1pPr algn="l">
              <a:defRPr sz="1000">
                <a:solidFill>
                  <a:srgbClr val="4D4D4D"/>
                </a:solidFill>
                <a:latin typeface="Arial" panose="020B0604020202020204" pitchFamily="34" charset="0"/>
                <a:cs typeface="Arial" panose="020B0604020202020204" pitchFamily="34" charset="0"/>
              </a:defRPr>
            </a:lvl1pPr>
          </a:lstStyle>
          <a:p>
            <a:r>
              <a:rPr lang="en-US" noProof="0" dirty="0" smtClean="0"/>
              <a:t>Topic of presentation |  NETZSCH Group  |  Date created </a:t>
            </a:r>
            <a:endParaRPr lang="en-US" noProof="0" dirty="0"/>
          </a:p>
        </p:txBody>
      </p:sp>
      <p:sp>
        <p:nvSpPr>
          <p:cNvPr id="14" name="Titelplatzhalter 1"/>
          <p:cNvSpPr>
            <a:spLocks noGrp="1"/>
          </p:cNvSpPr>
          <p:nvPr>
            <p:ph type="title"/>
          </p:nvPr>
        </p:nvSpPr>
        <p:spPr bwMode="gray">
          <a:xfrm>
            <a:off x="431799" y="0"/>
            <a:ext cx="6144121" cy="908050"/>
          </a:xfrm>
          <a:prstGeom prst="rect">
            <a:avLst/>
          </a:prstGeom>
        </p:spPr>
        <p:txBody>
          <a:bodyPr vert="horz" lIns="0" tIns="45720" rIns="91440" bIns="45720" rtlCol="0" anchor="ctr" anchorCtr="0">
            <a:noAutofit/>
          </a:bodyPr>
          <a:lstStyle/>
          <a:p>
            <a:r>
              <a:rPr lang="en-US" noProof="0" dirty="0" smtClean="0"/>
              <a:t>Headline</a:t>
            </a:r>
            <a:endParaRPr lang="en-US" noProof="0" dirty="0"/>
          </a:p>
        </p:txBody>
      </p:sp>
      <p:sp>
        <p:nvSpPr>
          <p:cNvPr id="11" name="Foliennummernplatzhalter 5"/>
          <p:cNvSpPr>
            <a:spLocks noGrp="1"/>
          </p:cNvSpPr>
          <p:nvPr>
            <p:ph type="sldNum" sz="quarter" idx="4"/>
          </p:nvPr>
        </p:nvSpPr>
        <p:spPr bwMode="gray">
          <a:xfrm>
            <a:off x="7776356" y="6554624"/>
            <a:ext cx="928643" cy="303376"/>
          </a:xfrm>
          <a:prstGeom prst="rect">
            <a:avLst/>
          </a:prstGeom>
        </p:spPr>
        <p:txBody>
          <a:bodyPr vert="horz" lIns="91440" tIns="45720" rIns="0" bIns="45720" rtlCol="0" anchor="ctr"/>
          <a:lstStyle>
            <a:lvl1pPr marL="0" algn="r" defTabSz="914400" rtl="0" eaLnBrk="1" latinLnBrk="0" hangingPunct="1">
              <a:defRPr lang="de-DE" sz="1000" kern="1200" smtClean="0">
                <a:solidFill>
                  <a:srgbClr val="4D4D4D"/>
                </a:solidFill>
                <a:latin typeface="Arial" panose="020B0604020202020204" pitchFamily="34" charset="0"/>
                <a:ea typeface="+mn-ea"/>
                <a:cs typeface="Arial" panose="020B0604020202020204" pitchFamily="34" charset="0"/>
              </a:defRPr>
            </a:lvl1pPr>
          </a:lstStyle>
          <a:p>
            <a:fld id="{D5E2121F-9E42-4071-88C7-608F2BB66E85}" type="slidenum">
              <a:rPr lang="en-US" noProof="0" smtClean="0"/>
              <a:t>‹#›</a:t>
            </a:fld>
            <a:endParaRPr lang="en-US" noProof="0" dirty="0"/>
          </a:p>
        </p:txBody>
      </p:sp>
      <p:cxnSp>
        <p:nvCxnSpPr>
          <p:cNvPr id="12" name="Gerader Verbinder 11"/>
          <p:cNvCxnSpPr/>
          <p:nvPr/>
        </p:nvCxnSpPr>
        <p:spPr bwMode="gray">
          <a:xfrm>
            <a:off x="431799" y="908720"/>
            <a:ext cx="82804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6"/>
          <p:cNvSpPr>
            <a:spLocks noEditPoints="1"/>
          </p:cNvSpPr>
          <p:nvPr/>
        </p:nvSpPr>
        <p:spPr bwMode="gray">
          <a:xfrm>
            <a:off x="7267388" y="304227"/>
            <a:ext cx="1444812" cy="297920"/>
          </a:xfrm>
          <a:custGeom>
            <a:avLst/>
            <a:gdLst>
              <a:gd name="T0" fmla="*/ 2956 w 5176"/>
              <a:gd name="T1" fmla="*/ 1065 h 1067"/>
              <a:gd name="T2" fmla="*/ 3328 w 5176"/>
              <a:gd name="T3" fmla="*/ 838 h 1067"/>
              <a:gd name="T4" fmla="*/ 3136 w 5176"/>
              <a:gd name="T5" fmla="*/ 646 h 1067"/>
              <a:gd name="T6" fmla="*/ 2985 w 5176"/>
              <a:gd name="T7" fmla="*/ 146 h 1067"/>
              <a:gd name="T8" fmla="*/ 3586 w 5176"/>
              <a:gd name="T9" fmla="*/ 0 h 1067"/>
              <a:gd name="T10" fmla="*/ 3281 w 5176"/>
              <a:gd name="T11" fmla="*/ 232 h 1067"/>
              <a:gd name="T12" fmla="*/ 3471 w 5176"/>
              <a:gd name="T13" fmla="*/ 409 h 1067"/>
              <a:gd name="T14" fmla="*/ 3622 w 5176"/>
              <a:gd name="T15" fmla="*/ 919 h 1067"/>
              <a:gd name="T16" fmla="*/ 3895 w 5176"/>
              <a:gd name="T17" fmla="*/ 0 h 1067"/>
              <a:gd name="T18" fmla="*/ 4328 w 5176"/>
              <a:gd name="T19" fmla="*/ 233 h 1067"/>
              <a:gd name="T20" fmla="*/ 4044 w 5176"/>
              <a:gd name="T21" fmla="*/ 839 h 1067"/>
              <a:gd name="T22" fmla="*/ 4328 w 5176"/>
              <a:gd name="T23" fmla="*/ 1065 h 1067"/>
              <a:gd name="T24" fmla="*/ 3743 w 5176"/>
              <a:gd name="T25" fmla="*/ 919 h 1067"/>
              <a:gd name="T26" fmla="*/ 3895 w 5176"/>
              <a:gd name="T27" fmla="*/ 0 h 1067"/>
              <a:gd name="T28" fmla="*/ 0 w 5176"/>
              <a:gd name="T29" fmla="*/ 0 h 1067"/>
              <a:gd name="T30" fmla="*/ 488 w 5176"/>
              <a:gd name="T31" fmla="*/ 447 h 1067"/>
              <a:gd name="T32" fmla="*/ 795 w 5176"/>
              <a:gd name="T33" fmla="*/ 0 h 1067"/>
              <a:gd name="T34" fmla="*/ 488 w 5176"/>
              <a:gd name="T35" fmla="*/ 1065 h 1067"/>
              <a:gd name="T36" fmla="*/ 307 w 5176"/>
              <a:gd name="T37" fmla="*/ 1065 h 1067"/>
              <a:gd name="T38" fmla="*/ 952 w 5176"/>
              <a:gd name="T39" fmla="*/ 1065 h 1067"/>
              <a:gd name="T40" fmla="*/ 1546 w 5176"/>
              <a:gd name="T41" fmla="*/ 0 h 1067"/>
              <a:gd name="T42" fmla="*/ 1258 w 5176"/>
              <a:gd name="T43" fmla="*/ 233 h 1067"/>
              <a:gd name="T44" fmla="*/ 1546 w 5176"/>
              <a:gd name="T45" fmla="*/ 409 h 1067"/>
              <a:gd name="T46" fmla="*/ 1257 w 5176"/>
              <a:gd name="T47" fmla="*/ 646 h 1067"/>
              <a:gd name="T48" fmla="*/ 1545 w 5176"/>
              <a:gd name="T49" fmla="*/ 839 h 1067"/>
              <a:gd name="T50" fmla="*/ 952 w 5176"/>
              <a:gd name="T51" fmla="*/ 1065 h 1067"/>
              <a:gd name="T52" fmla="*/ 1758 w 5176"/>
              <a:gd name="T53" fmla="*/ 233 h 1067"/>
              <a:gd name="T54" fmla="*/ 1604 w 5176"/>
              <a:gd name="T55" fmla="*/ 0 h 1067"/>
              <a:gd name="T56" fmla="*/ 2204 w 5176"/>
              <a:gd name="T57" fmla="*/ 233 h 1067"/>
              <a:gd name="T58" fmla="*/ 2050 w 5176"/>
              <a:gd name="T59" fmla="*/ 1065 h 1067"/>
              <a:gd name="T60" fmla="*/ 2260 w 5176"/>
              <a:gd name="T61" fmla="*/ 232 h 1067"/>
              <a:gd name="T62" fmla="*/ 2898 w 5176"/>
              <a:gd name="T63" fmla="*/ 0 h 1067"/>
              <a:gd name="T64" fmla="*/ 2521 w 5176"/>
              <a:gd name="T65" fmla="*/ 838 h 1067"/>
              <a:gd name="T66" fmla="*/ 2879 w 5176"/>
              <a:gd name="T67" fmla="*/ 1065 h 1067"/>
              <a:gd name="T68" fmla="*/ 2188 w 5176"/>
              <a:gd name="T69" fmla="*/ 838 h 1067"/>
              <a:gd name="T70" fmla="*/ 2260 w 5176"/>
              <a:gd name="T71" fmla="*/ 232 h 1067"/>
              <a:gd name="T72" fmla="*/ 4421 w 5176"/>
              <a:gd name="T73" fmla="*/ 0 h 1067"/>
              <a:gd name="T74" fmla="*/ 4726 w 5176"/>
              <a:gd name="T75" fmla="*/ 409 h 1067"/>
              <a:gd name="T76" fmla="*/ 4869 w 5176"/>
              <a:gd name="T77" fmla="*/ 0 h 1067"/>
              <a:gd name="T78" fmla="*/ 5176 w 5176"/>
              <a:gd name="T79" fmla="*/ 1065 h 1067"/>
              <a:gd name="T80" fmla="*/ 4869 w 5176"/>
              <a:gd name="T81" fmla="*/ 646 h 1067"/>
              <a:gd name="T82" fmla="*/ 4726 w 5176"/>
              <a:gd name="T83" fmla="*/ 1065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76" h="1067">
                <a:moveTo>
                  <a:pt x="3471" y="1065"/>
                </a:moveTo>
                <a:cubicBezTo>
                  <a:pt x="2956" y="1065"/>
                  <a:pt x="2956" y="1065"/>
                  <a:pt x="2956" y="1065"/>
                </a:cubicBezTo>
                <a:cubicBezTo>
                  <a:pt x="2956" y="838"/>
                  <a:pt x="2956" y="838"/>
                  <a:pt x="2956" y="838"/>
                </a:cubicBezTo>
                <a:cubicBezTo>
                  <a:pt x="3328" y="838"/>
                  <a:pt x="3328" y="838"/>
                  <a:pt x="3328" y="838"/>
                </a:cubicBezTo>
                <a:cubicBezTo>
                  <a:pt x="3328" y="646"/>
                  <a:pt x="3328" y="646"/>
                  <a:pt x="3328" y="646"/>
                </a:cubicBezTo>
                <a:cubicBezTo>
                  <a:pt x="3136" y="646"/>
                  <a:pt x="3136" y="646"/>
                  <a:pt x="3136" y="646"/>
                </a:cubicBezTo>
                <a:cubicBezTo>
                  <a:pt x="3053" y="646"/>
                  <a:pt x="2985" y="581"/>
                  <a:pt x="2983" y="498"/>
                </a:cubicBezTo>
                <a:cubicBezTo>
                  <a:pt x="2985" y="146"/>
                  <a:pt x="2985" y="146"/>
                  <a:pt x="2985" y="146"/>
                </a:cubicBezTo>
                <a:cubicBezTo>
                  <a:pt x="2985" y="65"/>
                  <a:pt x="3053" y="0"/>
                  <a:pt x="3136" y="0"/>
                </a:cubicBezTo>
                <a:cubicBezTo>
                  <a:pt x="3586" y="0"/>
                  <a:pt x="3586" y="0"/>
                  <a:pt x="3586" y="0"/>
                </a:cubicBezTo>
                <a:cubicBezTo>
                  <a:pt x="3586" y="232"/>
                  <a:pt x="3586" y="232"/>
                  <a:pt x="3586" y="232"/>
                </a:cubicBezTo>
                <a:cubicBezTo>
                  <a:pt x="3281" y="232"/>
                  <a:pt x="3281" y="232"/>
                  <a:pt x="3281" y="232"/>
                </a:cubicBezTo>
                <a:cubicBezTo>
                  <a:pt x="3281" y="409"/>
                  <a:pt x="3281" y="409"/>
                  <a:pt x="3281" y="409"/>
                </a:cubicBezTo>
                <a:cubicBezTo>
                  <a:pt x="3471" y="409"/>
                  <a:pt x="3471" y="409"/>
                  <a:pt x="3471" y="409"/>
                </a:cubicBezTo>
                <a:cubicBezTo>
                  <a:pt x="3556" y="409"/>
                  <a:pt x="3624" y="474"/>
                  <a:pt x="3622" y="555"/>
                </a:cubicBezTo>
                <a:cubicBezTo>
                  <a:pt x="3622" y="919"/>
                  <a:pt x="3622" y="919"/>
                  <a:pt x="3622" y="919"/>
                </a:cubicBezTo>
                <a:cubicBezTo>
                  <a:pt x="3624" y="1000"/>
                  <a:pt x="3556" y="1067"/>
                  <a:pt x="3471" y="1065"/>
                </a:cubicBezTo>
                <a:close/>
                <a:moveTo>
                  <a:pt x="3895" y="0"/>
                </a:moveTo>
                <a:cubicBezTo>
                  <a:pt x="4328" y="0"/>
                  <a:pt x="4328" y="0"/>
                  <a:pt x="4328" y="0"/>
                </a:cubicBezTo>
                <a:cubicBezTo>
                  <a:pt x="4328" y="233"/>
                  <a:pt x="4328" y="233"/>
                  <a:pt x="4328" y="233"/>
                </a:cubicBezTo>
                <a:cubicBezTo>
                  <a:pt x="4044" y="233"/>
                  <a:pt x="4044" y="233"/>
                  <a:pt x="4044" y="233"/>
                </a:cubicBezTo>
                <a:cubicBezTo>
                  <a:pt x="4044" y="839"/>
                  <a:pt x="4044" y="839"/>
                  <a:pt x="4044" y="839"/>
                </a:cubicBezTo>
                <a:cubicBezTo>
                  <a:pt x="4328" y="839"/>
                  <a:pt x="4328" y="839"/>
                  <a:pt x="4328" y="839"/>
                </a:cubicBezTo>
                <a:cubicBezTo>
                  <a:pt x="4328" y="1065"/>
                  <a:pt x="4328" y="1065"/>
                  <a:pt x="4328" y="1065"/>
                </a:cubicBezTo>
                <a:cubicBezTo>
                  <a:pt x="3897" y="1065"/>
                  <a:pt x="3897" y="1065"/>
                  <a:pt x="3897" y="1065"/>
                </a:cubicBezTo>
                <a:cubicBezTo>
                  <a:pt x="3812" y="1067"/>
                  <a:pt x="3743" y="1000"/>
                  <a:pt x="3743" y="919"/>
                </a:cubicBezTo>
                <a:cubicBezTo>
                  <a:pt x="3741" y="146"/>
                  <a:pt x="3741" y="146"/>
                  <a:pt x="3741" y="146"/>
                </a:cubicBezTo>
                <a:cubicBezTo>
                  <a:pt x="3741" y="65"/>
                  <a:pt x="3810" y="0"/>
                  <a:pt x="3895" y="0"/>
                </a:cubicBezTo>
                <a:close/>
                <a:moveTo>
                  <a:pt x="0" y="1065"/>
                </a:moveTo>
                <a:cubicBezTo>
                  <a:pt x="0" y="0"/>
                  <a:pt x="0" y="0"/>
                  <a:pt x="0" y="0"/>
                </a:cubicBezTo>
                <a:cubicBezTo>
                  <a:pt x="307" y="0"/>
                  <a:pt x="307" y="0"/>
                  <a:pt x="307" y="0"/>
                </a:cubicBezTo>
                <a:cubicBezTo>
                  <a:pt x="488" y="447"/>
                  <a:pt x="488" y="447"/>
                  <a:pt x="488" y="447"/>
                </a:cubicBezTo>
                <a:cubicBezTo>
                  <a:pt x="488" y="0"/>
                  <a:pt x="488" y="0"/>
                  <a:pt x="488" y="0"/>
                </a:cubicBezTo>
                <a:cubicBezTo>
                  <a:pt x="795" y="0"/>
                  <a:pt x="795" y="0"/>
                  <a:pt x="795" y="0"/>
                </a:cubicBezTo>
                <a:cubicBezTo>
                  <a:pt x="795" y="1065"/>
                  <a:pt x="795" y="1065"/>
                  <a:pt x="795" y="1065"/>
                </a:cubicBezTo>
                <a:cubicBezTo>
                  <a:pt x="488" y="1065"/>
                  <a:pt x="488" y="1065"/>
                  <a:pt x="488" y="1065"/>
                </a:cubicBezTo>
                <a:cubicBezTo>
                  <a:pt x="305" y="611"/>
                  <a:pt x="305" y="611"/>
                  <a:pt x="305" y="611"/>
                </a:cubicBezTo>
                <a:cubicBezTo>
                  <a:pt x="307" y="1065"/>
                  <a:pt x="307" y="1065"/>
                  <a:pt x="307" y="1065"/>
                </a:cubicBezTo>
                <a:cubicBezTo>
                  <a:pt x="0" y="1065"/>
                  <a:pt x="0" y="1065"/>
                  <a:pt x="0" y="1065"/>
                </a:cubicBezTo>
                <a:close/>
                <a:moveTo>
                  <a:pt x="952" y="1065"/>
                </a:moveTo>
                <a:cubicBezTo>
                  <a:pt x="952" y="0"/>
                  <a:pt x="952" y="0"/>
                  <a:pt x="952" y="0"/>
                </a:cubicBezTo>
                <a:cubicBezTo>
                  <a:pt x="1546" y="0"/>
                  <a:pt x="1546" y="0"/>
                  <a:pt x="1546" y="0"/>
                </a:cubicBezTo>
                <a:cubicBezTo>
                  <a:pt x="1546" y="233"/>
                  <a:pt x="1546" y="233"/>
                  <a:pt x="1546" y="233"/>
                </a:cubicBezTo>
                <a:cubicBezTo>
                  <a:pt x="1258" y="233"/>
                  <a:pt x="1258" y="233"/>
                  <a:pt x="1258" y="233"/>
                </a:cubicBezTo>
                <a:cubicBezTo>
                  <a:pt x="1257" y="409"/>
                  <a:pt x="1257" y="409"/>
                  <a:pt x="1257" y="409"/>
                </a:cubicBezTo>
                <a:cubicBezTo>
                  <a:pt x="1546" y="409"/>
                  <a:pt x="1546" y="409"/>
                  <a:pt x="1546" y="409"/>
                </a:cubicBezTo>
                <a:cubicBezTo>
                  <a:pt x="1546" y="646"/>
                  <a:pt x="1546" y="646"/>
                  <a:pt x="1546" y="646"/>
                </a:cubicBezTo>
                <a:cubicBezTo>
                  <a:pt x="1257" y="646"/>
                  <a:pt x="1257" y="646"/>
                  <a:pt x="1257" y="646"/>
                </a:cubicBezTo>
                <a:cubicBezTo>
                  <a:pt x="1256" y="839"/>
                  <a:pt x="1256" y="839"/>
                  <a:pt x="1256" y="839"/>
                </a:cubicBezTo>
                <a:cubicBezTo>
                  <a:pt x="1545" y="839"/>
                  <a:pt x="1545" y="839"/>
                  <a:pt x="1545" y="839"/>
                </a:cubicBezTo>
                <a:cubicBezTo>
                  <a:pt x="1546" y="1065"/>
                  <a:pt x="1546" y="1065"/>
                  <a:pt x="1546" y="1065"/>
                </a:cubicBezTo>
                <a:cubicBezTo>
                  <a:pt x="952" y="1065"/>
                  <a:pt x="952" y="1065"/>
                  <a:pt x="952" y="1065"/>
                </a:cubicBezTo>
                <a:close/>
                <a:moveTo>
                  <a:pt x="1758" y="1065"/>
                </a:moveTo>
                <a:cubicBezTo>
                  <a:pt x="1758" y="233"/>
                  <a:pt x="1758" y="233"/>
                  <a:pt x="1758" y="233"/>
                </a:cubicBezTo>
                <a:cubicBezTo>
                  <a:pt x="1604" y="233"/>
                  <a:pt x="1604" y="233"/>
                  <a:pt x="1604" y="233"/>
                </a:cubicBezTo>
                <a:cubicBezTo>
                  <a:pt x="1604" y="0"/>
                  <a:pt x="1604" y="0"/>
                  <a:pt x="1604" y="0"/>
                </a:cubicBezTo>
                <a:cubicBezTo>
                  <a:pt x="2204" y="0"/>
                  <a:pt x="2204" y="0"/>
                  <a:pt x="2204" y="0"/>
                </a:cubicBezTo>
                <a:cubicBezTo>
                  <a:pt x="2204" y="233"/>
                  <a:pt x="2204" y="233"/>
                  <a:pt x="2204" y="233"/>
                </a:cubicBezTo>
                <a:cubicBezTo>
                  <a:pt x="2050" y="233"/>
                  <a:pt x="2050" y="233"/>
                  <a:pt x="2050" y="233"/>
                </a:cubicBezTo>
                <a:cubicBezTo>
                  <a:pt x="2050" y="1065"/>
                  <a:pt x="2050" y="1065"/>
                  <a:pt x="2050" y="1065"/>
                </a:cubicBezTo>
                <a:cubicBezTo>
                  <a:pt x="1758" y="1065"/>
                  <a:pt x="1758" y="1065"/>
                  <a:pt x="1758" y="1065"/>
                </a:cubicBezTo>
                <a:close/>
                <a:moveTo>
                  <a:pt x="2260" y="232"/>
                </a:moveTo>
                <a:cubicBezTo>
                  <a:pt x="2260" y="0"/>
                  <a:pt x="2260" y="0"/>
                  <a:pt x="2260" y="0"/>
                </a:cubicBezTo>
                <a:cubicBezTo>
                  <a:pt x="2898" y="0"/>
                  <a:pt x="2898" y="0"/>
                  <a:pt x="2898" y="0"/>
                </a:cubicBezTo>
                <a:cubicBezTo>
                  <a:pt x="2898" y="233"/>
                  <a:pt x="2898" y="233"/>
                  <a:pt x="2898" y="233"/>
                </a:cubicBezTo>
                <a:cubicBezTo>
                  <a:pt x="2521" y="838"/>
                  <a:pt x="2521" y="838"/>
                  <a:pt x="2521" y="838"/>
                </a:cubicBezTo>
                <a:cubicBezTo>
                  <a:pt x="2880" y="838"/>
                  <a:pt x="2880" y="838"/>
                  <a:pt x="2880" y="838"/>
                </a:cubicBezTo>
                <a:cubicBezTo>
                  <a:pt x="2879" y="1065"/>
                  <a:pt x="2879" y="1065"/>
                  <a:pt x="2879" y="1065"/>
                </a:cubicBezTo>
                <a:cubicBezTo>
                  <a:pt x="2189" y="1065"/>
                  <a:pt x="2189" y="1065"/>
                  <a:pt x="2189" y="1065"/>
                </a:cubicBezTo>
                <a:cubicBezTo>
                  <a:pt x="2188" y="838"/>
                  <a:pt x="2188" y="838"/>
                  <a:pt x="2188" y="838"/>
                </a:cubicBezTo>
                <a:cubicBezTo>
                  <a:pt x="2565" y="232"/>
                  <a:pt x="2565" y="232"/>
                  <a:pt x="2565" y="232"/>
                </a:cubicBezTo>
                <a:cubicBezTo>
                  <a:pt x="2260" y="232"/>
                  <a:pt x="2260" y="232"/>
                  <a:pt x="2260" y="232"/>
                </a:cubicBezTo>
                <a:close/>
                <a:moveTo>
                  <a:pt x="4421" y="1065"/>
                </a:moveTo>
                <a:cubicBezTo>
                  <a:pt x="4421" y="0"/>
                  <a:pt x="4421" y="0"/>
                  <a:pt x="4421" y="0"/>
                </a:cubicBezTo>
                <a:cubicBezTo>
                  <a:pt x="4726" y="0"/>
                  <a:pt x="4726" y="0"/>
                  <a:pt x="4726" y="0"/>
                </a:cubicBezTo>
                <a:cubicBezTo>
                  <a:pt x="4726" y="409"/>
                  <a:pt x="4726" y="409"/>
                  <a:pt x="4726" y="409"/>
                </a:cubicBezTo>
                <a:cubicBezTo>
                  <a:pt x="4869" y="409"/>
                  <a:pt x="4869" y="409"/>
                  <a:pt x="4869" y="409"/>
                </a:cubicBezTo>
                <a:cubicBezTo>
                  <a:pt x="4869" y="0"/>
                  <a:pt x="4869" y="0"/>
                  <a:pt x="4869" y="0"/>
                </a:cubicBezTo>
                <a:cubicBezTo>
                  <a:pt x="5176" y="0"/>
                  <a:pt x="5176" y="0"/>
                  <a:pt x="5176" y="0"/>
                </a:cubicBezTo>
                <a:cubicBezTo>
                  <a:pt x="5176" y="1065"/>
                  <a:pt x="5176" y="1065"/>
                  <a:pt x="5176" y="1065"/>
                </a:cubicBezTo>
                <a:cubicBezTo>
                  <a:pt x="4869" y="1065"/>
                  <a:pt x="4869" y="1065"/>
                  <a:pt x="4869" y="1065"/>
                </a:cubicBezTo>
                <a:cubicBezTo>
                  <a:pt x="4869" y="646"/>
                  <a:pt x="4869" y="646"/>
                  <a:pt x="4869" y="646"/>
                </a:cubicBezTo>
                <a:cubicBezTo>
                  <a:pt x="4726" y="646"/>
                  <a:pt x="4726" y="646"/>
                  <a:pt x="4726" y="646"/>
                </a:cubicBezTo>
                <a:cubicBezTo>
                  <a:pt x="4726" y="1065"/>
                  <a:pt x="4726" y="1065"/>
                  <a:pt x="4726" y="1065"/>
                </a:cubicBezTo>
                <a:cubicBezTo>
                  <a:pt x="4421" y="1065"/>
                  <a:pt x="4421" y="1065"/>
                  <a:pt x="4421" y="1065"/>
                </a:cubicBezTo>
                <a:close/>
              </a:path>
            </a:pathLst>
          </a:cu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eaLnBrk="1"/>
            <a:endParaRPr lang="en-US" sz="1000" noProof="0" dirty="0">
              <a:solidFill>
                <a:schemeClr val="lt1"/>
              </a:solidFill>
              <a:latin typeface="Arial" panose="020B0604020202020204" pitchFamily="34" charset="0"/>
              <a:cs typeface="Arial" panose="020B0604020202020204" pitchFamily="34" charset="0"/>
            </a:endParaRPr>
          </a:p>
        </p:txBody>
      </p:sp>
      <p:cxnSp>
        <p:nvCxnSpPr>
          <p:cNvPr id="4" name="Gerade Verbindung 3"/>
          <p:cNvCxnSpPr/>
          <p:nvPr/>
        </p:nvCxnSpPr>
        <p:spPr>
          <a:xfrm flipH="1">
            <a:off x="-360548" y="119675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flipH="1">
            <a:off x="-360548" y="641733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H="1">
            <a:off x="9269227" y="119675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H="1">
            <a:off x="9269227" y="641733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rot="16200000" flipH="1">
            <a:off x="323788"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rot="16200000" flipH="1">
            <a:off x="4355976"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rot="16200000" flipH="1">
            <a:off x="4572000"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rot="16200000" flipH="1">
            <a:off x="8604448" y="-207404"/>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rot="16200000" flipH="1">
            <a:off x="323788"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rot="16200000" flipH="1">
            <a:off x="4355976"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rot="16200000" flipH="1">
            <a:off x="4572000"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rot="16200000" flipH="1">
            <a:off x="8604448" y="7069696"/>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11"/>
          <p:cNvCxnSpPr/>
          <p:nvPr/>
        </p:nvCxnSpPr>
        <p:spPr bwMode="gray">
          <a:xfrm>
            <a:off x="431799" y="6489340"/>
            <a:ext cx="82804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p:titleStyle>
    <p:bodyStyle>
      <a:lvl1pPr marL="0" indent="0" algn="l" defTabSz="914400" rtl="0" eaLnBrk="1" latinLnBrk="0" hangingPunct="1">
        <a:spcBef>
          <a:spcPts val="1000"/>
        </a:spcBef>
        <a:buClr>
          <a:srgbClr val="007770"/>
        </a:buClr>
        <a:buSzPct val="100000"/>
        <a:buFont typeface="Wingdings" panose="05000000000000000000"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800"/>
        </a:spcBef>
        <a:buClr>
          <a:srgbClr val="4D4D4D"/>
        </a:buClr>
        <a:buSzPct val="100000"/>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2pPr>
      <a:lvl3pPr marL="269875" indent="-269875" algn="l" defTabSz="914400" rtl="0" eaLnBrk="1" latinLnBrk="0" hangingPunct="1">
        <a:spcBef>
          <a:spcPts val="600"/>
        </a:spcBef>
        <a:buClr>
          <a:srgbClr val="007770"/>
        </a:buClr>
        <a:buFont typeface="Webdings" panose="05030102010509060703" pitchFamily="18" charset="2"/>
        <a:buChar char=""/>
        <a:defRPr sz="1600" kern="1200" baseline="0">
          <a:solidFill>
            <a:schemeClr val="tx1"/>
          </a:solidFill>
          <a:latin typeface="Arial" panose="020B0604020202020204" pitchFamily="34" charset="0"/>
          <a:ea typeface="+mn-ea"/>
          <a:cs typeface="Arial" panose="020B0604020202020204" pitchFamily="34" charset="0"/>
        </a:defRPr>
      </a:lvl3pPr>
      <a:lvl4pPr marL="450215" indent="-180975" algn="l" defTabSz="914400" rtl="0" eaLnBrk="1" latinLnBrk="0" hangingPunct="1">
        <a:spcBef>
          <a:spcPts val="400"/>
        </a:spcBef>
        <a:buClr>
          <a:schemeClr val="tx1"/>
        </a:buClr>
        <a:buFont typeface="Symbol" panose="05050102010706020507" pitchFamily="18" charset="2"/>
        <a:buChar char="-"/>
        <a:defRPr sz="1600" kern="1200">
          <a:solidFill>
            <a:schemeClr val="tx1"/>
          </a:solidFill>
          <a:latin typeface="+mn-lt"/>
          <a:ea typeface="+mn-ea"/>
          <a:cs typeface="+mn-cs"/>
        </a:defRPr>
      </a:lvl4pPr>
      <a:lvl5pPr marL="628650" indent="-180975" algn="l" defTabSz="914400" rtl="0" eaLnBrk="1" latinLnBrk="0" hangingPunct="1">
        <a:spcBef>
          <a:spcPts val="400"/>
        </a:spcBef>
        <a:buClr>
          <a:schemeClr val="tx1"/>
        </a:buClr>
        <a:buFont typeface="Symbol" panose="05050102010706020507" pitchFamily="18" charset="2"/>
        <a:buChar char="-"/>
        <a:defRPr sz="1600" kern="1200">
          <a:solidFill>
            <a:schemeClr val="tx1"/>
          </a:solidFill>
          <a:latin typeface="+mn-lt"/>
          <a:ea typeface="+mn-ea"/>
          <a:cs typeface="+mn-cs"/>
        </a:defRPr>
      </a:lvl5pPr>
      <a:lvl6pPr marL="1165225" indent="0" algn="l" defTabSz="914400" rtl="0" eaLnBrk="1" latinLnBrk="0" hangingPunct="1">
        <a:spcBef>
          <a:spcPts val="200"/>
        </a:spcBef>
        <a:buFont typeface="Symbol" panose="05050102010706020507" pitchFamily="18" charset="2"/>
        <a:buNone/>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6.jpeg"/><Relationship Id="rId4" Type="http://schemas.openxmlformats.org/officeDocument/2006/relationships/hyperlink" Target="http://de.wikipedia.org/wiki/Bild:Polyethylene_terephthalate.pn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43.jpe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23.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107504" y="3861048"/>
            <a:ext cx="8596108" cy="1079897"/>
          </a:xfrm>
        </p:spPr>
        <p:txBody>
          <a:bodyPr/>
          <a:lstStyle/>
          <a:p>
            <a:r>
              <a:rPr lang="en-US" altLang="zh-CN" dirty="0" smtClean="0"/>
              <a:t>STA </a:t>
            </a:r>
            <a:r>
              <a:rPr lang="zh-CN" altLang="en-US" dirty="0" smtClean="0"/>
              <a:t>应用实例</a:t>
            </a:r>
            <a:endParaRPr lang="en-US" dirty="0"/>
          </a:p>
        </p:txBody>
      </p:sp>
      <p:sp>
        <p:nvSpPr>
          <p:cNvPr id="9" name="Textplatzhalter 8"/>
          <p:cNvSpPr>
            <a:spLocks noGrp="1"/>
          </p:cNvSpPr>
          <p:nvPr>
            <p:ph type="body" sz="quarter" idx="12"/>
          </p:nvPr>
        </p:nvSpPr>
        <p:spPr/>
        <p:txBody>
          <a:bodyPr/>
          <a:lstStyle/>
          <a:p>
            <a:pPr marL="342900" indent="-342900" eaLnBrk="0" hangingPunct="0">
              <a:spcBef>
                <a:spcPct val="20000"/>
              </a:spcBef>
            </a:pPr>
            <a:r>
              <a:rPr lang="zh-CN" altLang="en-US" smtClean="0">
                <a:latin typeface="微软雅黑" panose="020B0503020204020204" charset="-122"/>
                <a:ea typeface="微软雅黑" panose="020B0503020204020204" charset="-122"/>
                <a:cs typeface="微软雅黑" panose="020B0503020204020204" charset="-122"/>
              </a:rPr>
              <a:t>耐驰科学仪器商贸（上海）有限公司  应用实验室</a:t>
            </a:r>
            <a:endParaRPr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10</a:t>
            </a:fld>
            <a:endParaRPr lang="de-DE" altLang="en-US"/>
          </a:p>
        </p:txBody>
      </p:sp>
      <p:sp>
        <p:nvSpPr>
          <p:cNvPr id="3"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smtClean="0"/>
              <a:t>玻璃</a:t>
            </a:r>
            <a:endParaRPr lang="zh-CN" altLang="zh-CN" dirty="0"/>
          </a:p>
        </p:txBody>
      </p:sp>
      <p:pic>
        <p:nvPicPr>
          <p:cNvPr id="4" name="图片 3"/>
          <p:cNvPicPr>
            <a:picLocks noChangeAspect="1"/>
          </p:cNvPicPr>
          <p:nvPr/>
        </p:nvPicPr>
        <p:blipFill>
          <a:blip r:embed="rId3"/>
          <a:stretch>
            <a:fillRect/>
          </a:stretch>
        </p:blipFill>
        <p:spPr>
          <a:xfrm>
            <a:off x="323528" y="1340768"/>
            <a:ext cx="8534609" cy="4752528"/>
          </a:xfrm>
          <a:prstGeom prst="rect">
            <a:avLst/>
          </a:prstGeom>
          <a:ln>
            <a:solidFill>
              <a:schemeClr val="tx1"/>
            </a:solidFill>
          </a:ln>
        </p:spPr>
      </p:pic>
    </p:spTree>
    <p:extLst>
      <p:ext uri="{BB962C8B-B14F-4D97-AF65-F5344CB8AC3E}">
        <p14:creationId xmlns:p14="http://schemas.microsoft.com/office/powerpoint/2010/main" val="1153897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11</a:t>
            </a:fld>
            <a:endParaRPr lang="de-DE" altLang="en-US"/>
          </a:p>
        </p:txBody>
      </p:sp>
      <p:sp>
        <p:nvSpPr>
          <p:cNvPr id="7"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a:t>氧化锰转变</a:t>
            </a:r>
            <a:endParaRPr lang="zh-CN" altLang="zh-CN" dirty="0"/>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99" y="1140718"/>
            <a:ext cx="8196599"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24333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12</a:t>
            </a:fld>
            <a:endParaRPr lang="de-DE" altLang="en-US"/>
          </a:p>
        </p:txBody>
      </p:sp>
      <p:sp>
        <p:nvSpPr>
          <p:cNvPr id="4"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a:t>陶瓷的热重测试</a:t>
            </a:r>
            <a:endParaRPr lang="zh-CN" altLang="zh-CN" dirty="0" smtClean="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3"/>
          <a:stretch>
            <a:fillRect/>
          </a:stretch>
        </p:blipFill>
        <p:spPr>
          <a:xfrm>
            <a:off x="683568" y="973850"/>
            <a:ext cx="7842677" cy="5479486"/>
          </a:xfrm>
          <a:prstGeom prst="rect">
            <a:avLst/>
          </a:prstGeom>
          <a:ln>
            <a:solidFill>
              <a:schemeClr val="tx1"/>
            </a:solidFill>
          </a:ln>
        </p:spPr>
      </p:pic>
    </p:spTree>
    <p:extLst>
      <p:ext uri="{BB962C8B-B14F-4D97-AF65-F5344CB8AC3E}">
        <p14:creationId xmlns:p14="http://schemas.microsoft.com/office/powerpoint/2010/main" val="366271003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zh-CN" altLang="en-US" dirty="0" smtClean="0"/>
              <a:t>金属、合金材料</a:t>
            </a:r>
            <a:endParaRPr lang="en-US" dirty="0"/>
          </a:p>
        </p:txBody>
      </p:sp>
      <p:sp>
        <p:nvSpPr>
          <p:cNvPr id="2" name="灯片编号占位符 1"/>
          <p:cNvSpPr>
            <a:spLocks noGrp="1"/>
          </p:cNvSpPr>
          <p:nvPr>
            <p:ph type="sldNum" sz="quarter" idx="4294967295"/>
          </p:nvPr>
        </p:nvSpPr>
        <p:spPr>
          <a:xfrm>
            <a:off x="8215313" y="6554788"/>
            <a:ext cx="928687" cy="303212"/>
          </a:xfrm>
        </p:spPr>
        <p:txBody>
          <a:bodyPr/>
          <a:lstStyle/>
          <a:p>
            <a:pPr>
              <a:defRPr/>
            </a:pPr>
            <a:fld id="{A7EA67F1-9AD6-44B4-8C84-530212D10139}" type="slidenum">
              <a:rPr lang="en-US" altLang="zh-CN" smtClean="0"/>
              <a:t>13</a:t>
            </a:fld>
            <a:endParaRPr lang="de-DE" altLang="en-US"/>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813770"/>
            <a:ext cx="3343963"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14</a:t>
            </a:fld>
            <a:endParaRPr lang="de-DE" altLang="en-US"/>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52735"/>
            <a:ext cx="8438958" cy="5184577"/>
          </a:xfrm>
          <a:prstGeom prst="rect">
            <a:avLst/>
          </a:prstGeom>
          <a:noFill/>
          <a:ln w="3175">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nvSpPr>
        <p:spPr>
          <a:xfrm>
            <a:off x="323528" y="333374"/>
            <a:ext cx="6629400" cy="575345"/>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anose="020B0604020202020204" pitchFamily="34" charset="0"/>
              </a:defRPr>
            </a:lvl2pPr>
            <a:lvl3pPr algn="l" rtl="0" eaLnBrk="0" fontAlgn="base" hangingPunct="0">
              <a:spcBef>
                <a:spcPct val="0"/>
              </a:spcBef>
              <a:spcAft>
                <a:spcPct val="0"/>
              </a:spcAft>
              <a:defRPr sz="2400">
                <a:solidFill>
                  <a:schemeClr val="tx1"/>
                </a:solidFill>
                <a:latin typeface="Arial" panose="020B0604020202020204" pitchFamily="34" charset="0"/>
              </a:defRPr>
            </a:lvl3pPr>
            <a:lvl4pPr algn="l" rtl="0" eaLnBrk="0" fontAlgn="base" hangingPunct="0">
              <a:spcBef>
                <a:spcPct val="0"/>
              </a:spcBef>
              <a:spcAft>
                <a:spcPct val="0"/>
              </a:spcAft>
              <a:defRPr sz="2400">
                <a:solidFill>
                  <a:schemeClr val="tx1"/>
                </a:solidFill>
                <a:latin typeface="Arial" panose="020B0604020202020204" pitchFamily="34" charset="0"/>
              </a:defRPr>
            </a:lvl4pPr>
            <a:lvl5pPr algn="l" rtl="0" eaLnBrk="0" fontAlgn="base" hangingPunct="0">
              <a:spcBef>
                <a:spcPct val="0"/>
              </a:spcBef>
              <a:spcAft>
                <a:spcPct val="0"/>
              </a:spcAft>
              <a:defRPr sz="2400">
                <a:solidFill>
                  <a:schemeClr val="tx1"/>
                </a:solidFill>
                <a:latin typeface="Arial" panose="020B0604020202020204" pitchFamily="34" charset="0"/>
              </a:defRPr>
            </a:lvl5pPr>
            <a:lvl6pPr marL="457200" algn="l" rtl="0" eaLnBrk="0" fontAlgn="base" hangingPunct="0">
              <a:spcBef>
                <a:spcPct val="0"/>
              </a:spcBef>
              <a:spcAft>
                <a:spcPct val="0"/>
              </a:spcAft>
              <a:defRPr sz="2400">
                <a:solidFill>
                  <a:schemeClr val="tx1"/>
                </a:solidFill>
                <a:latin typeface="Arial" panose="020B0604020202020204" pitchFamily="34" charset="0"/>
              </a:defRPr>
            </a:lvl6pPr>
            <a:lvl7pPr marL="914400" algn="l" rtl="0" eaLnBrk="0" fontAlgn="base" hangingPunct="0">
              <a:spcBef>
                <a:spcPct val="0"/>
              </a:spcBef>
              <a:spcAft>
                <a:spcPct val="0"/>
              </a:spcAft>
              <a:defRPr sz="2400">
                <a:solidFill>
                  <a:schemeClr val="tx1"/>
                </a:solidFill>
                <a:latin typeface="Arial" panose="020B0604020202020204" pitchFamily="34" charset="0"/>
              </a:defRPr>
            </a:lvl7pPr>
            <a:lvl8pPr marL="1371600" algn="l" rtl="0" eaLnBrk="0" fontAlgn="base" hangingPunct="0">
              <a:spcBef>
                <a:spcPct val="0"/>
              </a:spcBef>
              <a:spcAft>
                <a:spcPct val="0"/>
              </a:spcAft>
              <a:defRPr sz="2400">
                <a:solidFill>
                  <a:schemeClr val="tx1"/>
                </a:solidFill>
                <a:latin typeface="Arial" panose="020B0604020202020204" pitchFamily="34" charset="0"/>
              </a:defRPr>
            </a:lvl8pPr>
            <a:lvl9pPr marL="1828800" algn="l" rtl="0" eaLnBrk="0" fontAlgn="base" hangingPunct="0">
              <a:spcBef>
                <a:spcPct val="0"/>
              </a:spcBef>
              <a:spcAft>
                <a:spcPct val="0"/>
              </a:spcAft>
              <a:defRPr sz="2400">
                <a:solidFill>
                  <a:schemeClr val="tx1"/>
                </a:solidFill>
                <a:latin typeface="Arial" panose="020B0604020202020204" pitchFamily="34" charset="0"/>
              </a:defRPr>
            </a:lvl9pPr>
          </a:lstStyle>
          <a:p>
            <a:r>
              <a:rPr lang="zh-CN" altLang="en-US" dirty="0" smtClean="0">
                <a:solidFill>
                  <a:srgbClr val="007770"/>
                </a:solidFill>
                <a:latin typeface="微软雅黑" panose="020B0503020204020204" charset="-122"/>
                <a:ea typeface="微软雅黑" panose="020B0503020204020204" charset="-122"/>
                <a:cs typeface="微软雅黑" panose="020B0503020204020204" charset="-122"/>
              </a:rPr>
              <a:t>铸铁</a:t>
            </a:r>
            <a:endParaRPr lang="zh-CN" altLang="zh-CN" dirty="0" smtClean="0">
              <a:solidFill>
                <a:srgbClr val="007770"/>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4177146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15</a:t>
            </a:fld>
            <a:endParaRPr lang="de-DE" altLang="en-US"/>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568952"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en-US" altLang="zh-CN" dirty="0" smtClean="0">
                <a:latin typeface="微软雅黑" panose="020B0503020204020204" charset="-122"/>
                <a:ea typeface="微软雅黑" panose="020B0503020204020204" charset="-122"/>
                <a:cs typeface="微软雅黑" panose="020B0503020204020204" charset="-122"/>
              </a:rPr>
              <a:t> </a:t>
            </a:r>
            <a:r>
              <a:rPr lang="zh-CN" altLang="en-US" dirty="0" smtClean="0">
                <a:latin typeface="微软雅黑" panose="020B0503020204020204" charset="-122"/>
                <a:ea typeface="微软雅黑" panose="020B0503020204020204" charset="-122"/>
                <a:cs typeface="微软雅黑" panose="020B0503020204020204" charset="-122"/>
              </a:rPr>
              <a:t>不锈钢</a:t>
            </a:r>
            <a:endParaRPr lang="zh-CN" altLang="zh-CN" dirty="0" smtClean="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69231981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16</a:t>
            </a:fld>
            <a:endParaRPr lang="de-DE" altLang="en-US"/>
          </a:p>
        </p:txBody>
      </p:sp>
      <p:sp>
        <p:nvSpPr>
          <p:cNvPr id="4"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en-US" altLang="zh-CN" dirty="0" smtClean="0">
                <a:latin typeface="微软雅黑" panose="020B0503020204020204" charset="-122"/>
                <a:ea typeface="微软雅黑" panose="020B0503020204020204" charset="-122"/>
                <a:cs typeface="微软雅黑" panose="020B0503020204020204" charset="-122"/>
              </a:rPr>
              <a:t> </a:t>
            </a:r>
            <a:r>
              <a:rPr lang="zh-CN" altLang="en-US" dirty="0" smtClean="0">
                <a:latin typeface="微软雅黑" panose="020B0503020204020204" charset="-122"/>
                <a:ea typeface="微软雅黑" panose="020B0503020204020204" charset="-122"/>
                <a:cs typeface="微软雅黑" panose="020B0503020204020204" charset="-122"/>
              </a:rPr>
              <a:t>齿科合金</a:t>
            </a:r>
            <a:endParaRPr lang="zh-CN" altLang="zh-CN" dirty="0" smtClean="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3"/>
          <a:stretch>
            <a:fillRect/>
          </a:stretch>
        </p:blipFill>
        <p:spPr>
          <a:xfrm>
            <a:off x="431800" y="955604"/>
            <a:ext cx="8388672" cy="5497732"/>
          </a:xfrm>
          <a:prstGeom prst="rect">
            <a:avLst/>
          </a:prstGeom>
          <a:ln>
            <a:solidFill>
              <a:schemeClr val="tx1"/>
            </a:solidFill>
          </a:ln>
        </p:spPr>
      </p:pic>
    </p:spTree>
    <p:extLst>
      <p:ext uri="{BB962C8B-B14F-4D97-AF65-F5344CB8AC3E}">
        <p14:creationId xmlns:p14="http://schemas.microsoft.com/office/powerpoint/2010/main" val="363662991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17</a:t>
            </a:fld>
            <a:endParaRPr lang="de-DE" altLang="en-US"/>
          </a:p>
        </p:txBody>
      </p:sp>
      <p:sp>
        <p:nvSpPr>
          <p:cNvPr id="4"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a:latin typeface="微软雅黑" panose="020B0503020204020204" pitchFamily="34" charset="-122"/>
                <a:ea typeface="微软雅黑" panose="020B0503020204020204" pitchFamily="34" charset="-122"/>
              </a:rPr>
              <a:t>铁基非晶合金（</a:t>
            </a:r>
            <a:r>
              <a:rPr lang="en-US" dirty="0">
                <a:latin typeface="微软雅黑" panose="020B0503020204020204" pitchFamily="34" charset="-122"/>
                <a:ea typeface="微软雅黑" panose="020B0503020204020204" pitchFamily="34" charset="-122"/>
              </a:rPr>
              <a:t>Fe-Ni-Co-Si-B</a:t>
            </a:r>
            <a:r>
              <a:rPr lang="zh-CN" altLang="en-US" dirty="0">
                <a:latin typeface="微软雅黑" panose="020B0503020204020204" pitchFamily="34" charset="-122"/>
                <a:ea typeface="微软雅黑" panose="020B0503020204020204" pitchFamily="34" charset="-122"/>
              </a:rPr>
              <a:t>）</a:t>
            </a:r>
            <a:endParaRPr lang="zh-CN" altLang="zh-CN" dirty="0" smtClean="0">
              <a:latin typeface="微软雅黑" panose="020B0503020204020204" pitchFamily="34" charset="-122"/>
              <a:ea typeface="微软雅黑" panose="020B0503020204020204" pitchFamily="34" charset="-122"/>
              <a:cs typeface="微软雅黑" panose="020B0503020204020204" charset="-122"/>
            </a:endParaRPr>
          </a:p>
        </p:txBody>
      </p:sp>
      <p:pic>
        <p:nvPicPr>
          <p:cNvPr id="5" name="图片 4"/>
          <p:cNvPicPr/>
          <p:nvPr/>
        </p:nvPicPr>
        <p:blipFill>
          <a:blip r:embed="rId3"/>
          <a:stretch>
            <a:fillRect/>
          </a:stretch>
        </p:blipFill>
        <p:spPr>
          <a:xfrm>
            <a:off x="539552" y="1196752"/>
            <a:ext cx="7992888" cy="5040560"/>
          </a:xfrm>
          <a:prstGeom prst="rect">
            <a:avLst/>
          </a:prstGeom>
        </p:spPr>
      </p:pic>
    </p:spTree>
    <p:extLst>
      <p:ext uri="{BB962C8B-B14F-4D97-AF65-F5344CB8AC3E}">
        <p14:creationId xmlns:p14="http://schemas.microsoft.com/office/powerpoint/2010/main" val="195510024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18</a:t>
            </a:fld>
            <a:endParaRPr lang="de-DE" altLang="en-US"/>
          </a:p>
        </p:txBody>
      </p:sp>
      <p:sp>
        <p:nvSpPr>
          <p:cNvPr id="4"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smtClean="0">
                <a:latin typeface="微软雅黑" panose="020B0503020204020204" charset="-122"/>
                <a:ea typeface="微软雅黑" panose="020B0503020204020204" charset="-122"/>
                <a:cs typeface="微软雅黑" panose="020B0503020204020204" charset="-122"/>
              </a:rPr>
              <a:t>金属 </a:t>
            </a:r>
            <a:r>
              <a:rPr lang="en-US" altLang="zh-CN" dirty="0" smtClean="0">
                <a:latin typeface="微软雅黑" panose="020B0503020204020204" charset="-122"/>
                <a:ea typeface="微软雅黑" panose="020B0503020204020204" charset="-122"/>
                <a:cs typeface="微软雅黑" panose="020B0503020204020204" charset="-122"/>
              </a:rPr>
              <a:t>Mo </a:t>
            </a:r>
            <a:r>
              <a:rPr lang="zh-CN" altLang="en-US" dirty="0" smtClean="0">
                <a:latin typeface="微软雅黑" panose="020B0503020204020204" charset="-122"/>
                <a:ea typeface="微软雅黑" panose="020B0503020204020204" charset="-122"/>
                <a:cs typeface="微软雅黑" panose="020B0503020204020204" charset="-122"/>
              </a:rPr>
              <a:t>比热</a:t>
            </a:r>
            <a:endParaRPr lang="zh-CN" altLang="zh-CN" dirty="0" smtClean="0">
              <a:latin typeface="微软雅黑" panose="020B0503020204020204" charset="-122"/>
              <a:ea typeface="微软雅黑" panose="020B0503020204020204" charset="-122"/>
              <a:cs typeface="微软雅黑" panose="020B0503020204020204" charset="-122"/>
            </a:endParaRPr>
          </a:p>
        </p:txBody>
      </p:sp>
      <p:pic>
        <p:nvPicPr>
          <p:cNvPr id="5" name="Picture 7" descr="Moly-DSC-meas-l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42121"/>
            <a:ext cx="8716036" cy="496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707904" y="4221088"/>
            <a:ext cx="2646878" cy="369332"/>
          </a:xfrm>
          <a:prstGeom prst="rect">
            <a:avLst/>
          </a:prstGeom>
        </p:spPr>
        <p:txBody>
          <a:bodyPr wrap="none">
            <a:spAutoFit/>
          </a:bodyPr>
          <a:lstStyle/>
          <a:p>
            <a:r>
              <a:rPr lang="en-US" altLang="zh-CN" dirty="0"/>
              <a:t>D</a:t>
            </a:r>
            <a:r>
              <a:rPr lang="en-US" altLang="en-US" dirty="0" smtClean="0"/>
              <a:t>eviations </a:t>
            </a:r>
            <a:r>
              <a:rPr lang="en-US" altLang="en-US" dirty="0"/>
              <a:t>less than 2</a:t>
            </a:r>
            <a:r>
              <a:rPr lang="en-US" altLang="en-US" dirty="0" smtClean="0"/>
              <a:t>%</a:t>
            </a:r>
            <a:endParaRPr lang="en-US" dirty="0"/>
          </a:p>
        </p:txBody>
      </p:sp>
    </p:spTree>
    <p:extLst>
      <p:ext uri="{BB962C8B-B14F-4D97-AF65-F5344CB8AC3E}">
        <p14:creationId xmlns:p14="http://schemas.microsoft.com/office/powerpoint/2010/main" val="264166284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19</a:t>
            </a:fld>
            <a:endParaRPr lang="de-DE" altLang="en-US"/>
          </a:p>
        </p:txBody>
      </p:sp>
      <p:sp>
        <p:nvSpPr>
          <p:cNvPr id="4"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en-US" altLang="zh-CN" dirty="0" smtClean="0">
                <a:latin typeface="微软雅黑" panose="020B0503020204020204" charset="-122"/>
                <a:ea typeface="微软雅黑" panose="020B0503020204020204" charset="-122"/>
                <a:cs typeface="微软雅黑" panose="020B0503020204020204" charset="-122"/>
              </a:rPr>
              <a:t>STA </a:t>
            </a:r>
            <a:r>
              <a:rPr lang="zh-CN" altLang="en-US" dirty="0" smtClean="0">
                <a:latin typeface="微软雅黑" panose="020B0503020204020204" charset="-122"/>
                <a:ea typeface="微软雅黑" panose="020B0503020204020204" charset="-122"/>
                <a:cs typeface="微软雅黑" panose="020B0503020204020204" charset="-122"/>
              </a:rPr>
              <a:t>水蒸汽炉</a:t>
            </a:r>
            <a:endParaRPr lang="zh-CN" altLang="zh-CN" dirty="0" smtClean="0">
              <a:latin typeface="微软雅黑" panose="020B0503020204020204" charset="-122"/>
              <a:ea typeface="微软雅黑" panose="020B0503020204020204" charset="-122"/>
              <a:cs typeface="微软雅黑" panose="020B0503020204020204" charset="-122"/>
            </a:endParaRPr>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052735"/>
            <a:ext cx="4752528" cy="515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17939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zh-CN" altLang="en-US" dirty="0" smtClean="0"/>
              <a:t>聚合物、高分子材料</a:t>
            </a:r>
            <a:endParaRPr lang="en-US" dirty="0"/>
          </a:p>
        </p:txBody>
      </p:sp>
      <p:sp>
        <p:nvSpPr>
          <p:cNvPr id="2" name="灯片编号占位符 1"/>
          <p:cNvSpPr>
            <a:spLocks noGrp="1"/>
          </p:cNvSpPr>
          <p:nvPr>
            <p:ph type="sldNum" sz="quarter" idx="4294967295"/>
          </p:nvPr>
        </p:nvSpPr>
        <p:spPr>
          <a:xfrm>
            <a:off x="8215313" y="6554788"/>
            <a:ext cx="928687" cy="303212"/>
          </a:xfrm>
        </p:spPr>
        <p:txBody>
          <a:bodyPr/>
          <a:lstStyle/>
          <a:p>
            <a:pPr>
              <a:defRPr/>
            </a:pPr>
            <a:fld id="{A7EA67F1-9AD6-44B4-8C84-530212D10139}" type="slidenum">
              <a:rPr lang="en-US" altLang="zh-CN" smtClean="0"/>
              <a:t>2</a:t>
            </a:fld>
            <a:endParaRPr lang="de-DE" altLang="en-US"/>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861047"/>
            <a:ext cx="3672408" cy="273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480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20</a:t>
            </a:fld>
            <a:endParaRPr lang="de-DE" altLang="en-US"/>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5"/>
            <a:ext cx="7842045" cy="43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a:latin typeface="微软雅黑" panose="020B0503020204020204" charset="-122"/>
                <a:ea typeface="微软雅黑" panose="020B0503020204020204" charset="-122"/>
                <a:cs typeface="微软雅黑" panose="020B0503020204020204" charset="-122"/>
              </a:rPr>
              <a:t>耐</a:t>
            </a:r>
            <a:r>
              <a:rPr lang="zh-CN" altLang="en-US" dirty="0" smtClean="0">
                <a:latin typeface="微软雅黑" panose="020B0503020204020204" charset="-122"/>
                <a:ea typeface="微软雅黑" panose="020B0503020204020204" charset="-122"/>
                <a:cs typeface="微软雅黑" panose="020B0503020204020204" charset="-122"/>
              </a:rPr>
              <a:t>腐蚀不锈钢</a:t>
            </a:r>
            <a:endParaRPr lang="zh-CN" altLang="zh-CN" dirty="0" smtClean="0">
              <a:latin typeface="微软雅黑" panose="020B0503020204020204" charset="-122"/>
              <a:ea typeface="微软雅黑" panose="020B0503020204020204" charset="-122"/>
              <a:cs typeface="微软雅黑" panose="020B0503020204020204" charset="-122"/>
            </a:endParaRPr>
          </a:p>
        </p:txBody>
      </p:sp>
      <p:sp>
        <p:nvSpPr>
          <p:cNvPr id="5" name="Text Box 240"/>
          <p:cNvSpPr txBox="1">
            <a:spLocks noChangeArrowheads="1"/>
          </p:cNvSpPr>
          <p:nvPr/>
        </p:nvSpPr>
        <p:spPr bwMode="auto">
          <a:xfrm>
            <a:off x="684213" y="5877272"/>
            <a:ext cx="5116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1600">
                <a:solidFill>
                  <a:schemeClr val="tx1"/>
                </a:solidFill>
                <a:latin typeface="Arial" pitchFamily="34" charset="0"/>
              </a:defRPr>
            </a:lvl2pPr>
            <a:lvl3pPr marL="1143000" indent="-228600" eaLnBrk="0" hangingPunct="0">
              <a:spcBef>
                <a:spcPct val="20000"/>
              </a:spcBef>
              <a:buChar char="•"/>
              <a:defRPr sz="16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eaLnBrk="1" hangingPunct="1">
              <a:spcBef>
                <a:spcPct val="50000"/>
              </a:spcBef>
              <a:buFontTx/>
              <a:buNone/>
            </a:pPr>
            <a:r>
              <a:rPr lang="zh-CN" altLang="en-US" dirty="0" smtClean="0">
                <a:latin typeface="Times New Roman" pitchFamily="18" charset="0"/>
              </a:rPr>
              <a:t>在</a:t>
            </a:r>
            <a:r>
              <a:rPr lang="zh-CN" altLang="en-US" dirty="0">
                <a:latin typeface="Times New Roman" pitchFamily="18" charset="0"/>
              </a:rPr>
              <a:t>样品</a:t>
            </a:r>
            <a:r>
              <a:rPr lang="zh-CN" altLang="en-US" dirty="0" smtClean="0">
                <a:latin typeface="Times New Roman" pitchFamily="18" charset="0"/>
              </a:rPr>
              <a:t>表面</a:t>
            </a:r>
            <a:r>
              <a:rPr lang="zh-CN" altLang="en-US" dirty="0">
                <a:latin typeface="Times New Roman" pitchFamily="18" charset="0"/>
              </a:rPr>
              <a:t>形成氧化层后，不再进一步氧化。</a:t>
            </a:r>
            <a:endParaRPr lang="en-US" altLang="zh-CN" dirty="0">
              <a:latin typeface="Times New Roman" pitchFamily="18" charset="0"/>
            </a:endParaRPr>
          </a:p>
        </p:txBody>
      </p:sp>
    </p:spTree>
    <p:extLst>
      <p:ext uri="{BB962C8B-B14F-4D97-AF65-F5344CB8AC3E}">
        <p14:creationId xmlns:p14="http://schemas.microsoft.com/office/powerpoint/2010/main" val="262965951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21</a:t>
            </a:fld>
            <a:endParaRPr lang="de-DE" altLang="en-US"/>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13" y="1340768"/>
            <a:ext cx="8136427" cy="466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smtClean="0">
                <a:latin typeface="微软雅黑" panose="020B0503020204020204" charset="-122"/>
                <a:ea typeface="微软雅黑" panose="020B0503020204020204" charset="-122"/>
                <a:cs typeface="微软雅黑" panose="020B0503020204020204" charset="-122"/>
              </a:rPr>
              <a:t>普通钢</a:t>
            </a:r>
            <a:endParaRPr lang="zh-CN" altLang="zh-CN" dirty="0" smtClean="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79714701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22</a:t>
            </a:fld>
            <a:endParaRPr lang="de-DE" altLang="en-US"/>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52736"/>
            <a:ext cx="786294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smtClean="0">
                <a:latin typeface="微软雅黑" panose="020B0503020204020204" charset="-122"/>
                <a:ea typeface="微软雅黑" panose="020B0503020204020204" charset="-122"/>
                <a:cs typeface="微软雅黑" panose="020B0503020204020204" charset="-122"/>
              </a:rPr>
              <a:t>粘土与湿气反应</a:t>
            </a:r>
            <a:endParaRPr lang="zh-CN" altLang="zh-CN" dirty="0" smtClean="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6901329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zh-CN" altLang="en-US" dirty="0" smtClean="0"/>
              <a:t>含能材料、电池材料</a:t>
            </a:r>
            <a:endParaRPr lang="en-US" dirty="0"/>
          </a:p>
        </p:txBody>
      </p:sp>
      <p:sp>
        <p:nvSpPr>
          <p:cNvPr id="2" name="灯片编号占位符 1"/>
          <p:cNvSpPr>
            <a:spLocks noGrp="1"/>
          </p:cNvSpPr>
          <p:nvPr>
            <p:ph type="sldNum" sz="quarter" idx="4294967295"/>
          </p:nvPr>
        </p:nvSpPr>
        <p:spPr>
          <a:xfrm>
            <a:off x="8215313" y="6554788"/>
            <a:ext cx="928687" cy="303212"/>
          </a:xfrm>
        </p:spPr>
        <p:txBody>
          <a:bodyPr/>
          <a:lstStyle/>
          <a:p>
            <a:pPr>
              <a:defRPr/>
            </a:pPr>
            <a:fld id="{A7EA67F1-9AD6-44B4-8C84-530212D10139}" type="slidenum">
              <a:rPr lang="en-US" altLang="zh-CN" smtClean="0"/>
              <a:t>23</a:t>
            </a:fld>
            <a:endParaRPr lang="de-DE" altLang="en-US"/>
          </a:p>
        </p:txBody>
      </p:sp>
    </p:spTree>
    <p:extLst>
      <p:ext uri="{BB962C8B-B14F-4D97-AF65-F5344CB8AC3E}">
        <p14:creationId xmlns:p14="http://schemas.microsoft.com/office/powerpoint/2010/main" val="3578414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24</a:t>
            </a:fld>
            <a:endParaRPr lang="de-DE" altLang="en-US"/>
          </a:p>
        </p:txBody>
      </p:sp>
      <p:pic>
        <p:nvPicPr>
          <p:cNvPr id="68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409" y="1124744"/>
            <a:ext cx="8363651" cy="5285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endParaRPr lang="zh-CN" altLang="zh-CN" dirty="0" smtClean="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Rectangle 2"/>
          <p:cNvSpPr>
            <a:spLocks noChangeArrowheads="1"/>
          </p:cNvSpPr>
          <p:nvPr/>
        </p:nvSpPr>
        <p:spPr bwMode="auto">
          <a:xfrm>
            <a:off x="323528" y="333375"/>
            <a:ext cx="6764655" cy="457200"/>
          </a:xfrm>
          <a:prstGeom prst="rect">
            <a:avLst/>
          </a:prstGeom>
          <a:noFill/>
          <a:ln w="9525">
            <a:noFill/>
            <a:miter lim="800000"/>
          </a:ln>
        </p:spPr>
        <p:txBody>
          <a:bodyPr wrap="square">
            <a:spAutoFit/>
          </a:bodyPr>
          <a:lstStyle/>
          <a:p>
            <a:pPr>
              <a:spcBef>
                <a:spcPct val="0"/>
              </a:spcBef>
            </a:pPr>
            <a:r>
              <a:rPr lang="zh-CN" altLang="en-US" sz="2400" dirty="0">
                <a:solidFill>
                  <a:srgbClr val="007770"/>
                </a:solidFill>
                <a:latin typeface="Arial Narrow" panose="020B0606020202030204" pitchFamily="34" charset="0"/>
                <a:ea typeface="+mj-ea"/>
                <a:cs typeface="Arial" panose="020B0604020202020204" pitchFamily="34" charset="0"/>
              </a:rPr>
              <a:t>煤粉氧化</a:t>
            </a:r>
          </a:p>
        </p:txBody>
      </p:sp>
    </p:spTree>
    <p:extLst>
      <p:ext uri="{BB962C8B-B14F-4D97-AF65-F5344CB8AC3E}">
        <p14:creationId xmlns:p14="http://schemas.microsoft.com/office/powerpoint/2010/main" val="70991918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25</a:t>
            </a:fld>
            <a:endParaRPr lang="de-DE" altLang="en-US"/>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77093"/>
            <a:ext cx="7848872" cy="528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323528" y="333375"/>
            <a:ext cx="6764655" cy="457200"/>
          </a:xfrm>
          <a:prstGeom prst="rect">
            <a:avLst/>
          </a:prstGeom>
          <a:noFill/>
          <a:ln w="9525">
            <a:noFill/>
            <a:miter lim="800000"/>
          </a:ln>
        </p:spPr>
        <p:txBody>
          <a:bodyPr wrap="square">
            <a:spAutoFit/>
          </a:bodyPr>
          <a:lstStyle/>
          <a:p>
            <a:pPr>
              <a:spcBef>
                <a:spcPct val="0"/>
              </a:spcBef>
              <a:buFontTx/>
              <a:buNone/>
            </a:pPr>
            <a:r>
              <a:rPr lang="zh-CN" altLang="en-US" sz="2400" dirty="0">
                <a:solidFill>
                  <a:srgbClr val="007770"/>
                </a:solidFill>
                <a:latin typeface="Arial Narrow" panose="020B0606020202030204" pitchFamily="34" charset="0"/>
                <a:ea typeface="+mj-ea"/>
                <a:cs typeface="Arial" panose="020B0604020202020204" pitchFamily="34" charset="0"/>
              </a:rPr>
              <a:t>煤粉与</a:t>
            </a:r>
            <a:r>
              <a:rPr lang="en-US" altLang="zh-CN" sz="2400" dirty="0">
                <a:solidFill>
                  <a:srgbClr val="007770"/>
                </a:solidFill>
                <a:latin typeface="Arial Narrow" panose="020B0606020202030204" pitchFamily="34" charset="0"/>
                <a:ea typeface="+mj-ea"/>
                <a:cs typeface="Arial" panose="020B0604020202020204" pitchFamily="34" charset="0"/>
              </a:rPr>
              <a:t>CO2</a:t>
            </a:r>
            <a:r>
              <a:rPr lang="zh-CN" altLang="en-US" sz="2400" dirty="0">
                <a:solidFill>
                  <a:srgbClr val="007770"/>
                </a:solidFill>
                <a:latin typeface="Arial Narrow" panose="020B0606020202030204" pitchFamily="34" charset="0"/>
                <a:ea typeface="+mj-ea"/>
                <a:cs typeface="Arial" panose="020B0604020202020204" pitchFamily="34" charset="0"/>
              </a:rPr>
              <a:t>反应</a:t>
            </a:r>
          </a:p>
        </p:txBody>
      </p:sp>
    </p:spTree>
    <p:extLst>
      <p:ext uri="{BB962C8B-B14F-4D97-AF65-F5344CB8AC3E}">
        <p14:creationId xmlns:p14="http://schemas.microsoft.com/office/powerpoint/2010/main" val="343411832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26</a:t>
            </a:fld>
            <a:endParaRPr lang="de-DE" altLang="en-US"/>
          </a:p>
        </p:txBody>
      </p:sp>
      <p:pic>
        <p:nvPicPr>
          <p:cNvPr id="69634" name="Picture 2" descr="P:\Data\bc2000\c1251-c1300\c1294 当升材料科技有限公司\1604 STA449F3-ASC\export\15C2系列.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7"/>
            <a:ext cx="8335342" cy="53417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323528" y="333375"/>
            <a:ext cx="6764655" cy="457200"/>
          </a:xfrm>
          <a:prstGeom prst="rect">
            <a:avLst/>
          </a:prstGeom>
          <a:noFill/>
          <a:ln w="9525">
            <a:noFill/>
            <a:miter lim="800000"/>
          </a:ln>
        </p:spPr>
        <p:txBody>
          <a:bodyPr wrap="square">
            <a:spAutoFit/>
          </a:bodyPr>
          <a:lstStyle/>
          <a:p>
            <a:pPr>
              <a:spcBef>
                <a:spcPct val="0"/>
              </a:spcBef>
            </a:pPr>
            <a:r>
              <a:rPr lang="zh-CN" altLang="en-US" sz="2400" dirty="0">
                <a:solidFill>
                  <a:srgbClr val="007770"/>
                </a:solidFill>
                <a:latin typeface="Arial Narrow" panose="020B0606020202030204" pitchFamily="34" charset="0"/>
                <a:ea typeface="+mj-ea"/>
                <a:cs typeface="Arial" panose="020B0604020202020204" pitchFamily="34" charset="0"/>
              </a:rPr>
              <a:t>钴酸锂</a:t>
            </a:r>
            <a:r>
              <a:rPr lang="en-US" altLang="zh-CN" sz="2400" dirty="0">
                <a:solidFill>
                  <a:srgbClr val="007770"/>
                </a:solidFill>
                <a:latin typeface="Arial Narrow" panose="020B0606020202030204" pitchFamily="34" charset="0"/>
                <a:ea typeface="+mj-ea"/>
                <a:cs typeface="Arial" panose="020B0604020202020204" pitchFamily="34" charset="0"/>
              </a:rPr>
              <a:t>+</a:t>
            </a:r>
            <a:r>
              <a:rPr lang="zh-CN" altLang="en-US" sz="2400" dirty="0">
                <a:solidFill>
                  <a:srgbClr val="007770"/>
                </a:solidFill>
                <a:latin typeface="Arial Narrow" panose="020B0606020202030204" pitchFamily="34" charset="0"/>
                <a:ea typeface="+mj-ea"/>
                <a:cs typeface="Arial" panose="020B0604020202020204" pitchFamily="34" charset="0"/>
              </a:rPr>
              <a:t>电解液</a:t>
            </a:r>
          </a:p>
        </p:txBody>
      </p:sp>
      <p:sp>
        <p:nvSpPr>
          <p:cNvPr id="3" name="TextBox 2"/>
          <p:cNvSpPr txBox="1"/>
          <p:nvPr/>
        </p:nvSpPr>
        <p:spPr>
          <a:xfrm>
            <a:off x="3491880" y="1268760"/>
            <a:ext cx="1991162" cy="246221"/>
          </a:xfrm>
          <a:prstGeom prst="rect">
            <a:avLst/>
          </a:prstGeom>
          <a:noFill/>
        </p:spPr>
        <p:txBody>
          <a:bodyPr wrap="square" lIns="0" tIns="0" rIns="0" bIns="0" rtlCol="0" anchor="ctr" anchorCtr="0">
            <a:spAutoFit/>
          </a:bodyPr>
          <a:lstStyle/>
          <a:p>
            <a:pPr>
              <a:spcBef>
                <a:spcPts val="600"/>
              </a:spcBef>
              <a:buClr>
                <a:srgbClr val="007770"/>
              </a:buClr>
            </a:pPr>
            <a:r>
              <a:rPr lang="zh-CN" altLang="en-US" sz="1600" dirty="0" smtClean="0">
                <a:latin typeface="Arial" panose="020B0604020202020204" pitchFamily="34" charset="0"/>
                <a:cs typeface="Arial" panose="020B0604020202020204" pitchFamily="34" charset="0"/>
              </a:rPr>
              <a:t>使用高压坩埚测试</a:t>
            </a:r>
            <a:endParaRPr lang="en-US" sz="1600" dirty="0" err="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75064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27</a:t>
            </a:fld>
            <a:endParaRPr lang="de-DE" altLang="en-US"/>
          </a:p>
        </p:txBody>
      </p:sp>
      <p:sp>
        <p:nvSpPr>
          <p:cNvPr id="4" name="Rectangle 2"/>
          <p:cNvSpPr>
            <a:spLocks noChangeArrowheads="1"/>
          </p:cNvSpPr>
          <p:nvPr/>
        </p:nvSpPr>
        <p:spPr bwMode="auto">
          <a:xfrm>
            <a:off x="323528" y="333375"/>
            <a:ext cx="6764655" cy="457200"/>
          </a:xfrm>
          <a:prstGeom prst="rect">
            <a:avLst/>
          </a:prstGeom>
          <a:noFill/>
          <a:ln w="9525">
            <a:noFill/>
            <a:miter lim="800000"/>
          </a:ln>
        </p:spPr>
        <p:txBody>
          <a:bodyPr wrap="square">
            <a:spAutoFit/>
          </a:bodyPr>
          <a:lstStyle/>
          <a:p>
            <a:pPr>
              <a:spcBef>
                <a:spcPct val="0"/>
              </a:spcBef>
              <a:buFontTx/>
              <a:buNone/>
            </a:pPr>
            <a:r>
              <a:rPr lang="zh-CN" altLang="en-US" sz="2400" dirty="0">
                <a:solidFill>
                  <a:srgbClr val="007770"/>
                </a:solidFill>
                <a:latin typeface="Arial Narrow" panose="020B0606020202030204" pitchFamily="34" charset="0"/>
                <a:ea typeface="+mj-ea"/>
                <a:cs typeface="Arial" panose="020B0604020202020204" pitchFamily="34" charset="0"/>
              </a:rPr>
              <a:t>三元全锂电解质</a:t>
            </a:r>
          </a:p>
        </p:txBody>
      </p:sp>
      <p:pic>
        <p:nvPicPr>
          <p:cNvPr id="55299" name="Picture 3" descr="C:\Users\Mingfeng.Zhu\Desktop\MgO三元全锂60%B-2.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40" y="993329"/>
            <a:ext cx="8541940" cy="54534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18708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28</a:t>
            </a:fld>
            <a:endParaRPr lang="de-DE" altLang="en-US"/>
          </a:p>
        </p:txBody>
      </p:sp>
      <p:pic>
        <p:nvPicPr>
          <p:cNvPr id="53250" name="Picture 2" descr="P:\Data_T\Zhu Mingfeng\STA449F5\c1992 西南科技大学国防\export\高氯酸铵 AP.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13520"/>
            <a:ext cx="8521898" cy="54406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323528" y="333375"/>
            <a:ext cx="6764655" cy="457200"/>
          </a:xfrm>
          <a:prstGeom prst="rect">
            <a:avLst/>
          </a:prstGeom>
          <a:noFill/>
          <a:ln w="9525">
            <a:noFill/>
            <a:miter lim="800000"/>
          </a:ln>
        </p:spPr>
        <p:txBody>
          <a:bodyPr wrap="square">
            <a:spAutoFit/>
          </a:bodyPr>
          <a:lstStyle/>
          <a:p>
            <a:pPr>
              <a:spcBef>
                <a:spcPct val="0"/>
              </a:spcBef>
            </a:pPr>
            <a:r>
              <a:rPr lang="zh-CN" altLang="en-US" sz="2400" dirty="0">
                <a:solidFill>
                  <a:srgbClr val="007770"/>
                </a:solidFill>
                <a:latin typeface="Arial Narrow" panose="020B0606020202030204" pitchFamily="34" charset="0"/>
                <a:ea typeface="+mj-ea"/>
                <a:cs typeface="Arial" panose="020B0604020202020204" pitchFamily="34" charset="0"/>
              </a:rPr>
              <a:t>高氯酸铵</a:t>
            </a:r>
          </a:p>
        </p:txBody>
      </p:sp>
    </p:spTree>
    <p:extLst>
      <p:ext uri="{BB962C8B-B14F-4D97-AF65-F5344CB8AC3E}">
        <p14:creationId xmlns:p14="http://schemas.microsoft.com/office/powerpoint/2010/main" val="115800217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29</a:t>
            </a:fld>
            <a:endParaRPr lang="de-DE" altLang="en-US"/>
          </a:p>
        </p:txBody>
      </p:sp>
      <p:sp>
        <p:nvSpPr>
          <p:cNvPr id="3"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a:t>储氢材料</a:t>
            </a:r>
            <a:endParaRPr lang="zh-CN" altLang="zh-CN" dirty="0"/>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70" y="1052736"/>
            <a:ext cx="8669110" cy="48966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9917354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3</a:t>
            </a:fld>
            <a:endParaRPr lang="de-DE" altLang="en-US"/>
          </a:p>
        </p:txBody>
      </p:sp>
      <p:grpSp>
        <p:nvGrpSpPr>
          <p:cNvPr id="3" name="Group 3"/>
          <p:cNvGrpSpPr>
            <a:grpSpLocks/>
          </p:cNvGrpSpPr>
          <p:nvPr/>
        </p:nvGrpSpPr>
        <p:grpSpPr bwMode="auto">
          <a:xfrm>
            <a:off x="683568" y="1050925"/>
            <a:ext cx="7920038" cy="5330825"/>
            <a:chOff x="0" y="0"/>
            <a:chExt cx="4989" cy="3358"/>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89" cy="335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pic>
        <p:sp>
          <p:nvSpPr>
            <p:cNvPr id="5" name="Text Box 5"/>
            <p:cNvSpPr txBox="1">
              <a:spLocks noChangeArrowheads="1"/>
            </p:cNvSpPr>
            <p:nvPr/>
          </p:nvSpPr>
          <p:spPr bwMode="auto">
            <a:xfrm>
              <a:off x="1179" y="2449"/>
              <a:ext cx="4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1600">
                  <a:solidFill>
                    <a:schemeClr val="tx1"/>
                  </a:solidFill>
                  <a:latin typeface="Arial" pitchFamily="34" charset="0"/>
                </a:defRPr>
              </a:lvl2pPr>
              <a:lvl3pPr marL="1143000" indent="-228600" eaLnBrk="0" hangingPunct="0">
                <a:spcBef>
                  <a:spcPct val="20000"/>
                </a:spcBef>
                <a:buChar char="•"/>
                <a:defRPr sz="16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eaLnBrk="1" hangingPunct="1">
                <a:spcBef>
                  <a:spcPct val="0"/>
                </a:spcBef>
                <a:buFontTx/>
                <a:buNone/>
              </a:pPr>
              <a:r>
                <a:rPr lang="zh-CN" altLang="en-US" sz="1400" dirty="0">
                  <a:solidFill>
                    <a:srgbClr val="FF0000"/>
                  </a:solidFill>
                </a:rPr>
                <a:t>冷结晶</a:t>
              </a:r>
            </a:p>
          </p:txBody>
        </p:sp>
        <p:sp>
          <p:nvSpPr>
            <p:cNvPr id="6" name="Text Box 6"/>
            <p:cNvSpPr txBox="1">
              <a:spLocks noChangeArrowheads="1"/>
            </p:cNvSpPr>
            <p:nvPr/>
          </p:nvSpPr>
          <p:spPr bwMode="auto">
            <a:xfrm>
              <a:off x="3674" y="1224"/>
              <a:ext cx="4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1600">
                  <a:solidFill>
                    <a:schemeClr val="tx1"/>
                  </a:solidFill>
                  <a:latin typeface="Arial" pitchFamily="34" charset="0"/>
                </a:defRPr>
              </a:lvl2pPr>
              <a:lvl3pPr marL="1143000" indent="-228600" eaLnBrk="0" hangingPunct="0">
                <a:spcBef>
                  <a:spcPct val="20000"/>
                </a:spcBef>
                <a:buChar char="•"/>
                <a:defRPr sz="16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eaLnBrk="1" hangingPunct="1">
                <a:spcBef>
                  <a:spcPct val="0"/>
                </a:spcBef>
                <a:buFontTx/>
                <a:buNone/>
              </a:pPr>
              <a:r>
                <a:rPr lang="zh-CN" altLang="en-US" sz="1400" dirty="0">
                  <a:solidFill>
                    <a:srgbClr val="FF0000"/>
                  </a:solidFill>
                </a:rPr>
                <a:t>热裂解</a:t>
              </a:r>
            </a:p>
          </p:txBody>
        </p:sp>
        <p:sp>
          <p:nvSpPr>
            <p:cNvPr id="7" name="Text Box 7"/>
            <p:cNvSpPr txBox="1">
              <a:spLocks noChangeArrowheads="1"/>
            </p:cNvSpPr>
            <p:nvPr/>
          </p:nvSpPr>
          <p:spPr bwMode="auto">
            <a:xfrm>
              <a:off x="1542" y="1678"/>
              <a:ext cx="3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1600">
                  <a:solidFill>
                    <a:schemeClr val="tx1"/>
                  </a:solidFill>
                  <a:latin typeface="Arial" pitchFamily="34" charset="0"/>
                </a:defRPr>
              </a:lvl2pPr>
              <a:lvl3pPr marL="1143000" indent="-228600" eaLnBrk="0" hangingPunct="0">
                <a:spcBef>
                  <a:spcPct val="20000"/>
                </a:spcBef>
                <a:buChar char="•"/>
                <a:defRPr sz="16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eaLnBrk="1" hangingPunct="1">
                <a:spcBef>
                  <a:spcPct val="0"/>
                </a:spcBef>
                <a:buFontTx/>
                <a:buNone/>
              </a:pPr>
              <a:r>
                <a:rPr lang="zh-CN" altLang="en-US" sz="1400" dirty="0">
                  <a:solidFill>
                    <a:srgbClr val="FF0000"/>
                  </a:solidFill>
                </a:rPr>
                <a:t>熔融</a:t>
              </a:r>
            </a:p>
          </p:txBody>
        </p:sp>
        <p:sp>
          <p:nvSpPr>
            <p:cNvPr id="8" name="Text Box 8"/>
            <p:cNvSpPr txBox="1">
              <a:spLocks noChangeArrowheads="1"/>
            </p:cNvSpPr>
            <p:nvPr/>
          </p:nvSpPr>
          <p:spPr bwMode="auto">
            <a:xfrm>
              <a:off x="272" y="1769"/>
              <a:ext cx="7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1600">
                  <a:solidFill>
                    <a:schemeClr val="tx1"/>
                  </a:solidFill>
                  <a:latin typeface="Arial" pitchFamily="34" charset="0"/>
                </a:defRPr>
              </a:lvl2pPr>
              <a:lvl3pPr marL="1143000" indent="-228600" eaLnBrk="0" hangingPunct="0">
                <a:spcBef>
                  <a:spcPct val="20000"/>
                </a:spcBef>
                <a:buChar char="•"/>
                <a:defRPr sz="16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eaLnBrk="1" hangingPunct="1">
                <a:spcBef>
                  <a:spcPct val="0"/>
                </a:spcBef>
                <a:buFontTx/>
                <a:buNone/>
              </a:pPr>
              <a:r>
                <a:rPr lang="zh-CN" altLang="en-US" sz="1400" dirty="0">
                  <a:solidFill>
                    <a:srgbClr val="FF0000"/>
                  </a:solidFill>
                </a:rPr>
                <a:t>玻璃化</a:t>
              </a:r>
              <a:r>
                <a:rPr lang="de-DE" altLang="en-US" sz="1400" dirty="0">
                  <a:solidFill>
                    <a:srgbClr val="FF0000"/>
                  </a:solidFill>
                </a:rPr>
                <a:t>/</a:t>
              </a:r>
              <a:r>
                <a:rPr lang="zh-CN" altLang="en-US" sz="1400" dirty="0">
                  <a:solidFill>
                    <a:srgbClr val="FF0000"/>
                  </a:solidFill>
                </a:rPr>
                <a:t>松弛</a:t>
              </a:r>
            </a:p>
          </p:txBody>
        </p:sp>
        <p:pic>
          <p:nvPicPr>
            <p:cNvPr id="9" name="Picture 9" descr="Strukturformel">
              <a:hlinkClick r:id="rId4" tooltip="Strukturformel"/>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 y="1177"/>
              <a:ext cx="1089"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en-US" altLang="zh-CN" dirty="0" smtClean="0">
                <a:solidFill>
                  <a:schemeClr val="tx1"/>
                </a:solidFill>
                <a:latin typeface="微软雅黑" panose="020B0503020204020204" charset="-122"/>
                <a:ea typeface="微软雅黑" panose="020B0503020204020204" charset="-122"/>
                <a:cs typeface="微软雅黑" panose="020B0503020204020204" charset="-122"/>
              </a:rPr>
              <a:t> </a:t>
            </a:r>
            <a:r>
              <a:rPr lang="en-US" altLang="zh-CN" b="1" dirty="0">
                <a:ea typeface="宋体" panose="02010600030101010101" pitchFamily="2" charset="-122"/>
              </a:rPr>
              <a:t>PET</a:t>
            </a:r>
            <a:r>
              <a:rPr lang="en-US" altLang="zh-CN" dirty="0" smtClean="0">
                <a:solidFill>
                  <a:schemeClr val="tx1"/>
                </a:solidFill>
                <a:latin typeface="微软雅黑" panose="020B0503020204020204" charset="-122"/>
                <a:ea typeface="微软雅黑" panose="020B0503020204020204" charset="-122"/>
                <a:cs typeface="微软雅黑" panose="020B0503020204020204" charset="-122"/>
              </a:rPr>
              <a:t> </a:t>
            </a:r>
            <a:r>
              <a:rPr lang="zh-CN" altLang="en-US" dirty="0" smtClean="0">
                <a:solidFill>
                  <a:schemeClr val="tx1"/>
                </a:solidFill>
                <a:latin typeface="微软雅黑" panose="020B0503020204020204" charset="-122"/>
                <a:ea typeface="微软雅黑" panose="020B0503020204020204" charset="-122"/>
                <a:cs typeface="微软雅黑" panose="020B0503020204020204" charset="-122"/>
              </a:rPr>
              <a:t> </a:t>
            </a:r>
            <a:endParaRPr lang="zh-CN" altLang="zh-CN" dirty="0" smtClean="0">
              <a:solidFill>
                <a:schemeClr val="tx1"/>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2692397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30</a:t>
            </a:fld>
            <a:endParaRPr lang="de-DE" altLang="en-US"/>
          </a:p>
        </p:txBody>
      </p:sp>
      <p:sp>
        <p:nvSpPr>
          <p:cNvPr id="3"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a:t>含能材料 </a:t>
            </a:r>
            <a:r>
              <a:rPr lang="en-US" altLang="zh-CN" dirty="0"/>
              <a:t>– </a:t>
            </a:r>
            <a:r>
              <a:rPr lang="en-US" altLang="zh-CN" dirty="0" err="1"/>
              <a:t>Ar</a:t>
            </a:r>
            <a:r>
              <a:rPr lang="en-US" altLang="zh-CN" dirty="0"/>
              <a:t> </a:t>
            </a:r>
            <a:r>
              <a:rPr lang="zh-CN" altLang="en-US" dirty="0"/>
              <a:t>气氛 </a:t>
            </a:r>
            <a:r>
              <a:rPr lang="en-US" altLang="zh-CN" dirty="0"/>
              <a:t>– </a:t>
            </a:r>
            <a:r>
              <a:rPr lang="zh-CN" altLang="en-US" dirty="0"/>
              <a:t>其他品牌</a:t>
            </a:r>
            <a:r>
              <a:rPr lang="en-US" altLang="zh-CN" dirty="0"/>
              <a:t>DSC</a:t>
            </a:r>
            <a:endParaRPr lang="zh-CN" altLang="zh-CN" dirty="0"/>
          </a:p>
        </p:txBody>
      </p:sp>
      <p:pic>
        <p:nvPicPr>
          <p:cNvPr id="4" name="图片 3"/>
          <p:cNvPicPr/>
          <p:nvPr/>
        </p:nvPicPr>
        <p:blipFill>
          <a:blip r:embed="rId3"/>
          <a:stretch>
            <a:fillRect/>
          </a:stretch>
        </p:blipFill>
        <p:spPr>
          <a:xfrm>
            <a:off x="431799" y="1052736"/>
            <a:ext cx="8244657" cy="5328592"/>
          </a:xfrm>
          <a:prstGeom prst="rect">
            <a:avLst/>
          </a:prstGeom>
          <a:ln>
            <a:solidFill>
              <a:schemeClr val="tx1"/>
            </a:solidFill>
          </a:ln>
        </p:spPr>
      </p:pic>
    </p:spTree>
    <p:extLst>
      <p:ext uri="{BB962C8B-B14F-4D97-AF65-F5344CB8AC3E}">
        <p14:creationId xmlns:p14="http://schemas.microsoft.com/office/powerpoint/2010/main" val="3714585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31</a:t>
            </a:fld>
            <a:endParaRPr lang="de-DE" altLang="en-US"/>
          </a:p>
        </p:txBody>
      </p:sp>
      <p:sp>
        <p:nvSpPr>
          <p:cNvPr id="3"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a:t>含能材料 </a:t>
            </a:r>
            <a:r>
              <a:rPr lang="en-US" altLang="zh-CN" dirty="0"/>
              <a:t>– </a:t>
            </a:r>
            <a:r>
              <a:rPr lang="en-US" altLang="zh-CN" dirty="0" err="1"/>
              <a:t>Ar</a:t>
            </a:r>
            <a:r>
              <a:rPr lang="en-US" altLang="zh-CN" dirty="0"/>
              <a:t> </a:t>
            </a:r>
            <a:r>
              <a:rPr lang="zh-CN" altLang="en-US" dirty="0"/>
              <a:t>气氛 </a:t>
            </a:r>
            <a:r>
              <a:rPr lang="en-US" altLang="zh-CN" dirty="0"/>
              <a:t>– STA449F3</a:t>
            </a:r>
            <a:endParaRPr lang="zh-CN" altLang="zh-CN" dirty="0"/>
          </a:p>
        </p:txBody>
      </p:sp>
      <p:pic>
        <p:nvPicPr>
          <p:cNvPr id="4" name="图片 3"/>
          <p:cNvPicPr/>
          <p:nvPr/>
        </p:nvPicPr>
        <p:blipFill>
          <a:blip r:embed="rId3"/>
          <a:stretch>
            <a:fillRect/>
          </a:stretch>
        </p:blipFill>
        <p:spPr>
          <a:xfrm>
            <a:off x="431799" y="1052736"/>
            <a:ext cx="8244657" cy="5415990"/>
          </a:xfrm>
          <a:prstGeom prst="rect">
            <a:avLst/>
          </a:prstGeom>
        </p:spPr>
      </p:pic>
    </p:spTree>
    <p:extLst>
      <p:ext uri="{BB962C8B-B14F-4D97-AF65-F5344CB8AC3E}">
        <p14:creationId xmlns:p14="http://schemas.microsoft.com/office/powerpoint/2010/main" val="3022713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32</a:t>
            </a:fld>
            <a:endParaRPr lang="de-DE" altLang="en-US"/>
          </a:p>
        </p:txBody>
      </p:sp>
      <p:sp>
        <p:nvSpPr>
          <p:cNvPr id="3"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a:t>含能材料 </a:t>
            </a:r>
            <a:r>
              <a:rPr lang="en-US" altLang="zh-CN" dirty="0"/>
              <a:t>– Air </a:t>
            </a:r>
            <a:r>
              <a:rPr lang="zh-CN" altLang="en-US" dirty="0"/>
              <a:t>气氛 </a:t>
            </a:r>
            <a:r>
              <a:rPr lang="en-US" altLang="zh-CN" dirty="0"/>
              <a:t>– STA449F3 </a:t>
            </a:r>
            <a:endParaRPr lang="zh-CN" altLang="zh-CN" dirty="0"/>
          </a:p>
        </p:txBody>
      </p:sp>
      <p:pic>
        <p:nvPicPr>
          <p:cNvPr id="5" name="图片 4"/>
          <p:cNvPicPr/>
          <p:nvPr/>
        </p:nvPicPr>
        <p:blipFill>
          <a:blip r:embed="rId3"/>
          <a:stretch>
            <a:fillRect/>
          </a:stretch>
        </p:blipFill>
        <p:spPr>
          <a:xfrm>
            <a:off x="395536" y="908050"/>
            <a:ext cx="8424936" cy="5545286"/>
          </a:xfrm>
          <a:prstGeom prst="rect">
            <a:avLst/>
          </a:prstGeom>
        </p:spPr>
      </p:pic>
    </p:spTree>
    <p:extLst>
      <p:ext uri="{BB962C8B-B14F-4D97-AF65-F5344CB8AC3E}">
        <p14:creationId xmlns:p14="http://schemas.microsoft.com/office/powerpoint/2010/main" val="3254663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zh-CN" altLang="en-US" dirty="0" smtClean="0"/>
              <a:t>固、液线，相图</a:t>
            </a:r>
            <a:endParaRPr lang="en-US" dirty="0"/>
          </a:p>
        </p:txBody>
      </p:sp>
      <p:sp>
        <p:nvSpPr>
          <p:cNvPr id="2" name="灯片编号占位符 1"/>
          <p:cNvSpPr>
            <a:spLocks noGrp="1"/>
          </p:cNvSpPr>
          <p:nvPr>
            <p:ph type="sldNum" sz="quarter" idx="4294967295"/>
          </p:nvPr>
        </p:nvSpPr>
        <p:spPr>
          <a:xfrm>
            <a:off x="8215313" y="6554788"/>
            <a:ext cx="928687" cy="303212"/>
          </a:xfrm>
        </p:spPr>
        <p:txBody>
          <a:bodyPr/>
          <a:lstStyle/>
          <a:p>
            <a:pPr>
              <a:defRPr/>
            </a:pPr>
            <a:fld id="{A7EA67F1-9AD6-44B4-8C84-530212D10139}" type="slidenum">
              <a:rPr lang="en-US" altLang="zh-CN" smtClean="0"/>
              <a:t>33</a:t>
            </a:fld>
            <a:endParaRPr lang="de-DE" altLang="en-US"/>
          </a:p>
        </p:txBody>
      </p:sp>
    </p:spTree>
    <p:extLst>
      <p:ext uri="{BB962C8B-B14F-4D97-AF65-F5344CB8AC3E}">
        <p14:creationId xmlns:p14="http://schemas.microsoft.com/office/powerpoint/2010/main" val="1475434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34</a:t>
            </a:fld>
            <a:endParaRPr lang="de-DE" altLang="en-US"/>
          </a:p>
        </p:txBody>
      </p:sp>
      <p:sp>
        <p:nvSpPr>
          <p:cNvPr id="3"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endParaRPr lang="zh-CN" altLang="zh-CN" dirty="0" smtClean="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Rectangle 2"/>
          <p:cNvSpPr txBox="1">
            <a:spLocks noChangeArrowheads="1"/>
          </p:cNvSpPr>
          <p:nvPr/>
        </p:nvSpPr>
        <p:spPr bwMode="gray">
          <a:xfrm>
            <a:off x="467544"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a:t>固、液线，相图</a:t>
            </a:r>
            <a:endParaRPr lang="en-US" dirty="0"/>
          </a:p>
        </p:txBody>
      </p:sp>
      <p:sp>
        <p:nvSpPr>
          <p:cNvPr id="6" name="TextBox 2"/>
          <p:cNvSpPr txBox="1"/>
          <p:nvPr/>
        </p:nvSpPr>
        <p:spPr>
          <a:xfrm>
            <a:off x="539552" y="1382716"/>
            <a:ext cx="8064896" cy="4739759"/>
          </a:xfrm>
          <a:prstGeom prst="rect">
            <a:avLst/>
          </a:prstGeom>
          <a:noFill/>
        </p:spPr>
        <p:txBody>
          <a:bodyPr wrap="square" lIns="0" tIns="0" rIns="0" bIns="0" rtlCol="0" anchor="ctr" anchorCtr="0">
            <a:spAutoFit/>
          </a:bodyPr>
          <a:lstStyle/>
          <a:p>
            <a:pPr>
              <a:spcBef>
                <a:spcPts val="600"/>
              </a:spcBef>
              <a:buClr>
                <a:srgbClr val="007770"/>
              </a:buClr>
            </a:pPr>
            <a:r>
              <a:rPr lang="zh-CN" altLang="en-US" sz="2000" dirty="0" smtClean="0">
                <a:ea typeface="宋体" pitchFamily="2" charset="-122"/>
              </a:rPr>
              <a:t>相图的建立－如何测绘</a:t>
            </a:r>
            <a:r>
              <a:rPr lang="en-US" altLang="zh-CN" sz="2000" dirty="0" smtClean="0">
                <a:ea typeface="宋体" pitchFamily="2" charset="-122"/>
              </a:rPr>
              <a:t>Cu-Ni</a:t>
            </a:r>
            <a:r>
              <a:rPr lang="zh-CN" altLang="en-US" sz="2000" dirty="0" smtClean="0">
                <a:ea typeface="宋体" pitchFamily="2" charset="-122"/>
              </a:rPr>
              <a:t>相图</a:t>
            </a:r>
            <a:r>
              <a:rPr lang="zh-CN" altLang="en-US" sz="2000" dirty="0" smtClean="0">
                <a:ea typeface="宋体" pitchFamily="2" charset="-122"/>
              </a:rPr>
              <a:t>：</a:t>
            </a:r>
            <a:endParaRPr lang="en-US" altLang="zh-CN" sz="2000" dirty="0" smtClean="0">
              <a:ea typeface="宋体" pitchFamily="2" charset="-122"/>
            </a:endParaRPr>
          </a:p>
          <a:p>
            <a:pPr>
              <a:spcBef>
                <a:spcPts val="600"/>
              </a:spcBef>
              <a:buClr>
                <a:srgbClr val="007770"/>
              </a:buClr>
            </a:pPr>
            <a:endParaRPr lang="en-US" altLang="zh-CN" sz="2000" dirty="0" smtClean="0">
              <a:ea typeface="宋体" pitchFamily="2" charset="-122"/>
            </a:endParaRPr>
          </a:p>
          <a:p>
            <a:pPr>
              <a:spcBef>
                <a:spcPts val="600"/>
              </a:spcBef>
              <a:buClr>
                <a:srgbClr val="007770"/>
              </a:buClr>
            </a:pPr>
            <a:r>
              <a:rPr lang="zh-CN" altLang="en-US" sz="2000" dirty="0" smtClean="0">
                <a:ea typeface="宋体" pitchFamily="2" charset="-122"/>
              </a:rPr>
              <a:t>传统方法：</a:t>
            </a:r>
            <a:endParaRPr lang="en-US" altLang="zh-CN" sz="2000" dirty="0" smtClean="0">
              <a:ea typeface="宋体" pitchFamily="2" charset="-122"/>
            </a:endParaRPr>
          </a:p>
          <a:p>
            <a:pPr marL="269875" indent="-269875">
              <a:spcBef>
                <a:spcPts val="600"/>
              </a:spcBef>
              <a:buClr>
                <a:srgbClr val="007770"/>
              </a:buClr>
              <a:buFont typeface="Webdings" panose="05030102010509060703" pitchFamily="18" charset="2"/>
              <a:buChar char="&lt;"/>
            </a:pPr>
            <a:r>
              <a:rPr lang="zh-CN" altLang="en-US" dirty="0" smtClean="0">
                <a:ea typeface="宋体" pitchFamily="2" charset="-122"/>
              </a:rPr>
              <a:t>按质量分数先配制一系列具有代表性成分不同的</a:t>
            </a:r>
            <a:r>
              <a:rPr lang="en-US" altLang="zh-CN" dirty="0" smtClean="0">
                <a:ea typeface="宋体" pitchFamily="2" charset="-122"/>
              </a:rPr>
              <a:t>Cu-Ni</a:t>
            </a:r>
            <a:r>
              <a:rPr lang="zh-CN" altLang="en-US" dirty="0" smtClean="0">
                <a:ea typeface="宋体" pitchFamily="2" charset="-122"/>
              </a:rPr>
              <a:t>合金</a:t>
            </a:r>
            <a:endParaRPr lang="en-US" altLang="zh-CN" dirty="0" smtClean="0">
              <a:ea typeface="宋体" pitchFamily="2" charset="-122"/>
            </a:endParaRPr>
          </a:p>
          <a:p>
            <a:pPr marL="269875" indent="-269875">
              <a:spcBef>
                <a:spcPts val="600"/>
              </a:spcBef>
              <a:buClr>
                <a:srgbClr val="007770"/>
              </a:buClr>
              <a:buFont typeface="Webdings" panose="05030102010509060703" pitchFamily="18" charset="2"/>
              <a:buChar char="&lt;"/>
            </a:pPr>
            <a:r>
              <a:rPr lang="zh-CN" altLang="en-US" dirty="0" smtClean="0">
                <a:ea typeface="宋体" pitchFamily="2" charset="-122"/>
              </a:rPr>
              <a:t>测出上述所配合金级纯</a:t>
            </a:r>
            <a:r>
              <a:rPr lang="en-US" altLang="zh-CN" dirty="0" smtClean="0">
                <a:ea typeface="宋体" pitchFamily="2" charset="-122"/>
              </a:rPr>
              <a:t>Cu</a:t>
            </a:r>
            <a:r>
              <a:rPr lang="zh-CN" altLang="en-US" dirty="0" smtClean="0">
                <a:ea typeface="宋体" pitchFamily="2" charset="-122"/>
              </a:rPr>
              <a:t>、纯</a:t>
            </a:r>
            <a:r>
              <a:rPr lang="en-US" altLang="zh-CN" dirty="0" smtClean="0">
                <a:ea typeface="宋体" pitchFamily="2" charset="-122"/>
              </a:rPr>
              <a:t>Ni</a:t>
            </a:r>
            <a:r>
              <a:rPr lang="zh-CN" altLang="en-US" dirty="0" smtClean="0">
                <a:ea typeface="宋体" pitchFamily="2" charset="-122"/>
              </a:rPr>
              <a:t>的冷却曲线</a:t>
            </a:r>
            <a:endParaRPr lang="en-US" altLang="zh-CN" dirty="0" smtClean="0">
              <a:ea typeface="宋体" pitchFamily="2" charset="-122"/>
            </a:endParaRPr>
          </a:p>
          <a:p>
            <a:pPr marL="269875" indent="-269875">
              <a:spcBef>
                <a:spcPts val="600"/>
              </a:spcBef>
              <a:buClr>
                <a:srgbClr val="007770"/>
              </a:buClr>
              <a:buFont typeface="Webdings" panose="05030102010509060703" pitchFamily="18" charset="2"/>
              <a:buChar char="&lt;"/>
            </a:pPr>
            <a:r>
              <a:rPr lang="zh-CN" altLang="en-US" dirty="0" smtClean="0">
                <a:ea typeface="宋体" pitchFamily="2" charset="-122"/>
              </a:rPr>
              <a:t>求出各冷却曲线的临界点。纯</a:t>
            </a:r>
            <a:r>
              <a:rPr lang="en-US" altLang="zh-CN" dirty="0" smtClean="0">
                <a:ea typeface="宋体" pitchFamily="2" charset="-122"/>
              </a:rPr>
              <a:t>Cu</a:t>
            </a:r>
            <a:r>
              <a:rPr lang="zh-CN" altLang="en-US" dirty="0" smtClean="0">
                <a:ea typeface="宋体" pitchFamily="2" charset="-122"/>
              </a:rPr>
              <a:t>、纯</a:t>
            </a:r>
            <a:r>
              <a:rPr lang="en-US" altLang="zh-CN" dirty="0" smtClean="0">
                <a:ea typeface="宋体" pitchFamily="2" charset="-122"/>
              </a:rPr>
              <a:t>Ni</a:t>
            </a:r>
            <a:r>
              <a:rPr lang="zh-CN" altLang="en-US" dirty="0" smtClean="0">
                <a:ea typeface="宋体" pitchFamily="2" charset="-122"/>
              </a:rPr>
              <a:t>的冷却曲线上有一平台，表示其在恒温下凝固。合金的冷却曲线上没有平台，而为二次转折，温度较高的折点表示凝固的开始温度，而温度低的转折点对应凝固的终结温度</a:t>
            </a:r>
            <a:endParaRPr lang="en-US" altLang="zh-CN" dirty="0" smtClean="0">
              <a:ea typeface="宋体" pitchFamily="2" charset="-122"/>
            </a:endParaRPr>
          </a:p>
          <a:p>
            <a:pPr marL="269875" indent="-269875">
              <a:spcBef>
                <a:spcPts val="600"/>
              </a:spcBef>
              <a:buClr>
                <a:srgbClr val="007770"/>
              </a:buClr>
              <a:buFont typeface="Webdings" panose="05030102010509060703" pitchFamily="18" charset="2"/>
              <a:buChar char="&lt;"/>
            </a:pPr>
            <a:r>
              <a:rPr lang="zh-CN" altLang="en-US" dirty="0" smtClean="0">
                <a:ea typeface="宋体" pitchFamily="2" charset="-122"/>
              </a:rPr>
              <a:t>将各临界点分别投到对应的合金成分、温度坐标中，每个临界点在二元相图中对应一个点</a:t>
            </a:r>
            <a:endParaRPr lang="en-US" altLang="zh-CN" dirty="0" smtClean="0">
              <a:ea typeface="宋体" pitchFamily="2" charset="-122"/>
            </a:endParaRPr>
          </a:p>
          <a:p>
            <a:pPr marL="269875" indent="-269875">
              <a:spcBef>
                <a:spcPts val="600"/>
              </a:spcBef>
              <a:buClr>
                <a:srgbClr val="007770"/>
              </a:buClr>
              <a:buFont typeface="Webdings" panose="05030102010509060703" pitchFamily="18" charset="2"/>
              <a:buChar char="&lt;"/>
            </a:pPr>
            <a:r>
              <a:rPr lang="zh-CN" altLang="en-US" dirty="0" smtClean="0">
                <a:ea typeface="宋体" pitchFamily="2" charset="-122"/>
              </a:rPr>
              <a:t>连接各相同意义的临界点（开始点或终了点）就得到了</a:t>
            </a:r>
            <a:r>
              <a:rPr lang="en-US" altLang="zh-CN" dirty="0" smtClean="0">
                <a:ea typeface="宋体" pitchFamily="2" charset="-122"/>
              </a:rPr>
              <a:t>Cu-Ni</a:t>
            </a:r>
            <a:r>
              <a:rPr lang="zh-CN" altLang="en-US" dirty="0" smtClean="0">
                <a:ea typeface="宋体" pitchFamily="2" charset="-122"/>
              </a:rPr>
              <a:t>合金的二元相图</a:t>
            </a:r>
            <a:endParaRPr lang="en-US" altLang="zh-CN" dirty="0" smtClean="0">
              <a:ea typeface="宋体" pitchFamily="2" charset="-122"/>
            </a:endParaRPr>
          </a:p>
          <a:p>
            <a:pPr marL="269875" indent="-269875">
              <a:spcBef>
                <a:spcPts val="600"/>
              </a:spcBef>
              <a:buClr>
                <a:srgbClr val="007770"/>
              </a:buClr>
              <a:buFont typeface="Webdings" panose="05030102010509060703" pitchFamily="18" charset="2"/>
              <a:buChar char="&lt;"/>
            </a:pPr>
            <a:endParaRPr lang="en-US" altLang="zh-CN" dirty="0" smtClean="0">
              <a:ea typeface="宋体" pitchFamily="2" charset="-122"/>
            </a:endParaRPr>
          </a:p>
          <a:p>
            <a:pPr marL="269875" indent="-269875">
              <a:spcBef>
                <a:spcPts val="600"/>
              </a:spcBef>
              <a:buClr>
                <a:srgbClr val="007770"/>
              </a:buClr>
              <a:buFont typeface="Webdings" panose="05030102010509060703" pitchFamily="18" charset="2"/>
              <a:buChar char="&lt;"/>
            </a:pPr>
            <a:endParaRPr lang="en-US" altLang="zh-CN" dirty="0" smtClean="0">
              <a:ea typeface="宋体" pitchFamily="2" charset="-122"/>
            </a:endParaRPr>
          </a:p>
          <a:p>
            <a:pPr marL="269875" indent="-269875">
              <a:spcBef>
                <a:spcPts val="600"/>
              </a:spcBef>
              <a:buClr>
                <a:srgbClr val="007770"/>
              </a:buClr>
              <a:buFont typeface="Webdings" panose="05030102010509060703" pitchFamily="18" charset="2"/>
              <a:buChar char="&lt;"/>
            </a:pPr>
            <a:endParaRPr lang="en-US" altLang="zh-CN" dirty="0">
              <a:ea typeface="宋体" pitchFamily="2" charset="-122"/>
            </a:endParaRPr>
          </a:p>
        </p:txBody>
      </p:sp>
    </p:spTree>
    <p:extLst>
      <p:ext uri="{BB962C8B-B14F-4D97-AF65-F5344CB8AC3E}">
        <p14:creationId xmlns:p14="http://schemas.microsoft.com/office/powerpoint/2010/main" val="38800686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770476" y="2374300"/>
            <a:ext cx="3603048" cy="2109399"/>
          </a:xfrm>
          <a:prstGeom prst="rect">
            <a:avLst/>
          </a:prstGeom>
        </p:spPr>
      </p:pic>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35</a:t>
            </a:fld>
            <a:endParaRPr lang="de-DE" altLang="en-US"/>
          </a:p>
        </p:txBody>
      </p:sp>
      <p:pic>
        <p:nvPicPr>
          <p:cNvPr id="3" name="图片 2"/>
          <p:cNvPicPr>
            <a:picLocks noChangeAspect="1"/>
          </p:cNvPicPr>
          <p:nvPr/>
        </p:nvPicPr>
        <p:blipFill>
          <a:blip r:embed="rId3"/>
          <a:stretch>
            <a:fillRect/>
          </a:stretch>
        </p:blipFill>
        <p:spPr>
          <a:xfrm>
            <a:off x="624685" y="1057571"/>
            <a:ext cx="7907755" cy="5107255"/>
          </a:xfrm>
          <a:prstGeom prst="rect">
            <a:avLst/>
          </a:prstGeom>
          <a:ln>
            <a:solidFill>
              <a:schemeClr val="bg1"/>
            </a:solidFill>
          </a:ln>
        </p:spPr>
      </p:pic>
      <p:sp>
        <p:nvSpPr>
          <p:cNvPr id="4" name="Rectangle 2"/>
          <p:cNvSpPr txBox="1">
            <a:spLocks noChangeArrowheads="1"/>
          </p:cNvSpPr>
          <p:nvPr/>
        </p:nvSpPr>
        <p:spPr bwMode="gray">
          <a:xfrm>
            <a:off x="467545" y="188640"/>
            <a:ext cx="3888432"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a:t>固、液线，相图</a:t>
            </a:r>
            <a:endParaRPr lang="en-US" dirty="0"/>
          </a:p>
        </p:txBody>
      </p:sp>
    </p:spTree>
    <p:extLst>
      <p:ext uri="{BB962C8B-B14F-4D97-AF65-F5344CB8AC3E}">
        <p14:creationId xmlns:p14="http://schemas.microsoft.com/office/powerpoint/2010/main" val="187452642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36</a:t>
            </a:fld>
            <a:endParaRPr lang="de-DE" altLang="en-US"/>
          </a:p>
        </p:txBody>
      </p:sp>
      <p:sp>
        <p:nvSpPr>
          <p:cNvPr id="4" name="Rectangle 2"/>
          <p:cNvSpPr txBox="1">
            <a:spLocks noChangeArrowheads="1"/>
          </p:cNvSpPr>
          <p:nvPr/>
        </p:nvSpPr>
        <p:spPr bwMode="gray">
          <a:xfrm>
            <a:off x="288032" y="117302"/>
            <a:ext cx="6876256"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en-US" altLang="zh-CN" sz="1800" dirty="0"/>
              <a:t>GB/T </a:t>
            </a:r>
            <a:r>
              <a:rPr lang="en-US" altLang="zh-CN" sz="1800" dirty="0" smtClean="0"/>
              <a:t>1425-1996  </a:t>
            </a:r>
            <a:r>
              <a:rPr lang="zh-CN" altLang="en-US" sz="1800" dirty="0" smtClean="0"/>
              <a:t>贵金属</a:t>
            </a:r>
            <a:r>
              <a:rPr lang="zh-CN" altLang="en-US" sz="1800" dirty="0"/>
              <a:t>及其合金熔化温度范围的</a:t>
            </a:r>
            <a:r>
              <a:rPr lang="zh-CN" altLang="en-US" sz="1800" dirty="0" smtClean="0"/>
              <a:t>测定热分析试验方法</a:t>
            </a:r>
            <a:endParaRPr lang="en-US" altLang="zh-CN" sz="1800" dirty="0"/>
          </a:p>
        </p:txBody>
      </p:sp>
      <p:pic>
        <p:nvPicPr>
          <p:cNvPr id="5" name="图片 4"/>
          <p:cNvPicPr>
            <a:picLocks noChangeAspect="1"/>
          </p:cNvPicPr>
          <p:nvPr/>
        </p:nvPicPr>
        <p:blipFill>
          <a:blip r:embed="rId2"/>
          <a:stretch>
            <a:fillRect/>
          </a:stretch>
        </p:blipFill>
        <p:spPr>
          <a:xfrm>
            <a:off x="755576" y="2578883"/>
            <a:ext cx="3177023" cy="3290742"/>
          </a:xfrm>
          <a:prstGeom prst="rect">
            <a:avLst/>
          </a:prstGeom>
        </p:spPr>
      </p:pic>
      <p:sp>
        <p:nvSpPr>
          <p:cNvPr id="6" name="矩形 5"/>
          <p:cNvSpPr/>
          <p:nvPr/>
        </p:nvSpPr>
        <p:spPr>
          <a:xfrm>
            <a:off x="395536" y="1173380"/>
            <a:ext cx="8237455" cy="369332"/>
          </a:xfrm>
          <a:prstGeom prst="rect">
            <a:avLst/>
          </a:prstGeom>
        </p:spPr>
        <p:txBody>
          <a:bodyPr wrap="square">
            <a:spAutoFit/>
          </a:bodyPr>
          <a:lstStyle/>
          <a:p>
            <a:r>
              <a:rPr lang="en-US" altLang="zh-CN" dirty="0">
                <a:latin typeface="AdobeHeitiStd-Regular"/>
              </a:rPr>
              <a:t>3.3.1 </a:t>
            </a:r>
            <a:r>
              <a:rPr lang="zh-CN" altLang="en-US" dirty="0">
                <a:latin typeface="AdobeHeitiStd-Regular"/>
              </a:rPr>
              <a:t>固相线温度</a:t>
            </a:r>
            <a:r>
              <a:rPr lang="en-US" dirty="0" smtClean="0">
                <a:latin typeface="AdobeHeitiStd-Regular"/>
              </a:rPr>
              <a:t>T</a:t>
            </a:r>
            <a:r>
              <a:rPr lang="zh-CN" altLang="en-US" dirty="0" smtClean="0">
                <a:latin typeface="AdobeHeitiStd-Regular"/>
              </a:rPr>
              <a:t>：由熔化过程</a:t>
            </a:r>
            <a:r>
              <a:rPr lang="zh-CN" altLang="en-US" dirty="0">
                <a:latin typeface="AdobeHeitiStd-Regular"/>
              </a:rPr>
              <a:t>中第一个</a:t>
            </a:r>
            <a:r>
              <a:rPr lang="zh-CN" altLang="en-US" dirty="0" smtClean="0">
                <a:latin typeface="AdobeHeitiStd-Regular"/>
              </a:rPr>
              <a:t>峰的</a:t>
            </a:r>
            <a:r>
              <a:rPr lang="zh-CN" altLang="en-US" dirty="0">
                <a:latin typeface="AdobeHeitiStd-Regular"/>
              </a:rPr>
              <a:t>外推始点温度</a:t>
            </a:r>
            <a:r>
              <a:rPr lang="en-US" altLang="zh-CN" dirty="0" smtClean="0">
                <a:latin typeface="AdobeHeitiStd-Regular"/>
              </a:rPr>
              <a:t>Tl</a:t>
            </a:r>
            <a:r>
              <a:rPr lang="en-US" dirty="0" smtClean="0">
                <a:latin typeface="AdobeHeitiStd-Regular"/>
              </a:rPr>
              <a:t>，</a:t>
            </a:r>
            <a:r>
              <a:rPr lang="zh-CN" altLang="en-US" dirty="0">
                <a:latin typeface="AdobeHeitiStd-Regular"/>
              </a:rPr>
              <a:t>单位为</a:t>
            </a:r>
            <a:r>
              <a:rPr lang="zh-CN" altLang="en-US" dirty="0" smtClean="0">
                <a:latin typeface="AdobeHeitiStd-Regular"/>
              </a:rPr>
              <a:t>℃</a:t>
            </a:r>
            <a:endParaRPr lang="en-US" dirty="0"/>
          </a:p>
        </p:txBody>
      </p:sp>
      <p:sp>
        <p:nvSpPr>
          <p:cNvPr id="7" name="矩形 6"/>
          <p:cNvSpPr/>
          <p:nvPr/>
        </p:nvSpPr>
        <p:spPr>
          <a:xfrm>
            <a:off x="395536" y="1879380"/>
            <a:ext cx="3416320" cy="369332"/>
          </a:xfrm>
          <a:prstGeom prst="rect">
            <a:avLst/>
          </a:prstGeom>
        </p:spPr>
        <p:txBody>
          <a:bodyPr wrap="none">
            <a:spAutoFit/>
          </a:bodyPr>
          <a:lstStyle/>
          <a:p>
            <a:r>
              <a:rPr lang="en-US" altLang="zh-CN" dirty="0">
                <a:latin typeface="AdobeHeitiStd-Regular"/>
              </a:rPr>
              <a:t>3.3.2 </a:t>
            </a:r>
            <a:r>
              <a:rPr lang="zh-CN" altLang="en-US" dirty="0">
                <a:latin typeface="AdobeHeitiStd-Regular"/>
              </a:rPr>
              <a:t>液相线温度</a:t>
            </a:r>
            <a:r>
              <a:rPr lang="en-US" dirty="0" err="1" smtClean="0">
                <a:latin typeface="AdobeHeitiStd-Regular"/>
              </a:rPr>
              <a:t>Tf</a:t>
            </a:r>
            <a:r>
              <a:rPr lang="en-US" dirty="0" smtClean="0">
                <a:latin typeface="AdobeHeitiStd-Regular"/>
              </a:rPr>
              <a:t>, </a:t>
            </a:r>
            <a:r>
              <a:rPr lang="en-US" dirty="0" err="1" smtClean="0">
                <a:latin typeface="AdobeHeitiStd-Regular"/>
              </a:rPr>
              <a:t>Tf</a:t>
            </a:r>
            <a:r>
              <a:rPr lang="en-US" dirty="0" smtClean="0">
                <a:latin typeface="AdobeHeitiStd-Regular"/>
              </a:rPr>
              <a:t>=</a:t>
            </a:r>
            <a:r>
              <a:rPr lang="en-US" dirty="0" err="1" smtClean="0">
                <a:latin typeface="AdobeHeitiStd-Regular"/>
              </a:rPr>
              <a:t>Tp-Lc</a:t>
            </a:r>
            <a:endParaRPr lang="en-US" dirty="0"/>
          </a:p>
        </p:txBody>
      </p:sp>
      <p:sp>
        <p:nvSpPr>
          <p:cNvPr id="8" name="矩形 7"/>
          <p:cNvSpPr/>
          <p:nvPr/>
        </p:nvSpPr>
        <p:spPr>
          <a:xfrm>
            <a:off x="4932040" y="4224254"/>
            <a:ext cx="1435008" cy="369332"/>
          </a:xfrm>
          <a:prstGeom prst="rect">
            <a:avLst/>
          </a:prstGeom>
        </p:spPr>
        <p:txBody>
          <a:bodyPr wrap="none">
            <a:spAutoFit/>
          </a:bodyPr>
          <a:lstStyle/>
          <a:p>
            <a:r>
              <a:rPr lang="pt-BR" dirty="0" smtClean="0"/>
              <a:t>L</a:t>
            </a:r>
            <a:r>
              <a:rPr lang="en-US" dirty="0" smtClean="0"/>
              <a:t>c </a:t>
            </a:r>
            <a:r>
              <a:rPr lang="pt-BR" dirty="0" smtClean="0"/>
              <a:t>= H </a:t>
            </a:r>
            <a:r>
              <a:rPr lang="pt-BR" dirty="0"/>
              <a:t>X </a:t>
            </a:r>
            <a:r>
              <a:rPr lang="pt-BR" dirty="0" smtClean="0"/>
              <a:t>R0</a:t>
            </a:r>
            <a:endParaRPr lang="en-US" dirty="0"/>
          </a:p>
        </p:txBody>
      </p:sp>
      <p:sp>
        <p:nvSpPr>
          <p:cNvPr id="9" name="矩形 8"/>
          <p:cNvSpPr/>
          <p:nvPr/>
        </p:nvSpPr>
        <p:spPr>
          <a:xfrm>
            <a:off x="4932040" y="3159849"/>
            <a:ext cx="1063112" cy="369332"/>
          </a:xfrm>
          <a:prstGeom prst="rect">
            <a:avLst/>
          </a:prstGeom>
        </p:spPr>
        <p:txBody>
          <a:bodyPr wrap="none">
            <a:spAutoFit/>
          </a:bodyPr>
          <a:lstStyle/>
          <a:p>
            <a:r>
              <a:rPr lang="en-US" dirty="0"/>
              <a:t>R0 </a:t>
            </a:r>
            <a:r>
              <a:rPr lang="en-US" dirty="0" smtClean="0"/>
              <a:t>= b/a</a:t>
            </a:r>
            <a:endParaRPr lang="en-US" dirty="0"/>
          </a:p>
        </p:txBody>
      </p:sp>
    </p:spTree>
    <p:extLst>
      <p:ext uri="{BB962C8B-B14F-4D97-AF65-F5344CB8AC3E}">
        <p14:creationId xmlns:p14="http://schemas.microsoft.com/office/powerpoint/2010/main" val="387851616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37</a:t>
            </a:fld>
            <a:endParaRPr lang="de-DE" altLang="en-US"/>
          </a:p>
        </p:txBody>
      </p:sp>
      <p:pic>
        <p:nvPicPr>
          <p:cNvPr id="3" name="图片 2"/>
          <p:cNvPicPr>
            <a:picLocks noChangeAspect="1"/>
          </p:cNvPicPr>
          <p:nvPr/>
        </p:nvPicPr>
        <p:blipFill>
          <a:blip r:embed="rId3"/>
          <a:stretch>
            <a:fillRect/>
          </a:stretch>
        </p:blipFill>
        <p:spPr>
          <a:xfrm>
            <a:off x="535980" y="1052736"/>
            <a:ext cx="8169019" cy="4809625"/>
          </a:xfrm>
          <a:prstGeom prst="rect">
            <a:avLst/>
          </a:prstGeom>
          <a:ln>
            <a:solidFill>
              <a:schemeClr val="tx1"/>
            </a:solidFill>
          </a:ln>
        </p:spPr>
      </p:pic>
      <p:sp>
        <p:nvSpPr>
          <p:cNvPr id="4"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a:t>样品测试谱图</a:t>
            </a:r>
            <a:endParaRPr lang="zh-CN" altLang="zh-CN" dirty="0"/>
          </a:p>
        </p:txBody>
      </p:sp>
    </p:spTree>
    <p:extLst>
      <p:ext uri="{BB962C8B-B14F-4D97-AF65-F5344CB8AC3E}">
        <p14:creationId xmlns:p14="http://schemas.microsoft.com/office/powerpoint/2010/main" val="71725101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38</a:t>
            </a:fld>
            <a:endParaRPr lang="de-DE" altLang="en-US"/>
          </a:p>
        </p:txBody>
      </p:sp>
      <p:pic>
        <p:nvPicPr>
          <p:cNvPr id="3" name="图片 2"/>
          <p:cNvPicPr>
            <a:picLocks noChangeAspect="1"/>
          </p:cNvPicPr>
          <p:nvPr/>
        </p:nvPicPr>
        <p:blipFill>
          <a:blip r:embed="rId3"/>
          <a:stretch>
            <a:fillRect/>
          </a:stretch>
        </p:blipFill>
        <p:spPr>
          <a:xfrm>
            <a:off x="1115616" y="934803"/>
            <a:ext cx="6840760" cy="4028101"/>
          </a:xfrm>
          <a:prstGeom prst="rect">
            <a:avLst/>
          </a:prstGeom>
          <a:ln>
            <a:solidFill>
              <a:schemeClr val="tx1"/>
            </a:solidFill>
          </a:ln>
        </p:spPr>
      </p:pic>
      <p:sp>
        <p:nvSpPr>
          <p:cNvPr id="5" name="Rectangle 2"/>
          <p:cNvSpPr txBox="1">
            <a:spLocks noChangeArrowheads="1"/>
          </p:cNvSpPr>
          <p:nvPr/>
        </p:nvSpPr>
        <p:spPr bwMode="gray">
          <a:xfrm>
            <a:off x="431799" y="188640"/>
            <a:ext cx="3708153"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smtClean="0"/>
              <a:t>标样测试</a:t>
            </a:r>
            <a:r>
              <a:rPr lang="zh-CN" altLang="en-US" dirty="0"/>
              <a:t>谱图</a:t>
            </a:r>
            <a:endParaRPr lang="zh-CN" altLang="zh-CN" dirty="0"/>
          </a:p>
        </p:txBody>
      </p:sp>
      <p:sp>
        <p:nvSpPr>
          <p:cNvPr id="6" name="TextBox 2"/>
          <p:cNvSpPr txBox="1"/>
          <p:nvPr/>
        </p:nvSpPr>
        <p:spPr>
          <a:xfrm>
            <a:off x="359532" y="5108796"/>
            <a:ext cx="8136904" cy="1338828"/>
          </a:xfrm>
          <a:prstGeom prst="rect">
            <a:avLst/>
          </a:prstGeom>
          <a:noFill/>
        </p:spPr>
        <p:txBody>
          <a:bodyPr wrap="square" lIns="0" tIns="0" rIns="0" bIns="0" rtlCol="0" anchor="ctr" anchorCtr="0">
            <a:spAutoFit/>
          </a:bodyPr>
          <a:lstStyle/>
          <a:p>
            <a:pPr marL="269875" indent="-269875">
              <a:spcBef>
                <a:spcPts val="600"/>
              </a:spcBef>
              <a:buClr>
                <a:srgbClr val="007770"/>
              </a:buClr>
              <a:buFont typeface="Webdings" panose="05030102010509060703" pitchFamily="18" charset="2"/>
              <a:buChar char="&lt;"/>
            </a:pPr>
            <a:r>
              <a:rPr lang="zh-CN" altLang="en-US" dirty="0">
                <a:ea typeface="宋体" pitchFamily="2" charset="-122"/>
              </a:rPr>
              <a:t>液相温度的计算参考标准</a:t>
            </a:r>
            <a:r>
              <a:rPr lang="en-US" altLang="zh-CN" dirty="0">
                <a:ea typeface="宋体" pitchFamily="2" charset="-122"/>
              </a:rPr>
              <a:t>3.3.2</a:t>
            </a:r>
          </a:p>
          <a:p>
            <a:pPr marL="269875" indent="-269875">
              <a:spcBef>
                <a:spcPts val="600"/>
              </a:spcBef>
              <a:buClr>
                <a:srgbClr val="007770"/>
              </a:buClr>
              <a:buFont typeface="Webdings" panose="05030102010509060703" pitchFamily="18" charset="2"/>
              <a:buChar char="&lt;"/>
            </a:pPr>
            <a:r>
              <a:rPr lang="zh-CN" altLang="en-US" dirty="0">
                <a:ea typeface="宋体" pitchFamily="2" charset="-122"/>
              </a:rPr>
              <a:t>热阻</a:t>
            </a:r>
            <a:r>
              <a:rPr lang="en-US" altLang="zh-CN" dirty="0">
                <a:ea typeface="宋体" pitchFamily="2" charset="-122"/>
              </a:rPr>
              <a:t>R0</a:t>
            </a:r>
            <a:r>
              <a:rPr lang="zh-CN" altLang="en-US" dirty="0">
                <a:ea typeface="宋体" pitchFamily="2" charset="-122"/>
              </a:rPr>
              <a:t>＝</a:t>
            </a:r>
            <a:r>
              <a:rPr lang="en-US" altLang="zh-CN" dirty="0">
                <a:ea typeface="宋体" pitchFamily="2" charset="-122"/>
              </a:rPr>
              <a:t>(1079.6℃</a:t>
            </a:r>
            <a:r>
              <a:rPr lang="zh-CN" altLang="en-US" dirty="0">
                <a:ea typeface="宋体" pitchFamily="2" charset="-122"/>
              </a:rPr>
              <a:t>－</a:t>
            </a:r>
            <a:r>
              <a:rPr lang="en-US" altLang="zh-CN" dirty="0">
                <a:ea typeface="宋体" pitchFamily="2" charset="-122"/>
              </a:rPr>
              <a:t>1067.3℃)/(82.58mW-19.24mW)=0.194℃/</a:t>
            </a:r>
            <a:r>
              <a:rPr lang="en-US" altLang="zh-CN" dirty="0" err="1">
                <a:ea typeface="宋体" pitchFamily="2" charset="-122"/>
              </a:rPr>
              <a:t>mW</a:t>
            </a:r>
            <a:endParaRPr lang="en-US" altLang="zh-CN" dirty="0">
              <a:ea typeface="宋体" pitchFamily="2" charset="-122"/>
            </a:endParaRPr>
          </a:p>
          <a:p>
            <a:pPr marL="269875" indent="-269875">
              <a:spcBef>
                <a:spcPts val="600"/>
              </a:spcBef>
              <a:buClr>
                <a:srgbClr val="007770"/>
              </a:buClr>
              <a:buFont typeface="Webdings" panose="05030102010509060703" pitchFamily="18" charset="2"/>
              <a:buChar char="&lt;"/>
            </a:pPr>
            <a:r>
              <a:rPr lang="zh-CN" altLang="en-US" dirty="0">
                <a:ea typeface="宋体" pitchFamily="2" charset="-122"/>
              </a:rPr>
              <a:t>热滞后修正值</a:t>
            </a:r>
            <a:r>
              <a:rPr lang="en-US" altLang="zh-CN" dirty="0" err="1">
                <a:ea typeface="宋体" pitchFamily="2" charset="-122"/>
              </a:rPr>
              <a:t>Lc</a:t>
            </a:r>
            <a:r>
              <a:rPr lang="en-US" altLang="zh-CN" dirty="0">
                <a:ea typeface="宋体" pitchFamily="2" charset="-122"/>
              </a:rPr>
              <a:t>=</a:t>
            </a:r>
            <a:r>
              <a:rPr lang="zh-CN" altLang="en-US" dirty="0">
                <a:ea typeface="宋体" pitchFamily="2" charset="-122"/>
              </a:rPr>
              <a:t>峰高*</a:t>
            </a:r>
            <a:r>
              <a:rPr lang="en-US" altLang="zh-CN" dirty="0">
                <a:ea typeface="宋体" pitchFamily="2" charset="-122"/>
              </a:rPr>
              <a:t>R0</a:t>
            </a:r>
            <a:r>
              <a:rPr lang="zh-CN" altLang="en-US" dirty="0">
                <a:ea typeface="宋体" pitchFamily="2" charset="-122"/>
              </a:rPr>
              <a:t>＝</a:t>
            </a:r>
            <a:r>
              <a:rPr lang="en-US" altLang="zh-CN" dirty="0">
                <a:ea typeface="宋体" pitchFamily="2" charset="-122"/>
              </a:rPr>
              <a:t>82.58mW*0.194℃/</a:t>
            </a:r>
            <a:r>
              <a:rPr lang="en-US" altLang="zh-CN" dirty="0" err="1">
                <a:ea typeface="宋体" pitchFamily="2" charset="-122"/>
              </a:rPr>
              <a:t>mW</a:t>
            </a:r>
            <a:r>
              <a:rPr lang="en-US" altLang="zh-CN" dirty="0">
                <a:ea typeface="宋体" pitchFamily="2" charset="-122"/>
              </a:rPr>
              <a:t>=16℃</a:t>
            </a:r>
          </a:p>
          <a:p>
            <a:pPr marL="269875" indent="-269875">
              <a:spcBef>
                <a:spcPts val="600"/>
              </a:spcBef>
              <a:buClr>
                <a:srgbClr val="007770"/>
              </a:buClr>
              <a:buFont typeface="Webdings" panose="05030102010509060703" pitchFamily="18" charset="2"/>
              <a:buChar char="&lt;"/>
            </a:pPr>
            <a:r>
              <a:rPr lang="zh-CN" altLang="en-US" dirty="0">
                <a:ea typeface="宋体" pitchFamily="2" charset="-122"/>
              </a:rPr>
              <a:t>液相温度</a:t>
            </a:r>
            <a:r>
              <a:rPr lang="en-US" altLang="zh-CN" dirty="0">
                <a:ea typeface="宋体" pitchFamily="2" charset="-122"/>
              </a:rPr>
              <a:t>=</a:t>
            </a:r>
            <a:r>
              <a:rPr lang="zh-CN" altLang="en-US" dirty="0">
                <a:ea typeface="宋体" pitchFamily="2" charset="-122"/>
              </a:rPr>
              <a:t>熔融峰峰值温度－</a:t>
            </a:r>
            <a:r>
              <a:rPr lang="en-US" altLang="zh-CN" dirty="0" err="1">
                <a:ea typeface="宋体" pitchFamily="2" charset="-122"/>
              </a:rPr>
              <a:t>Lc</a:t>
            </a:r>
            <a:r>
              <a:rPr lang="zh-CN" altLang="en-US" dirty="0">
                <a:ea typeface="宋体" pitchFamily="2" charset="-122"/>
              </a:rPr>
              <a:t>＝</a:t>
            </a:r>
            <a:r>
              <a:rPr lang="en-US" altLang="zh-CN" dirty="0">
                <a:ea typeface="宋体" pitchFamily="2" charset="-122"/>
              </a:rPr>
              <a:t>1351.5℃</a:t>
            </a:r>
            <a:r>
              <a:rPr lang="zh-CN" altLang="en-US" dirty="0">
                <a:ea typeface="宋体" pitchFamily="2" charset="-122"/>
              </a:rPr>
              <a:t>－</a:t>
            </a:r>
            <a:r>
              <a:rPr lang="en-US" altLang="zh-CN" dirty="0">
                <a:ea typeface="宋体" pitchFamily="2" charset="-122"/>
              </a:rPr>
              <a:t>16℃</a:t>
            </a:r>
            <a:r>
              <a:rPr lang="zh-CN" altLang="en-US" dirty="0">
                <a:ea typeface="宋体" pitchFamily="2" charset="-122"/>
              </a:rPr>
              <a:t>＝</a:t>
            </a:r>
            <a:r>
              <a:rPr lang="en-US" altLang="zh-CN" dirty="0">
                <a:ea typeface="宋体" pitchFamily="2" charset="-122"/>
              </a:rPr>
              <a:t>1335.5℃</a:t>
            </a:r>
          </a:p>
        </p:txBody>
      </p:sp>
    </p:spTree>
    <p:extLst>
      <p:ext uri="{BB962C8B-B14F-4D97-AF65-F5344CB8AC3E}">
        <p14:creationId xmlns:p14="http://schemas.microsoft.com/office/powerpoint/2010/main" val="245646968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zh-CN" altLang="en-US" dirty="0" smtClean="0"/>
              <a:t>饱和蒸汽压</a:t>
            </a:r>
            <a:endParaRPr lang="en-US" dirty="0"/>
          </a:p>
        </p:txBody>
      </p:sp>
      <p:sp>
        <p:nvSpPr>
          <p:cNvPr id="2" name="灯片编号占位符 1"/>
          <p:cNvSpPr>
            <a:spLocks noGrp="1"/>
          </p:cNvSpPr>
          <p:nvPr>
            <p:ph type="sldNum" sz="quarter" idx="4294967295"/>
          </p:nvPr>
        </p:nvSpPr>
        <p:spPr>
          <a:xfrm>
            <a:off x="8215313" y="6554788"/>
            <a:ext cx="928687" cy="303212"/>
          </a:xfrm>
        </p:spPr>
        <p:txBody>
          <a:bodyPr/>
          <a:lstStyle/>
          <a:p>
            <a:pPr>
              <a:defRPr/>
            </a:pPr>
            <a:fld id="{A7EA67F1-9AD6-44B4-8C84-530212D10139}" type="slidenum">
              <a:rPr lang="en-US" altLang="zh-CN" smtClean="0"/>
              <a:t>39</a:t>
            </a:fld>
            <a:endParaRPr lang="de-DE" altLang="en-US"/>
          </a:p>
        </p:txBody>
      </p:sp>
    </p:spTree>
    <p:extLst>
      <p:ext uri="{BB962C8B-B14F-4D97-AF65-F5344CB8AC3E}">
        <p14:creationId xmlns:p14="http://schemas.microsoft.com/office/powerpoint/2010/main" val="3711496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4</a:t>
            </a:fld>
            <a:endParaRPr lang="de-DE" altLang="en-US"/>
          </a:p>
        </p:txBody>
      </p:sp>
      <p:sp>
        <p:nvSpPr>
          <p:cNvPr id="4"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b="1" dirty="0">
                <a:ea typeface="宋体" panose="02010600030101010101" pitchFamily="2" charset="-122"/>
              </a:rPr>
              <a:t>聚甲醛的熔融与热降解</a:t>
            </a:r>
            <a:endParaRPr lang="zh-CN" altLang="zh-CN" dirty="0" smtClean="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3"/>
          <a:stretch>
            <a:fillRect/>
          </a:stretch>
        </p:blipFill>
        <p:spPr>
          <a:xfrm>
            <a:off x="366993" y="908050"/>
            <a:ext cx="8381471" cy="5696434"/>
          </a:xfrm>
          <a:prstGeom prst="rect">
            <a:avLst/>
          </a:prstGeom>
        </p:spPr>
      </p:pic>
      <p:pic>
        <p:nvPicPr>
          <p:cNvPr id="5" name="图片 4"/>
          <p:cNvPicPr>
            <a:picLocks noChangeAspect="1"/>
          </p:cNvPicPr>
          <p:nvPr/>
        </p:nvPicPr>
        <p:blipFill>
          <a:blip r:embed="rId4"/>
          <a:stretch>
            <a:fillRect/>
          </a:stretch>
        </p:blipFill>
        <p:spPr>
          <a:xfrm>
            <a:off x="1115616" y="2963511"/>
            <a:ext cx="807785" cy="792756"/>
          </a:xfrm>
          <a:prstGeom prst="rect">
            <a:avLst/>
          </a:prstGeom>
        </p:spPr>
      </p:pic>
    </p:spTree>
    <p:extLst>
      <p:ext uri="{BB962C8B-B14F-4D97-AF65-F5344CB8AC3E}">
        <p14:creationId xmlns:p14="http://schemas.microsoft.com/office/powerpoint/2010/main" val="397131731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511" name="think-cell Folie" r:id="rId5" imgW="12700" imgH="12700" progId="TCLayout.ActiveDocument.1">
                  <p:embed/>
                </p:oleObj>
              </mc:Choice>
              <mc:Fallback>
                <p:oleObj name="think-cell Folie" r:id="rId5" imgW="12700" imgH="12700" progId="TCLayout.ActiveDocument.1">
                  <p:embed/>
                  <p:pic>
                    <p:nvPicPr>
                      <p:cNvPr id="0" name="图片 30909"/>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extplatzhalter 1"/>
          <p:cNvSpPr>
            <a:spLocks noGrp="1"/>
          </p:cNvSpPr>
          <p:nvPr>
            <p:ph type="body" sz="quarter" idx="10"/>
          </p:nvPr>
        </p:nvSpPr>
        <p:spPr>
          <a:xfrm>
            <a:off x="425984" y="3375372"/>
            <a:ext cx="4032448" cy="395288"/>
          </a:xfrm>
        </p:spPr>
        <p:txBody>
          <a:bodyPr/>
          <a:lstStyle/>
          <a:p>
            <a:r>
              <a:rPr lang="zh-CN" altLang="en-US" b="1" dirty="0" smtClean="0"/>
              <a:t>德国耐驰热分析  上海应用实验室</a:t>
            </a:r>
            <a:endParaRPr lang="en-US" b="1" dirty="0"/>
          </a:p>
        </p:txBody>
      </p:sp>
      <p:sp>
        <p:nvSpPr>
          <p:cNvPr id="25" name="Textplatzhalter 24"/>
          <p:cNvSpPr>
            <a:spLocks noGrp="1"/>
          </p:cNvSpPr>
          <p:nvPr>
            <p:ph type="body" sz="quarter" idx="16"/>
          </p:nvPr>
        </p:nvSpPr>
        <p:spPr>
          <a:xfrm>
            <a:off x="426432" y="4005064"/>
            <a:ext cx="4032000" cy="1332148"/>
          </a:xfrm>
        </p:spPr>
        <p:txBody>
          <a:bodyPr/>
          <a:lstStyle/>
          <a:p>
            <a:r>
              <a:rPr lang="en-US" b="1" dirty="0" smtClean="0"/>
              <a:t>NETZSCH</a:t>
            </a:r>
            <a:r>
              <a:rPr lang="en-US" dirty="0" smtClean="0"/>
              <a:t> </a:t>
            </a:r>
            <a:r>
              <a:rPr lang="en-US" altLang="zh-CN" dirty="0" smtClean="0"/>
              <a:t>Scientific</a:t>
            </a:r>
            <a:r>
              <a:rPr lang="zh-CN" altLang="en-US" dirty="0" smtClean="0"/>
              <a:t> </a:t>
            </a:r>
            <a:r>
              <a:rPr lang="en-US" altLang="zh-CN" dirty="0" smtClean="0"/>
              <a:t>Instrument</a:t>
            </a:r>
            <a:r>
              <a:rPr lang="zh-CN" altLang="en-US" dirty="0" smtClean="0"/>
              <a:t> </a:t>
            </a:r>
            <a:r>
              <a:rPr lang="en-US" altLang="zh-CN" dirty="0" smtClean="0"/>
              <a:t>Shanghai</a:t>
            </a:r>
            <a:endParaRPr lang="zh-CN" altLang="en-US" dirty="0" smtClean="0"/>
          </a:p>
          <a:p>
            <a:pPr defTabSz="-635">
              <a:tabLst>
                <a:tab pos="482600" algn="l"/>
              </a:tabLst>
            </a:pPr>
            <a:r>
              <a:rPr lang="en-US" dirty="0" smtClean="0"/>
              <a:t>Tel</a:t>
            </a:r>
            <a:r>
              <a:rPr lang="en-US" dirty="0"/>
              <a:t>.: </a:t>
            </a:r>
            <a:r>
              <a:rPr lang="zh-CN" altLang="en-US" dirty="0" smtClean="0"/>
              <a:t>	</a:t>
            </a:r>
            <a:r>
              <a:rPr lang="en-US" dirty="0" smtClean="0"/>
              <a:t>+</a:t>
            </a:r>
            <a:r>
              <a:rPr lang="en-US" altLang="zh-CN" dirty="0" smtClean="0"/>
              <a:t>86</a:t>
            </a:r>
            <a:r>
              <a:rPr lang="en-US" dirty="0" smtClean="0"/>
              <a:t> </a:t>
            </a:r>
            <a:r>
              <a:rPr lang="en-US" altLang="zh-CN" dirty="0" smtClean="0"/>
              <a:t>21</a:t>
            </a:r>
            <a:r>
              <a:rPr lang="zh-CN" altLang="en-US" dirty="0" smtClean="0"/>
              <a:t> </a:t>
            </a:r>
            <a:r>
              <a:rPr lang="en-US" altLang="zh-CN" dirty="0" smtClean="0"/>
              <a:t>51089255</a:t>
            </a:r>
            <a:r>
              <a:rPr lang="zh-CN" altLang="en-US" dirty="0" smtClean="0"/>
              <a:t> </a:t>
            </a:r>
            <a:r>
              <a:rPr lang="en-US" altLang="zh-CN" dirty="0" smtClean="0"/>
              <a:t>-</a:t>
            </a:r>
            <a:r>
              <a:rPr lang="zh-CN" altLang="en-US" dirty="0" smtClean="0"/>
              <a:t> </a:t>
            </a:r>
            <a:r>
              <a:rPr lang="en-US" altLang="zh-CN" dirty="0" smtClean="0"/>
              <a:t>6333</a:t>
            </a:r>
            <a:endParaRPr lang="en-US" dirty="0"/>
          </a:p>
          <a:p>
            <a:pPr defTabSz="-635">
              <a:tabLst>
                <a:tab pos="482600" algn="l"/>
              </a:tabLst>
            </a:pPr>
            <a:r>
              <a:rPr lang="en-US" dirty="0"/>
              <a:t>Fax: </a:t>
            </a:r>
            <a:r>
              <a:rPr lang="zh-CN" altLang="en-US" dirty="0"/>
              <a:t>	</a:t>
            </a:r>
            <a:r>
              <a:rPr lang="en-US" dirty="0" smtClean="0"/>
              <a:t>+</a:t>
            </a:r>
            <a:r>
              <a:rPr lang="en-US" altLang="zh-CN" dirty="0" smtClean="0"/>
              <a:t>86</a:t>
            </a:r>
            <a:r>
              <a:rPr lang="zh-CN" altLang="en-US" dirty="0" smtClean="0"/>
              <a:t> </a:t>
            </a:r>
            <a:r>
              <a:rPr lang="en-US" altLang="zh-CN" dirty="0" smtClean="0"/>
              <a:t>21</a:t>
            </a:r>
            <a:r>
              <a:rPr lang="zh-CN" altLang="en-US" dirty="0" smtClean="0"/>
              <a:t> </a:t>
            </a:r>
            <a:r>
              <a:rPr lang="en-US" altLang="zh-CN" dirty="0" smtClean="0"/>
              <a:t>58663150</a:t>
            </a:r>
            <a:r>
              <a:rPr lang="zh-CN" altLang="en-US" dirty="0" smtClean="0"/>
              <a:t> </a:t>
            </a:r>
            <a:endParaRPr lang="en-US" sz="1200" dirty="0"/>
          </a:p>
          <a:p>
            <a:pPr defTabSz="-635">
              <a:spcBef>
                <a:spcPts val="400"/>
              </a:spcBef>
              <a:tabLst>
                <a:tab pos="714375" algn="l"/>
              </a:tabLst>
            </a:pPr>
            <a:r>
              <a:rPr lang="en-US" altLang="zh-CN" dirty="0" smtClean="0"/>
              <a:t>nsi-lab</a:t>
            </a:r>
            <a:r>
              <a:rPr lang="en-US" dirty="0" smtClean="0"/>
              <a:t>@netzsch.com</a:t>
            </a:r>
            <a:endParaRPr lang="zh-CN" altLang="en-US" dirty="0" smtClean="0"/>
          </a:p>
          <a:p>
            <a:pPr defTabSz="-635">
              <a:spcBef>
                <a:spcPts val="400"/>
              </a:spcBef>
              <a:tabLst>
                <a:tab pos="714375" algn="l"/>
              </a:tabLst>
            </a:pPr>
            <a:r>
              <a:rPr lang="en-US" dirty="0" smtClean="0"/>
              <a:t>www.</a:t>
            </a:r>
            <a:r>
              <a:rPr lang="en-US" altLang="zh-CN" dirty="0" smtClean="0"/>
              <a:t>ngb-</a:t>
            </a:r>
            <a:r>
              <a:rPr lang="en-US" dirty="0" smtClean="0"/>
              <a:t>netzsch.com</a:t>
            </a:r>
            <a:r>
              <a:rPr lang="en-US" altLang="zh-CN" dirty="0" smtClean="0"/>
              <a:t>.cn</a:t>
            </a:r>
            <a:endParaRPr lang="zh-CN" altLang="en-US" dirty="0" smtClean="0"/>
          </a:p>
          <a:p>
            <a:r>
              <a:rPr lang="en-US" altLang="zh-CN" dirty="0" smtClean="0"/>
              <a:t>www.netzsch-thermal-analysis.com</a:t>
            </a:r>
            <a:endParaRPr lang="zh-CN" altLang="en-US" dirty="0" smtClean="0"/>
          </a:p>
          <a:p>
            <a:endParaRPr lang="en-US" dirty="0"/>
          </a:p>
        </p:txBody>
      </p:sp>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2080" y="3374994"/>
            <a:ext cx="2160240" cy="21602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5</a:t>
            </a:fld>
            <a:endParaRPr lang="de-DE" altLang="en-US"/>
          </a:p>
        </p:txBody>
      </p:sp>
      <p:sp>
        <p:nvSpPr>
          <p:cNvPr id="5"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a:t>油毡的燃烧</a:t>
            </a:r>
            <a:endParaRPr lang="zh-CN" altLang="zh-CN" dirty="0" smtClean="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3"/>
          <a:stretch>
            <a:fillRect/>
          </a:stretch>
        </p:blipFill>
        <p:spPr>
          <a:xfrm>
            <a:off x="179513" y="1614143"/>
            <a:ext cx="7776864" cy="5092169"/>
          </a:xfrm>
          <a:prstGeom prst="rect">
            <a:avLst/>
          </a:prstGeom>
          <a:ln>
            <a:solidFill>
              <a:schemeClr val="tx1"/>
            </a:solidFill>
          </a:ln>
        </p:spPr>
      </p:pic>
      <p:sp>
        <p:nvSpPr>
          <p:cNvPr id="4" name="矩形 3"/>
          <p:cNvSpPr/>
          <p:nvPr/>
        </p:nvSpPr>
        <p:spPr>
          <a:xfrm>
            <a:off x="1547664" y="4149080"/>
            <a:ext cx="1368152" cy="954107"/>
          </a:xfrm>
          <a:prstGeom prst="rect">
            <a:avLst/>
          </a:prstGeom>
        </p:spPr>
        <p:txBody>
          <a:bodyPr wrap="square">
            <a:spAutoFit/>
          </a:bodyPr>
          <a:lstStyle/>
          <a:p>
            <a:r>
              <a:rPr lang="en-US" altLang="zh-CN" sz="1400" dirty="0" smtClean="0">
                <a:latin typeface="FrutigerLT-Light"/>
                <a:ea typeface="宋体" panose="02010600030101010101" pitchFamily="2" charset="-122"/>
              </a:rPr>
              <a:t>5.52mg</a:t>
            </a:r>
            <a:endParaRPr lang="en-US" altLang="zh-CN" sz="1400" dirty="0">
              <a:latin typeface="宋体" panose="02010600030101010101" pitchFamily="2" charset="-122"/>
              <a:ea typeface="宋体" panose="02010600030101010101" pitchFamily="2" charset="-122"/>
            </a:endParaRPr>
          </a:p>
          <a:p>
            <a:r>
              <a:rPr lang="en-US" altLang="zh-CN" sz="1400" dirty="0" err="1" smtClean="0">
                <a:latin typeface="FrutigerLT-Light"/>
                <a:ea typeface="宋体" panose="02010600030101010101" pitchFamily="2" charset="-122"/>
              </a:rPr>
              <a:t>SiC</a:t>
            </a:r>
            <a:r>
              <a:rPr lang="zh-CN" altLang="en-US" sz="1400" dirty="0" smtClean="0">
                <a:latin typeface="宋体" panose="02010600030101010101" pitchFamily="2" charset="-122"/>
                <a:ea typeface="宋体" panose="02010600030101010101" pitchFamily="2" charset="-122"/>
              </a:rPr>
              <a:t>炉</a:t>
            </a:r>
            <a:endParaRPr lang="en-US" altLang="zh-CN" sz="1400" dirty="0" smtClean="0">
              <a:latin typeface="宋体" panose="02010600030101010101" pitchFamily="2" charset="-122"/>
              <a:ea typeface="宋体" panose="02010600030101010101" pitchFamily="2" charset="-122"/>
            </a:endParaRPr>
          </a:p>
          <a:p>
            <a:r>
              <a:rPr lang="en-US" altLang="zh-CN" sz="1400" dirty="0" smtClean="0">
                <a:latin typeface="FrutigerLT-Light"/>
                <a:ea typeface="宋体" panose="02010600030101010101" pitchFamily="2" charset="-122"/>
              </a:rPr>
              <a:t>10K/min</a:t>
            </a:r>
          </a:p>
          <a:p>
            <a:r>
              <a:rPr lang="en-US" sz="1400" dirty="0" smtClean="0">
                <a:latin typeface="宋体" panose="02010600030101010101" pitchFamily="2" charset="-122"/>
                <a:ea typeface="宋体" panose="02010600030101010101" pitchFamily="2" charset="-122"/>
              </a:rPr>
              <a:t>Air</a:t>
            </a:r>
            <a:endParaRPr lang="en-US" sz="1400" dirty="0"/>
          </a:p>
        </p:txBody>
      </p:sp>
      <p:pic>
        <p:nvPicPr>
          <p:cNvPr id="6" name="图片 5"/>
          <p:cNvPicPr>
            <a:picLocks noChangeAspect="1"/>
          </p:cNvPicPr>
          <p:nvPr/>
        </p:nvPicPr>
        <p:blipFill>
          <a:blip r:embed="rId4"/>
          <a:stretch>
            <a:fillRect/>
          </a:stretch>
        </p:blipFill>
        <p:spPr>
          <a:xfrm>
            <a:off x="5518579" y="17140"/>
            <a:ext cx="3590476" cy="2123810"/>
          </a:xfrm>
          <a:prstGeom prst="rect">
            <a:avLst/>
          </a:prstGeom>
          <a:ln>
            <a:solidFill>
              <a:schemeClr val="tx1"/>
            </a:solidFill>
          </a:ln>
        </p:spPr>
      </p:pic>
    </p:spTree>
    <p:extLst>
      <p:ext uri="{BB962C8B-B14F-4D97-AF65-F5344CB8AC3E}">
        <p14:creationId xmlns:p14="http://schemas.microsoft.com/office/powerpoint/2010/main" val="34539019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6</a:t>
            </a:fld>
            <a:endParaRPr lang="de-DE" altLang="en-US"/>
          </a:p>
        </p:txBody>
      </p:sp>
      <p:sp>
        <p:nvSpPr>
          <p:cNvPr id="4"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a:t>碳纤维增强高聚物</a:t>
            </a:r>
            <a:endParaRPr lang="zh-CN" altLang="zh-CN" dirty="0"/>
          </a:p>
        </p:txBody>
      </p:sp>
      <p:pic>
        <p:nvPicPr>
          <p:cNvPr id="3" name="图片 2"/>
          <p:cNvPicPr>
            <a:picLocks noChangeAspect="1"/>
          </p:cNvPicPr>
          <p:nvPr/>
        </p:nvPicPr>
        <p:blipFill>
          <a:blip r:embed="rId3"/>
          <a:stretch>
            <a:fillRect/>
          </a:stretch>
        </p:blipFill>
        <p:spPr>
          <a:xfrm>
            <a:off x="395536" y="980728"/>
            <a:ext cx="8378220" cy="5472608"/>
          </a:xfrm>
          <a:prstGeom prst="rect">
            <a:avLst/>
          </a:prstGeom>
          <a:ln>
            <a:solidFill>
              <a:schemeClr val="tx1"/>
            </a:solidFill>
          </a:ln>
        </p:spPr>
      </p:pic>
      <p:sp>
        <p:nvSpPr>
          <p:cNvPr id="5" name="文本框 4"/>
          <p:cNvSpPr txBox="1"/>
          <p:nvPr/>
        </p:nvSpPr>
        <p:spPr>
          <a:xfrm>
            <a:off x="4283968" y="4509120"/>
            <a:ext cx="1766509" cy="246221"/>
          </a:xfrm>
          <a:prstGeom prst="rect">
            <a:avLst/>
          </a:prstGeom>
          <a:noFill/>
        </p:spPr>
        <p:txBody>
          <a:bodyPr wrap="none" lIns="0" tIns="0" rIns="0" bIns="0" rtlCol="0" anchor="ctr" anchorCtr="0">
            <a:spAutoFit/>
          </a:bodyPr>
          <a:lstStyle/>
          <a:p>
            <a:pPr>
              <a:spcBef>
                <a:spcPts val="600"/>
              </a:spcBef>
              <a:buClr>
                <a:srgbClr val="007770"/>
              </a:buClr>
            </a:pPr>
            <a:r>
              <a:rPr lang="zh-CN" altLang="en-US" sz="1600" dirty="0" smtClean="0">
                <a:latin typeface="Arial" panose="020B0604020202020204" pitchFamily="34" charset="0"/>
                <a:cs typeface="Arial" panose="020B0604020202020204" pitchFamily="34" charset="0"/>
              </a:rPr>
              <a:t>气氛由</a:t>
            </a:r>
            <a:r>
              <a:rPr lang="en-US" altLang="zh-CN" sz="1600" dirty="0" smtClean="0">
                <a:latin typeface="Arial" panose="020B0604020202020204" pitchFamily="34" charset="0"/>
                <a:cs typeface="Arial" panose="020B0604020202020204" pitchFamily="34" charset="0"/>
              </a:rPr>
              <a:t>N2</a:t>
            </a:r>
            <a:r>
              <a:rPr lang="zh-CN" altLang="en-US" sz="1600" dirty="0" smtClean="0">
                <a:latin typeface="Arial" panose="020B0604020202020204" pitchFamily="34" charset="0"/>
                <a:cs typeface="Arial" panose="020B0604020202020204" pitchFamily="34" charset="0"/>
              </a:rPr>
              <a:t>切换为</a:t>
            </a:r>
            <a:r>
              <a:rPr lang="en-US" altLang="zh-CN" sz="1600" dirty="0" smtClean="0">
                <a:latin typeface="Arial" panose="020B0604020202020204" pitchFamily="34" charset="0"/>
                <a:cs typeface="Arial" panose="020B0604020202020204" pitchFamily="34" charset="0"/>
              </a:rPr>
              <a:t>O2</a:t>
            </a:r>
            <a:endParaRPr lang="zh-CN" altLang="en-US" sz="1600" dirty="0" err="1" smtClean="0">
              <a:latin typeface="Arial" panose="020B0604020202020204" pitchFamily="34" charset="0"/>
              <a:cs typeface="Arial" panose="020B0604020202020204" pitchFamily="34" charset="0"/>
            </a:endParaRPr>
          </a:p>
        </p:txBody>
      </p:sp>
      <p:cxnSp>
        <p:nvCxnSpPr>
          <p:cNvPr id="7" name="直接箭头连接符 6"/>
          <p:cNvCxnSpPr/>
          <p:nvPr/>
        </p:nvCxnSpPr>
        <p:spPr>
          <a:xfrm flipH="1">
            <a:off x="5292080" y="3501008"/>
            <a:ext cx="648072" cy="9361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8349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zh-CN" altLang="en-US" dirty="0" smtClean="0"/>
              <a:t>矿物、陶瓷、无机材料</a:t>
            </a:r>
            <a:endParaRPr lang="en-US" dirty="0"/>
          </a:p>
        </p:txBody>
      </p:sp>
      <p:sp>
        <p:nvSpPr>
          <p:cNvPr id="2" name="灯片编号占位符 1"/>
          <p:cNvSpPr>
            <a:spLocks noGrp="1"/>
          </p:cNvSpPr>
          <p:nvPr>
            <p:ph type="sldNum" sz="quarter" idx="4294967295"/>
          </p:nvPr>
        </p:nvSpPr>
        <p:spPr>
          <a:xfrm>
            <a:off x="8215313" y="6554788"/>
            <a:ext cx="928687" cy="303212"/>
          </a:xfrm>
        </p:spPr>
        <p:txBody>
          <a:bodyPr/>
          <a:lstStyle/>
          <a:p>
            <a:pPr>
              <a:defRPr/>
            </a:pPr>
            <a:fld id="{A7EA67F1-9AD6-44B4-8C84-530212D10139}" type="slidenum">
              <a:rPr lang="en-US" altLang="zh-CN" smtClean="0"/>
              <a:t>7</a:t>
            </a:fld>
            <a:endParaRPr lang="de-DE" altLang="en-US"/>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861048"/>
            <a:ext cx="3816424" cy="280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772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8</a:t>
            </a:fld>
            <a:endParaRPr lang="de-DE" altLang="en-US"/>
          </a:p>
        </p:txBody>
      </p:sp>
      <p:sp>
        <p:nvSpPr>
          <p:cNvPr id="4"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a:t>高岭土</a:t>
            </a:r>
            <a:endParaRPr lang="zh-CN" altLang="zh-CN" dirty="0"/>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77" y="1781273"/>
            <a:ext cx="8875019" cy="48880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图片 2"/>
          <p:cNvPicPr>
            <a:picLocks noChangeAspect="1"/>
          </p:cNvPicPr>
          <p:nvPr/>
        </p:nvPicPr>
        <p:blipFill>
          <a:blip r:embed="rId4"/>
          <a:stretch>
            <a:fillRect/>
          </a:stretch>
        </p:blipFill>
        <p:spPr>
          <a:xfrm>
            <a:off x="6279748" y="116632"/>
            <a:ext cx="2684740" cy="1545401"/>
          </a:xfrm>
          <a:prstGeom prst="rect">
            <a:avLst/>
          </a:prstGeom>
          <a:ln>
            <a:solidFill>
              <a:schemeClr val="tx1"/>
            </a:solidFill>
          </a:ln>
        </p:spPr>
      </p:pic>
    </p:spTree>
    <p:extLst>
      <p:ext uri="{BB962C8B-B14F-4D97-AF65-F5344CB8AC3E}">
        <p14:creationId xmlns:p14="http://schemas.microsoft.com/office/powerpoint/2010/main" val="213615856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A7EA67F1-9AD6-44B4-8C84-530212D10139}" type="slidenum">
              <a:rPr lang="en-US" altLang="zh-CN" smtClean="0"/>
              <a:t>9</a:t>
            </a:fld>
            <a:endParaRPr lang="de-DE" altLang="en-US"/>
          </a:p>
        </p:txBody>
      </p:sp>
      <p:sp>
        <p:nvSpPr>
          <p:cNvPr id="3" name="Rectangle 2"/>
          <p:cNvSpPr txBox="1">
            <a:spLocks noChangeArrowheads="1"/>
          </p:cNvSpPr>
          <p:nvPr/>
        </p:nvSpPr>
        <p:spPr bwMode="gray">
          <a:xfrm>
            <a:off x="431799" y="188640"/>
            <a:ext cx="6144121" cy="719410"/>
          </a:xfrm>
          <a:prstGeom prst="rect">
            <a:avLst/>
          </a:prstGeom>
        </p:spPr>
        <p:txBody>
          <a:bodyPr vert="horz" lIns="0" tIns="45720" rIns="91440" bIns="45720" rtlCol="0" anchor="ctr" anchorCtr="0">
            <a:noAutofit/>
          </a:bodyPr>
          <a:lstStyle>
            <a:lvl1pPr algn="l" defTabSz="914400" rtl="0" eaLnBrk="1" latinLnBrk="0" hangingPunct="1">
              <a:spcBef>
                <a:spcPct val="0"/>
              </a:spcBef>
              <a:buNone/>
              <a:defRPr sz="2400" kern="1200">
                <a:solidFill>
                  <a:srgbClr val="007770"/>
                </a:solidFill>
                <a:latin typeface="Arial Narrow" panose="020B0606020202030204" pitchFamily="34" charset="0"/>
                <a:ea typeface="+mj-ea"/>
                <a:cs typeface="Arial" panose="020B0604020202020204" pitchFamily="34" charset="0"/>
              </a:defRPr>
            </a:lvl1pPr>
          </a:lstStyle>
          <a:p>
            <a:r>
              <a:rPr lang="zh-CN" altLang="en-US" dirty="0"/>
              <a:t>分子筛</a:t>
            </a:r>
            <a:r>
              <a:rPr lang="zh-CN" altLang="en-US" dirty="0" smtClean="0">
                <a:solidFill>
                  <a:schemeClr val="tx1"/>
                </a:solidFill>
                <a:latin typeface="微软雅黑" panose="020B0503020204020204" charset="-122"/>
                <a:ea typeface="微软雅黑" panose="020B0503020204020204" charset="-122"/>
                <a:cs typeface="微软雅黑" panose="020B0503020204020204" charset="-122"/>
              </a:rPr>
              <a:t> </a:t>
            </a:r>
            <a:endParaRPr lang="zh-CN" altLang="zh-CN" dirty="0" smtClean="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4274" name="Picture 2" descr="4A-SBA-15-正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80728"/>
            <a:ext cx="855416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1043608" y="3258577"/>
            <a:ext cx="2304256" cy="484748"/>
          </a:xfrm>
          <a:prstGeom prst="rect">
            <a:avLst/>
          </a:prstGeom>
          <a:solidFill>
            <a:schemeClr val="bg1"/>
          </a:solidFill>
        </p:spPr>
        <p:txBody>
          <a:bodyPr wrap="square" lIns="0" tIns="0" rIns="0" bIns="0" rtlCol="0" anchor="ctr" anchorCtr="0">
            <a:spAutoFit/>
          </a:bodyPr>
          <a:lstStyle/>
          <a:p>
            <a:pPr>
              <a:spcBef>
                <a:spcPts val="600"/>
              </a:spcBef>
              <a:buClr>
                <a:srgbClr val="007770"/>
              </a:buClr>
            </a:pPr>
            <a:r>
              <a:rPr lang="zh-CN" altLang="en-US" sz="1050" dirty="0" smtClean="0">
                <a:latin typeface="Arial" panose="020B0604020202020204" pitchFamily="34" charset="0"/>
                <a:cs typeface="Arial" panose="020B0604020202020204" pitchFamily="34" charset="0"/>
              </a:rPr>
              <a:t>惰性物质的质量</a:t>
            </a:r>
            <a:r>
              <a:rPr lang="en-US" altLang="zh-CN" sz="1050" dirty="0" smtClean="0">
                <a:latin typeface="Arial" panose="020B0604020202020204" pitchFamily="34" charset="0"/>
                <a:cs typeface="Arial" panose="020B0604020202020204" pitchFamily="34" charset="0"/>
              </a:rPr>
              <a:t>/</a:t>
            </a:r>
            <a:r>
              <a:rPr lang="zh-CN" altLang="en-US" sz="1050" dirty="0" smtClean="0">
                <a:latin typeface="Arial" panose="020B0604020202020204" pitchFamily="34" charset="0"/>
                <a:cs typeface="Arial" panose="020B0604020202020204" pitchFamily="34" charset="0"/>
              </a:rPr>
              <a:t>体积应与待测样品接近，目的是尽量保证基线和样品测试时的浮力大小相近</a:t>
            </a:r>
          </a:p>
        </p:txBody>
      </p:sp>
    </p:spTree>
    <p:extLst>
      <p:ext uri="{BB962C8B-B14F-4D97-AF65-F5344CB8AC3E}">
        <p14:creationId xmlns:p14="http://schemas.microsoft.com/office/powerpoint/2010/main" val="222872614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ETZSCH Group_Styleguide_4_3">
  <a:themeElements>
    <a:clrScheme name="Netsch Designfarben">
      <a:dk1>
        <a:sysClr val="windowText" lastClr="000000"/>
      </a:dk1>
      <a:lt1>
        <a:srgbClr val="FFFFFF"/>
      </a:lt1>
      <a:dk2>
        <a:srgbClr val="00B1AC"/>
      </a:dk2>
      <a:lt2>
        <a:srgbClr val="60CDCB"/>
      </a:lt2>
      <a:accent1>
        <a:srgbClr val="99DCD9"/>
      </a:accent1>
      <a:accent2>
        <a:srgbClr val="905945"/>
      </a:accent2>
      <a:accent3>
        <a:srgbClr val="E77919"/>
      </a:accent3>
      <a:accent4>
        <a:srgbClr val="00468E"/>
      </a:accent4>
      <a:accent5>
        <a:srgbClr val="1967D7"/>
      </a:accent5>
      <a:accent6>
        <a:srgbClr val="B3C7E7"/>
      </a:accent6>
      <a:hlink>
        <a:srgbClr val="007770"/>
      </a:hlink>
      <a:folHlink>
        <a:srgbClr val="8C8C8C"/>
      </a:folHlink>
    </a:clrScheme>
    <a:fontScheme name="NETZSCH">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770"/>
        </a:solidFill>
        <a:ln>
          <a:noFill/>
        </a:ln>
      </a:spPr>
      <a:bodyPr lIns="90000" rIns="90000" rtlCol="0" anchor="ctr"/>
      <a:lstStyle>
        <a:defPPr marL="269875" indent="-269875" algn="l">
          <a:spcBef>
            <a:spcPts val="600"/>
          </a:spcBef>
          <a:buFont typeface="Webdings" panose="05030102010509060703" pitchFamily="18" charset="2"/>
          <a:buChar char="&l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ctr" anchorCtr="0">
        <a:spAutoFit/>
      </a:bodyPr>
      <a:lstStyle>
        <a:defPPr marL="269875" indent="-269875">
          <a:spcBef>
            <a:spcPts val="600"/>
          </a:spcBef>
          <a:buClr>
            <a:srgbClr val="007770"/>
          </a:buClr>
          <a:buFont typeface="Webdings" panose="05030102010509060703" pitchFamily="18" charset="2"/>
          <a:buChar char="&lt;"/>
          <a:defRPr sz="1600" dirty="0" err="1" smtClean="0">
            <a:latin typeface="Arial" panose="020B0604020202020204" pitchFamily="34" charset="0"/>
            <a:cs typeface="Arial" panose="020B0604020202020204" pitchFamily="34" charset="0"/>
          </a:defRPr>
        </a:defPPr>
      </a:lstStyle>
    </a:txDef>
  </a:objectDefaults>
  <a:extraClrSchemeLst/>
  <a:custClrLst>
    <a:custClr name="NEZTSCH Corporate Color">
      <a:srgbClr val="007770"/>
    </a:custClr>
    <a:custClr name="Black 70%">
      <a:srgbClr val="4D4D4D"/>
    </a:custClr>
    <a:custClr name="Black 45%">
      <a:srgbClr val="8C8C8C"/>
    </a:custClr>
    <a:custClr name="Black 25%">
      <a:srgbClr val="BFBFBF"/>
    </a:custClr>
    <a:custClr name="Black 12%">
      <a:srgbClr val="E0E0E0"/>
    </a:custClr>
    <a:custClr name="Orange 2">
      <a:srgbClr val="FFBC3E"/>
    </a:custClr>
    <a:custClr name="Orange 3">
      <a:srgbClr val="FDD475"/>
    </a:custClr>
    <a:custClr name="Traffic Light Red">
      <a:srgbClr val="D9251D"/>
    </a:custClr>
    <a:custClr name="Traffic Light Yellow">
      <a:srgbClr val="FEE000"/>
    </a:custClr>
    <a:custClr name="Traffic Light Green">
      <a:srgbClr val="84C326"/>
    </a:custClr>
    <a:custClr>
      <a:srgbClr val="DA9694"/>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NETZSCH">
      <a:dk1>
        <a:sysClr val="windowText" lastClr="000000"/>
      </a:dk1>
      <a:lt1>
        <a:srgbClr val="FFFFFF"/>
      </a:lt1>
      <a:dk2>
        <a:srgbClr val="00B1AC"/>
      </a:dk2>
      <a:lt2>
        <a:srgbClr val="60CDCB"/>
      </a:lt2>
      <a:accent1>
        <a:srgbClr val="99DCD9"/>
      </a:accent1>
      <a:accent2>
        <a:srgbClr val="905945"/>
      </a:accent2>
      <a:accent3>
        <a:srgbClr val="E77919"/>
      </a:accent3>
      <a:accent4>
        <a:srgbClr val="00468E"/>
      </a:accent4>
      <a:accent5>
        <a:srgbClr val="1967D7"/>
      </a:accent5>
      <a:accent6>
        <a:srgbClr val="B3C7E7"/>
      </a:accent6>
      <a:hlink>
        <a:srgbClr val="007770"/>
      </a:hlink>
      <a:folHlink>
        <a:srgbClr val="8C8C8C"/>
      </a:folHlink>
    </a:clrScheme>
    <a:fontScheme name="NETZSCH">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NETZSCH">
      <a:dk1>
        <a:sysClr val="windowText" lastClr="000000"/>
      </a:dk1>
      <a:lt1>
        <a:srgbClr val="FFFFFF"/>
      </a:lt1>
      <a:dk2>
        <a:srgbClr val="00B1AC"/>
      </a:dk2>
      <a:lt2>
        <a:srgbClr val="60CDCB"/>
      </a:lt2>
      <a:accent1>
        <a:srgbClr val="99DCD9"/>
      </a:accent1>
      <a:accent2>
        <a:srgbClr val="905945"/>
      </a:accent2>
      <a:accent3>
        <a:srgbClr val="E77919"/>
      </a:accent3>
      <a:accent4>
        <a:srgbClr val="00468E"/>
      </a:accent4>
      <a:accent5>
        <a:srgbClr val="5585D7"/>
      </a:accent5>
      <a:accent6>
        <a:srgbClr val="B3C7E7"/>
      </a:accent6>
      <a:hlink>
        <a:srgbClr val="007770"/>
      </a:hlink>
      <a:folHlink>
        <a:srgbClr val="8C8C8C"/>
      </a:folHlink>
    </a:clrScheme>
    <a:fontScheme name="NETZSCH">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NETZSCH Group_Styleguide_4_3</Template>
  <TotalTime>11124</TotalTime>
  <Words>3103</Words>
  <Application>Microsoft Office PowerPoint</Application>
  <PresentationFormat>全屏显示(4:3)</PresentationFormat>
  <Paragraphs>232</Paragraphs>
  <Slides>40</Slides>
  <Notes>23</Notes>
  <HiddenSlides>1</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40</vt:i4>
      </vt:variant>
    </vt:vector>
  </HeadingPairs>
  <TitlesOfParts>
    <vt:vector size="52" baseType="lpstr">
      <vt:lpstr>AdobeHeitiStd-Regular</vt:lpstr>
      <vt:lpstr>FrutigerLT-Light</vt:lpstr>
      <vt:lpstr>宋体</vt:lpstr>
      <vt:lpstr>微软雅黑</vt:lpstr>
      <vt:lpstr>Arial</vt:lpstr>
      <vt:lpstr>Arial Narrow</vt:lpstr>
      <vt:lpstr>Symbol</vt:lpstr>
      <vt:lpstr>Times New Roman</vt:lpstr>
      <vt:lpstr>Webdings</vt:lpstr>
      <vt:lpstr>Wingdings</vt:lpstr>
      <vt:lpstr>NETZSCH Group_Styleguide_4_3</vt:lpstr>
      <vt:lpstr>think-cell Folie</vt:lpstr>
      <vt:lpstr>STA 应用实例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NETZSCH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Smart World of Identify</dc:title>
  <dc:subject>Theme of Presentation</dc:subject>
  <dc:creator>Schindler, Dr. Alexander</dc:creator>
  <cp:keywords>database, identification, DSC, TGA, DIL, TMA, cp</cp:keywords>
  <dc:description>Optimized for Powerpoint 2010</dc:description>
  <cp:lastModifiedBy>Wang, Rong</cp:lastModifiedBy>
  <cp:revision>690</cp:revision>
  <cp:lastPrinted>2015-11-23T08:15:00Z</cp:lastPrinted>
  <dcterms:created xsi:type="dcterms:W3CDTF">2016-02-15T09:28:00Z</dcterms:created>
  <dcterms:modified xsi:type="dcterms:W3CDTF">2021-05-17T07:31:37Z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0x0101001A9BFB495150B942A01197DD2CDC97DE</vt:lpwstr>
  </property>
  <property fmtid="{D5CDD505-2E9C-101B-9397-08002B2CF9AE}" pid="3" name="Sprache">
    <vt:lpwstr>en</vt:lpwstr>
  </property>
  <property fmtid="{D5CDD505-2E9C-101B-9397-08002B2CF9AE}" pid="4" name="_CopySource">
    <vt:lpwstr>Identify_ISM2016_en.pptx</vt:lpwstr>
  </property>
  <property fmtid="{D5CDD505-2E9C-101B-9397-08002B2CF9AE}" pid="5" name="KSOProductBuildVer">
    <vt:lpwstr>2052-10.1.0.5864</vt:lpwstr>
  </property>
</Properties>
</file>