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363" r:id="rId4"/>
    <p:sldId id="336" r:id="rId5"/>
    <p:sldId id="389" r:id="rId6"/>
    <p:sldId id="382" r:id="rId7"/>
    <p:sldId id="369" r:id="rId8"/>
    <p:sldId id="370" r:id="rId9"/>
    <p:sldId id="372" r:id="rId10"/>
    <p:sldId id="373" r:id="rId11"/>
    <p:sldId id="383" r:id="rId12"/>
    <p:sldId id="374" r:id="rId13"/>
    <p:sldId id="375" r:id="rId14"/>
    <p:sldId id="377" r:id="rId15"/>
    <p:sldId id="379" r:id="rId16"/>
    <p:sldId id="376" r:id="rId17"/>
    <p:sldId id="384" r:id="rId18"/>
    <p:sldId id="378" r:id="rId19"/>
    <p:sldId id="385" r:id="rId20"/>
    <p:sldId id="380" r:id="rId21"/>
    <p:sldId id="381" r:id="rId22"/>
    <p:sldId id="422" r:id="rId23"/>
    <p:sldId id="388" r:id="rId24"/>
    <p:sldId id="421" r:id="rId25"/>
    <p:sldId id="420" r:id="rId26"/>
    <p:sldId id="387" r:id="rId27"/>
    <p:sldId id="396" r:id="rId28"/>
    <p:sldId id="288" r:id="rId29"/>
    <p:sldId id="397" r:id="rId30"/>
    <p:sldId id="390" r:id="rId31"/>
    <p:sldId id="391" r:id="rId32"/>
    <p:sldId id="414" r:id="rId33"/>
    <p:sldId id="407" r:id="rId34"/>
    <p:sldId id="408" r:id="rId35"/>
    <p:sldId id="410" r:id="rId36"/>
    <p:sldId id="412" r:id="rId37"/>
    <p:sldId id="409" r:id="rId38"/>
    <p:sldId id="411" r:id="rId39"/>
    <p:sldId id="398" r:id="rId40"/>
    <p:sldId id="392" r:id="rId41"/>
    <p:sldId id="413" r:id="rId42"/>
    <p:sldId id="393" r:id="rId43"/>
    <p:sldId id="404" r:id="rId44"/>
    <p:sldId id="399" r:id="rId45"/>
    <p:sldId id="401" r:id="rId46"/>
    <p:sldId id="394" r:id="rId47"/>
    <p:sldId id="405" r:id="rId48"/>
    <p:sldId id="400" r:id="rId49"/>
    <p:sldId id="402" r:id="rId50"/>
    <p:sldId id="406" r:id="rId51"/>
    <p:sldId id="419" r:id="rId52"/>
    <p:sldId id="416" r:id="rId53"/>
    <p:sldId id="395" r:id="rId54"/>
    <p:sldId id="417" r:id="rId55"/>
    <p:sldId id="418" r:id="rId56"/>
    <p:sldId id="368" r:id="rId57"/>
    <p:sldId id="308" r:id="rId58"/>
  </p:sldIdLst>
  <p:sldSz cx="12192000" cy="6858000"/>
  <p:notesSz cx="9942513" cy="68119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363" userDrawn="1">
          <p15:clr>
            <a:srgbClr val="A4A3A4"/>
          </p15:clr>
        </p15:guide>
        <p15:guide id="4" pos="7317" userDrawn="1">
          <p15:clr>
            <a:srgbClr val="A4A3A4"/>
          </p15:clr>
        </p15:guide>
        <p15:guide id="5" pos="3749" userDrawn="1">
          <p15:clr>
            <a:srgbClr val="A4A3A4"/>
          </p15:clr>
        </p15:guide>
        <p15:guide id="6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6" userDrawn="1">
          <p15:clr>
            <a:srgbClr val="A4A3A4"/>
          </p15:clr>
        </p15:guide>
        <p15:guide id="2" pos="3132" userDrawn="1">
          <p15:clr>
            <a:srgbClr val="A4A3A4"/>
          </p15:clr>
        </p15:guide>
        <p15:guide id="3" pos="599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8080"/>
    <a:srgbClr val="007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63" autoAdjust="0"/>
    <p:restoredTop sz="91455" autoAdjust="0"/>
  </p:normalViewPr>
  <p:slideViewPr>
    <p:cSldViewPr>
      <p:cViewPr varScale="1">
        <p:scale>
          <a:sx n="104" d="100"/>
          <a:sy n="104" d="100"/>
        </p:scale>
        <p:origin x="150" y="-42"/>
      </p:cViewPr>
      <p:guideLst>
        <p:guide orient="horz" pos="754"/>
        <p:guide orient="horz" pos="4042"/>
        <p:guide pos="363"/>
        <p:guide pos="7317"/>
        <p:guide pos="3749"/>
        <p:guide pos="39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4002" y="90"/>
      </p:cViewPr>
      <p:guideLst>
        <p:guide orient="horz" pos="2146"/>
        <p:guide pos="3132"/>
        <p:guide pos="59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11"/>
          <p:cNvCxnSpPr/>
          <p:nvPr/>
        </p:nvCxnSpPr>
        <p:spPr bwMode="gray">
          <a:xfrm>
            <a:off x="1" y="563404"/>
            <a:ext cx="9942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12"/>
          <p:cNvCxnSpPr/>
          <p:nvPr/>
        </p:nvCxnSpPr>
        <p:spPr bwMode="gray">
          <a:xfrm>
            <a:off x="1" y="6544401"/>
            <a:ext cx="9942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6"/>
          <p:cNvSpPr>
            <a:spLocks noEditPoints="1"/>
          </p:cNvSpPr>
          <p:nvPr/>
        </p:nvSpPr>
        <p:spPr bwMode="gray">
          <a:xfrm>
            <a:off x="7426184" y="170762"/>
            <a:ext cx="2094624" cy="221881"/>
          </a:xfrm>
          <a:custGeom>
            <a:avLst/>
            <a:gdLst>
              <a:gd name="T0" fmla="*/ 2956 w 5176"/>
              <a:gd name="T1" fmla="*/ 1065 h 1067"/>
              <a:gd name="T2" fmla="*/ 3328 w 5176"/>
              <a:gd name="T3" fmla="*/ 838 h 1067"/>
              <a:gd name="T4" fmla="*/ 3136 w 5176"/>
              <a:gd name="T5" fmla="*/ 646 h 1067"/>
              <a:gd name="T6" fmla="*/ 2985 w 5176"/>
              <a:gd name="T7" fmla="*/ 146 h 1067"/>
              <a:gd name="T8" fmla="*/ 3586 w 5176"/>
              <a:gd name="T9" fmla="*/ 0 h 1067"/>
              <a:gd name="T10" fmla="*/ 3281 w 5176"/>
              <a:gd name="T11" fmla="*/ 232 h 1067"/>
              <a:gd name="T12" fmla="*/ 3471 w 5176"/>
              <a:gd name="T13" fmla="*/ 409 h 1067"/>
              <a:gd name="T14" fmla="*/ 3622 w 5176"/>
              <a:gd name="T15" fmla="*/ 919 h 1067"/>
              <a:gd name="T16" fmla="*/ 3895 w 5176"/>
              <a:gd name="T17" fmla="*/ 0 h 1067"/>
              <a:gd name="T18" fmla="*/ 4328 w 5176"/>
              <a:gd name="T19" fmla="*/ 233 h 1067"/>
              <a:gd name="T20" fmla="*/ 4044 w 5176"/>
              <a:gd name="T21" fmla="*/ 839 h 1067"/>
              <a:gd name="T22" fmla="*/ 4328 w 5176"/>
              <a:gd name="T23" fmla="*/ 1065 h 1067"/>
              <a:gd name="T24" fmla="*/ 3743 w 5176"/>
              <a:gd name="T25" fmla="*/ 919 h 1067"/>
              <a:gd name="T26" fmla="*/ 3895 w 5176"/>
              <a:gd name="T27" fmla="*/ 0 h 1067"/>
              <a:gd name="T28" fmla="*/ 0 w 5176"/>
              <a:gd name="T29" fmla="*/ 0 h 1067"/>
              <a:gd name="T30" fmla="*/ 488 w 5176"/>
              <a:gd name="T31" fmla="*/ 447 h 1067"/>
              <a:gd name="T32" fmla="*/ 795 w 5176"/>
              <a:gd name="T33" fmla="*/ 0 h 1067"/>
              <a:gd name="T34" fmla="*/ 488 w 5176"/>
              <a:gd name="T35" fmla="*/ 1065 h 1067"/>
              <a:gd name="T36" fmla="*/ 307 w 5176"/>
              <a:gd name="T37" fmla="*/ 1065 h 1067"/>
              <a:gd name="T38" fmla="*/ 952 w 5176"/>
              <a:gd name="T39" fmla="*/ 1065 h 1067"/>
              <a:gd name="T40" fmla="*/ 1546 w 5176"/>
              <a:gd name="T41" fmla="*/ 0 h 1067"/>
              <a:gd name="T42" fmla="*/ 1258 w 5176"/>
              <a:gd name="T43" fmla="*/ 233 h 1067"/>
              <a:gd name="T44" fmla="*/ 1546 w 5176"/>
              <a:gd name="T45" fmla="*/ 409 h 1067"/>
              <a:gd name="T46" fmla="*/ 1257 w 5176"/>
              <a:gd name="T47" fmla="*/ 646 h 1067"/>
              <a:gd name="T48" fmla="*/ 1545 w 5176"/>
              <a:gd name="T49" fmla="*/ 839 h 1067"/>
              <a:gd name="T50" fmla="*/ 952 w 5176"/>
              <a:gd name="T51" fmla="*/ 1065 h 1067"/>
              <a:gd name="T52" fmla="*/ 1758 w 5176"/>
              <a:gd name="T53" fmla="*/ 233 h 1067"/>
              <a:gd name="T54" fmla="*/ 1604 w 5176"/>
              <a:gd name="T55" fmla="*/ 0 h 1067"/>
              <a:gd name="T56" fmla="*/ 2204 w 5176"/>
              <a:gd name="T57" fmla="*/ 233 h 1067"/>
              <a:gd name="T58" fmla="*/ 2050 w 5176"/>
              <a:gd name="T59" fmla="*/ 1065 h 1067"/>
              <a:gd name="T60" fmla="*/ 2260 w 5176"/>
              <a:gd name="T61" fmla="*/ 232 h 1067"/>
              <a:gd name="T62" fmla="*/ 2898 w 5176"/>
              <a:gd name="T63" fmla="*/ 0 h 1067"/>
              <a:gd name="T64" fmla="*/ 2521 w 5176"/>
              <a:gd name="T65" fmla="*/ 838 h 1067"/>
              <a:gd name="T66" fmla="*/ 2879 w 5176"/>
              <a:gd name="T67" fmla="*/ 1065 h 1067"/>
              <a:gd name="T68" fmla="*/ 2188 w 5176"/>
              <a:gd name="T69" fmla="*/ 838 h 1067"/>
              <a:gd name="T70" fmla="*/ 2260 w 5176"/>
              <a:gd name="T71" fmla="*/ 232 h 1067"/>
              <a:gd name="T72" fmla="*/ 4421 w 5176"/>
              <a:gd name="T73" fmla="*/ 0 h 1067"/>
              <a:gd name="T74" fmla="*/ 4726 w 5176"/>
              <a:gd name="T75" fmla="*/ 409 h 1067"/>
              <a:gd name="T76" fmla="*/ 4869 w 5176"/>
              <a:gd name="T77" fmla="*/ 0 h 1067"/>
              <a:gd name="T78" fmla="*/ 5176 w 5176"/>
              <a:gd name="T79" fmla="*/ 1065 h 1067"/>
              <a:gd name="T80" fmla="*/ 4869 w 5176"/>
              <a:gd name="T81" fmla="*/ 646 h 1067"/>
              <a:gd name="T82" fmla="*/ 4726 w 5176"/>
              <a:gd name="T83" fmla="*/ 1065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76" h="1067">
                <a:moveTo>
                  <a:pt x="3471" y="1065"/>
                </a:moveTo>
                <a:cubicBezTo>
                  <a:pt x="2956" y="1065"/>
                  <a:pt x="2956" y="1065"/>
                  <a:pt x="2956" y="1065"/>
                </a:cubicBezTo>
                <a:cubicBezTo>
                  <a:pt x="2956" y="838"/>
                  <a:pt x="2956" y="838"/>
                  <a:pt x="2956" y="838"/>
                </a:cubicBezTo>
                <a:cubicBezTo>
                  <a:pt x="3328" y="838"/>
                  <a:pt x="3328" y="838"/>
                  <a:pt x="3328" y="838"/>
                </a:cubicBezTo>
                <a:cubicBezTo>
                  <a:pt x="3328" y="646"/>
                  <a:pt x="3328" y="646"/>
                  <a:pt x="3328" y="646"/>
                </a:cubicBezTo>
                <a:cubicBezTo>
                  <a:pt x="3136" y="646"/>
                  <a:pt x="3136" y="646"/>
                  <a:pt x="3136" y="646"/>
                </a:cubicBezTo>
                <a:cubicBezTo>
                  <a:pt x="3053" y="646"/>
                  <a:pt x="2985" y="581"/>
                  <a:pt x="2983" y="498"/>
                </a:cubicBezTo>
                <a:cubicBezTo>
                  <a:pt x="2985" y="146"/>
                  <a:pt x="2985" y="146"/>
                  <a:pt x="2985" y="146"/>
                </a:cubicBezTo>
                <a:cubicBezTo>
                  <a:pt x="2985" y="65"/>
                  <a:pt x="3053" y="0"/>
                  <a:pt x="3136" y="0"/>
                </a:cubicBezTo>
                <a:cubicBezTo>
                  <a:pt x="3586" y="0"/>
                  <a:pt x="3586" y="0"/>
                  <a:pt x="3586" y="0"/>
                </a:cubicBezTo>
                <a:cubicBezTo>
                  <a:pt x="3586" y="232"/>
                  <a:pt x="3586" y="232"/>
                  <a:pt x="3586" y="232"/>
                </a:cubicBezTo>
                <a:cubicBezTo>
                  <a:pt x="3281" y="232"/>
                  <a:pt x="3281" y="232"/>
                  <a:pt x="3281" y="232"/>
                </a:cubicBezTo>
                <a:cubicBezTo>
                  <a:pt x="3281" y="409"/>
                  <a:pt x="3281" y="409"/>
                  <a:pt x="3281" y="409"/>
                </a:cubicBezTo>
                <a:cubicBezTo>
                  <a:pt x="3471" y="409"/>
                  <a:pt x="3471" y="409"/>
                  <a:pt x="3471" y="409"/>
                </a:cubicBezTo>
                <a:cubicBezTo>
                  <a:pt x="3556" y="409"/>
                  <a:pt x="3624" y="474"/>
                  <a:pt x="3622" y="555"/>
                </a:cubicBezTo>
                <a:cubicBezTo>
                  <a:pt x="3622" y="919"/>
                  <a:pt x="3622" y="919"/>
                  <a:pt x="3622" y="919"/>
                </a:cubicBezTo>
                <a:cubicBezTo>
                  <a:pt x="3624" y="1000"/>
                  <a:pt x="3556" y="1067"/>
                  <a:pt x="3471" y="1065"/>
                </a:cubicBezTo>
                <a:close/>
                <a:moveTo>
                  <a:pt x="3895" y="0"/>
                </a:moveTo>
                <a:cubicBezTo>
                  <a:pt x="4328" y="0"/>
                  <a:pt x="4328" y="0"/>
                  <a:pt x="4328" y="0"/>
                </a:cubicBezTo>
                <a:cubicBezTo>
                  <a:pt x="4328" y="233"/>
                  <a:pt x="4328" y="233"/>
                  <a:pt x="4328" y="233"/>
                </a:cubicBezTo>
                <a:cubicBezTo>
                  <a:pt x="4044" y="233"/>
                  <a:pt x="4044" y="233"/>
                  <a:pt x="4044" y="233"/>
                </a:cubicBezTo>
                <a:cubicBezTo>
                  <a:pt x="4044" y="839"/>
                  <a:pt x="4044" y="839"/>
                  <a:pt x="4044" y="839"/>
                </a:cubicBezTo>
                <a:cubicBezTo>
                  <a:pt x="4328" y="839"/>
                  <a:pt x="4328" y="839"/>
                  <a:pt x="4328" y="839"/>
                </a:cubicBezTo>
                <a:cubicBezTo>
                  <a:pt x="4328" y="1065"/>
                  <a:pt x="4328" y="1065"/>
                  <a:pt x="4328" y="1065"/>
                </a:cubicBezTo>
                <a:cubicBezTo>
                  <a:pt x="3897" y="1065"/>
                  <a:pt x="3897" y="1065"/>
                  <a:pt x="3897" y="1065"/>
                </a:cubicBezTo>
                <a:cubicBezTo>
                  <a:pt x="3812" y="1067"/>
                  <a:pt x="3743" y="1000"/>
                  <a:pt x="3743" y="919"/>
                </a:cubicBezTo>
                <a:cubicBezTo>
                  <a:pt x="3741" y="146"/>
                  <a:pt x="3741" y="146"/>
                  <a:pt x="3741" y="146"/>
                </a:cubicBezTo>
                <a:cubicBezTo>
                  <a:pt x="3741" y="65"/>
                  <a:pt x="3810" y="0"/>
                  <a:pt x="3895" y="0"/>
                </a:cubicBezTo>
                <a:close/>
                <a:moveTo>
                  <a:pt x="0" y="1065"/>
                </a:moveTo>
                <a:cubicBezTo>
                  <a:pt x="0" y="0"/>
                  <a:pt x="0" y="0"/>
                  <a:pt x="0" y="0"/>
                </a:cubicBezTo>
                <a:cubicBezTo>
                  <a:pt x="307" y="0"/>
                  <a:pt x="307" y="0"/>
                  <a:pt x="307" y="0"/>
                </a:cubicBezTo>
                <a:cubicBezTo>
                  <a:pt x="488" y="447"/>
                  <a:pt x="488" y="447"/>
                  <a:pt x="488" y="447"/>
                </a:cubicBezTo>
                <a:cubicBezTo>
                  <a:pt x="488" y="0"/>
                  <a:pt x="488" y="0"/>
                  <a:pt x="488" y="0"/>
                </a:cubicBezTo>
                <a:cubicBezTo>
                  <a:pt x="795" y="0"/>
                  <a:pt x="795" y="0"/>
                  <a:pt x="795" y="0"/>
                </a:cubicBezTo>
                <a:cubicBezTo>
                  <a:pt x="795" y="1065"/>
                  <a:pt x="795" y="1065"/>
                  <a:pt x="795" y="1065"/>
                </a:cubicBezTo>
                <a:cubicBezTo>
                  <a:pt x="488" y="1065"/>
                  <a:pt x="488" y="1065"/>
                  <a:pt x="488" y="1065"/>
                </a:cubicBezTo>
                <a:cubicBezTo>
                  <a:pt x="305" y="611"/>
                  <a:pt x="305" y="611"/>
                  <a:pt x="305" y="611"/>
                </a:cubicBezTo>
                <a:cubicBezTo>
                  <a:pt x="307" y="1065"/>
                  <a:pt x="307" y="1065"/>
                  <a:pt x="307" y="1065"/>
                </a:cubicBezTo>
                <a:cubicBezTo>
                  <a:pt x="0" y="1065"/>
                  <a:pt x="0" y="1065"/>
                  <a:pt x="0" y="1065"/>
                </a:cubicBezTo>
                <a:close/>
                <a:moveTo>
                  <a:pt x="952" y="1065"/>
                </a:moveTo>
                <a:cubicBezTo>
                  <a:pt x="952" y="0"/>
                  <a:pt x="952" y="0"/>
                  <a:pt x="952" y="0"/>
                </a:cubicBezTo>
                <a:cubicBezTo>
                  <a:pt x="1546" y="0"/>
                  <a:pt x="1546" y="0"/>
                  <a:pt x="1546" y="0"/>
                </a:cubicBezTo>
                <a:cubicBezTo>
                  <a:pt x="1546" y="233"/>
                  <a:pt x="1546" y="233"/>
                  <a:pt x="1546" y="233"/>
                </a:cubicBezTo>
                <a:cubicBezTo>
                  <a:pt x="1258" y="233"/>
                  <a:pt x="1258" y="233"/>
                  <a:pt x="1258" y="233"/>
                </a:cubicBezTo>
                <a:cubicBezTo>
                  <a:pt x="1257" y="409"/>
                  <a:pt x="1257" y="409"/>
                  <a:pt x="1257" y="409"/>
                </a:cubicBezTo>
                <a:cubicBezTo>
                  <a:pt x="1546" y="409"/>
                  <a:pt x="1546" y="409"/>
                  <a:pt x="1546" y="409"/>
                </a:cubicBezTo>
                <a:cubicBezTo>
                  <a:pt x="1546" y="646"/>
                  <a:pt x="1546" y="646"/>
                  <a:pt x="1546" y="646"/>
                </a:cubicBezTo>
                <a:cubicBezTo>
                  <a:pt x="1257" y="646"/>
                  <a:pt x="1257" y="646"/>
                  <a:pt x="1257" y="646"/>
                </a:cubicBezTo>
                <a:cubicBezTo>
                  <a:pt x="1256" y="839"/>
                  <a:pt x="1256" y="839"/>
                  <a:pt x="1256" y="839"/>
                </a:cubicBezTo>
                <a:cubicBezTo>
                  <a:pt x="1545" y="839"/>
                  <a:pt x="1545" y="839"/>
                  <a:pt x="1545" y="839"/>
                </a:cubicBezTo>
                <a:cubicBezTo>
                  <a:pt x="1546" y="1065"/>
                  <a:pt x="1546" y="1065"/>
                  <a:pt x="1546" y="1065"/>
                </a:cubicBezTo>
                <a:cubicBezTo>
                  <a:pt x="952" y="1065"/>
                  <a:pt x="952" y="1065"/>
                  <a:pt x="952" y="1065"/>
                </a:cubicBezTo>
                <a:close/>
                <a:moveTo>
                  <a:pt x="1758" y="1065"/>
                </a:moveTo>
                <a:cubicBezTo>
                  <a:pt x="1758" y="233"/>
                  <a:pt x="1758" y="233"/>
                  <a:pt x="1758" y="233"/>
                </a:cubicBezTo>
                <a:cubicBezTo>
                  <a:pt x="1604" y="233"/>
                  <a:pt x="1604" y="233"/>
                  <a:pt x="1604" y="233"/>
                </a:cubicBezTo>
                <a:cubicBezTo>
                  <a:pt x="1604" y="0"/>
                  <a:pt x="1604" y="0"/>
                  <a:pt x="1604" y="0"/>
                </a:cubicBezTo>
                <a:cubicBezTo>
                  <a:pt x="2204" y="0"/>
                  <a:pt x="2204" y="0"/>
                  <a:pt x="2204" y="0"/>
                </a:cubicBezTo>
                <a:cubicBezTo>
                  <a:pt x="2204" y="233"/>
                  <a:pt x="2204" y="233"/>
                  <a:pt x="2204" y="233"/>
                </a:cubicBezTo>
                <a:cubicBezTo>
                  <a:pt x="2050" y="233"/>
                  <a:pt x="2050" y="233"/>
                  <a:pt x="2050" y="233"/>
                </a:cubicBezTo>
                <a:cubicBezTo>
                  <a:pt x="2050" y="1065"/>
                  <a:pt x="2050" y="1065"/>
                  <a:pt x="2050" y="1065"/>
                </a:cubicBezTo>
                <a:cubicBezTo>
                  <a:pt x="1758" y="1065"/>
                  <a:pt x="1758" y="1065"/>
                  <a:pt x="1758" y="1065"/>
                </a:cubicBezTo>
                <a:close/>
                <a:moveTo>
                  <a:pt x="2260" y="232"/>
                </a:moveTo>
                <a:cubicBezTo>
                  <a:pt x="2260" y="0"/>
                  <a:pt x="2260" y="0"/>
                  <a:pt x="2260" y="0"/>
                </a:cubicBezTo>
                <a:cubicBezTo>
                  <a:pt x="2898" y="0"/>
                  <a:pt x="2898" y="0"/>
                  <a:pt x="2898" y="0"/>
                </a:cubicBezTo>
                <a:cubicBezTo>
                  <a:pt x="2898" y="233"/>
                  <a:pt x="2898" y="233"/>
                  <a:pt x="2898" y="233"/>
                </a:cubicBezTo>
                <a:cubicBezTo>
                  <a:pt x="2521" y="838"/>
                  <a:pt x="2521" y="838"/>
                  <a:pt x="2521" y="838"/>
                </a:cubicBezTo>
                <a:cubicBezTo>
                  <a:pt x="2880" y="838"/>
                  <a:pt x="2880" y="838"/>
                  <a:pt x="2880" y="838"/>
                </a:cubicBezTo>
                <a:cubicBezTo>
                  <a:pt x="2879" y="1065"/>
                  <a:pt x="2879" y="1065"/>
                  <a:pt x="2879" y="1065"/>
                </a:cubicBezTo>
                <a:cubicBezTo>
                  <a:pt x="2189" y="1065"/>
                  <a:pt x="2189" y="1065"/>
                  <a:pt x="2189" y="1065"/>
                </a:cubicBezTo>
                <a:cubicBezTo>
                  <a:pt x="2188" y="838"/>
                  <a:pt x="2188" y="838"/>
                  <a:pt x="2188" y="838"/>
                </a:cubicBezTo>
                <a:cubicBezTo>
                  <a:pt x="2565" y="232"/>
                  <a:pt x="2565" y="232"/>
                  <a:pt x="2565" y="232"/>
                </a:cubicBezTo>
                <a:cubicBezTo>
                  <a:pt x="2260" y="232"/>
                  <a:pt x="2260" y="232"/>
                  <a:pt x="2260" y="232"/>
                </a:cubicBezTo>
                <a:close/>
                <a:moveTo>
                  <a:pt x="4421" y="1065"/>
                </a:moveTo>
                <a:cubicBezTo>
                  <a:pt x="4421" y="0"/>
                  <a:pt x="4421" y="0"/>
                  <a:pt x="4421" y="0"/>
                </a:cubicBezTo>
                <a:cubicBezTo>
                  <a:pt x="4726" y="0"/>
                  <a:pt x="4726" y="0"/>
                  <a:pt x="4726" y="0"/>
                </a:cubicBezTo>
                <a:cubicBezTo>
                  <a:pt x="4726" y="409"/>
                  <a:pt x="4726" y="409"/>
                  <a:pt x="4726" y="409"/>
                </a:cubicBezTo>
                <a:cubicBezTo>
                  <a:pt x="4869" y="409"/>
                  <a:pt x="4869" y="409"/>
                  <a:pt x="4869" y="409"/>
                </a:cubicBezTo>
                <a:cubicBezTo>
                  <a:pt x="4869" y="0"/>
                  <a:pt x="4869" y="0"/>
                  <a:pt x="4869" y="0"/>
                </a:cubicBezTo>
                <a:cubicBezTo>
                  <a:pt x="5176" y="0"/>
                  <a:pt x="5176" y="0"/>
                  <a:pt x="5176" y="0"/>
                </a:cubicBezTo>
                <a:cubicBezTo>
                  <a:pt x="5176" y="1065"/>
                  <a:pt x="5176" y="1065"/>
                  <a:pt x="5176" y="1065"/>
                </a:cubicBezTo>
                <a:cubicBezTo>
                  <a:pt x="4869" y="1065"/>
                  <a:pt x="4869" y="1065"/>
                  <a:pt x="4869" y="1065"/>
                </a:cubicBezTo>
                <a:cubicBezTo>
                  <a:pt x="4869" y="646"/>
                  <a:pt x="4869" y="646"/>
                  <a:pt x="4869" y="646"/>
                </a:cubicBezTo>
                <a:cubicBezTo>
                  <a:pt x="4726" y="646"/>
                  <a:pt x="4726" y="646"/>
                  <a:pt x="4726" y="646"/>
                </a:cubicBezTo>
                <a:cubicBezTo>
                  <a:pt x="4726" y="1065"/>
                  <a:pt x="4726" y="1065"/>
                  <a:pt x="4726" y="1065"/>
                </a:cubicBezTo>
                <a:cubicBezTo>
                  <a:pt x="4421" y="1065"/>
                  <a:pt x="4421" y="1065"/>
                  <a:pt x="4421" y="1065"/>
                </a:cubicBezTo>
                <a:close/>
              </a:path>
            </a:pathLst>
          </a:cu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5" tIns="45798" rIns="91595" bIns="4579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2"/>
          </p:nvPr>
        </p:nvSpPr>
        <p:spPr bwMode="gray">
          <a:xfrm>
            <a:off x="428658" y="6575942"/>
            <a:ext cx="7465573" cy="241459"/>
          </a:xfrm>
          <a:prstGeom prst="rect">
            <a:avLst/>
          </a:prstGeom>
        </p:spPr>
        <p:txBody>
          <a:bodyPr vert="horz" lIns="0" tIns="45798" rIns="91595" bIns="4579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3"/>
          </p:nvPr>
        </p:nvSpPr>
        <p:spPr bwMode="gray">
          <a:xfrm>
            <a:off x="8165327" y="6591169"/>
            <a:ext cx="1348530" cy="226232"/>
          </a:xfrm>
          <a:prstGeom prst="rect">
            <a:avLst/>
          </a:prstGeom>
        </p:spPr>
        <p:txBody>
          <a:bodyPr vert="horz" lIns="91595" tIns="45798" rIns="0" bIns="45798" rtlCol="0" anchor="ctr"/>
          <a:lstStyle>
            <a:lvl1pPr marL="0" algn="r" defTabSz="91567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1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3087D7-7F6B-45F1-9369-D3A84F5A55FA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54059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2700338" y="723900"/>
            <a:ext cx="4541837" cy="2554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95" tIns="45798" rIns="91595" bIns="45798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gray">
          <a:xfrm>
            <a:off x="428658" y="3406525"/>
            <a:ext cx="9085199" cy="306500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 dirty="0"/>
              <a:t>First Level: Subtitle</a:t>
            </a:r>
          </a:p>
          <a:p>
            <a:pPr lvl="1"/>
            <a:r>
              <a:rPr lang="en-US" noProof="0" dirty="0"/>
              <a:t>Second Level: Text</a:t>
            </a:r>
          </a:p>
          <a:p>
            <a:pPr lvl="2"/>
            <a:r>
              <a:rPr lang="en-US" noProof="0" dirty="0"/>
              <a:t>Third Level: bullet point</a:t>
            </a:r>
          </a:p>
          <a:p>
            <a:pPr lvl="3"/>
            <a:r>
              <a:rPr lang="en-US" noProof="0" dirty="0"/>
              <a:t>Fourth Level: bullet point</a:t>
            </a:r>
          </a:p>
          <a:p>
            <a:pPr lvl="4"/>
            <a:r>
              <a:rPr lang="en-US" noProof="0" dirty="0"/>
              <a:t>Fifth Level: bullet point</a:t>
            </a:r>
          </a:p>
        </p:txBody>
      </p:sp>
      <p:cxnSp>
        <p:nvCxnSpPr>
          <p:cNvPr id="8" name="Gerader Verbinder 11"/>
          <p:cNvCxnSpPr/>
          <p:nvPr/>
        </p:nvCxnSpPr>
        <p:spPr bwMode="gray">
          <a:xfrm>
            <a:off x="1" y="563404"/>
            <a:ext cx="9942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2"/>
          <p:cNvCxnSpPr/>
          <p:nvPr/>
        </p:nvCxnSpPr>
        <p:spPr bwMode="gray">
          <a:xfrm>
            <a:off x="1" y="6544401"/>
            <a:ext cx="9942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6"/>
          <p:cNvSpPr>
            <a:spLocks noEditPoints="1"/>
          </p:cNvSpPr>
          <p:nvPr/>
        </p:nvSpPr>
        <p:spPr bwMode="gray">
          <a:xfrm>
            <a:off x="7426184" y="170762"/>
            <a:ext cx="2094624" cy="221881"/>
          </a:xfrm>
          <a:custGeom>
            <a:avLst/>
            <a:gdLst>
              <a:gd name="T0" fmla="*/ 2956 w 5176"/>
              <a:gd name="T1" fmla="*/ 1065 h 1067"/>
              <a:gd name="T2" fmla="*/ 3328 w 5176"/>
              <a:gd name="T3" fmla="*/ 838 h 1067"/>
              <a:gd name="T4" fmla="*/ 3136 w 5176"/>
              <a:gd name="T5" fmla="*/ 646 h 1067"/>
              <a:gd name="T6" fmla="*/ 2985 w 5176"/>
              <a:gd name="T7" fmla="*/ 146 h 1067"/>
              <a:gd name="T8" fmla="*/ 3586 w 5176"/>
              <a:gd name="T9" fmla="*/ 0 h 1067"/>
              <a:gd name="T10" fmla="*/ 3281 w 5176"/>
              <a:gd name="T11" fmla="*/ 232 h 1067"/>
              <a:gd name="T12" fmla="*/ 3471 w 5176"/>
              <a:gd name="T13" fmla="*/ 409 h 1067"/>
              <a:gd name="T14" fmla="*/ 3622 w 5176"/>
              <a:gd name="T15" fmla="*/ 919 h 1067"/>
              <a:gd name="T16" fmla="*/ 3895 w 5176"/>
              <a:gd name="T17" fmla="*/ 0 h 1067"/>
              <a:gd name="T18" fmla="*/ 4328 w 5176"/>
              <a:gd name="T19" fmla="*/ 233 h 1067"/>
              <a:gd name="T20" fmla="*/ 4044 w 5176"/>
              <a:gd name="T21" fmla="*/ 839 h 1067"/>
              <a:gd name="T22" fmla="*/ 4328 w 5176"/>
              <a:gd name="T23" fmla="*/ 1065 h 1067"/>
              <a:gd name="T24" fmla="*/ 3743 w 5176"/>
              <a:gd name="T25" fmla="*/ 919 h 1067"/>
              <a:gd name="T26" fmla="*/ 3895 w 5176"/>
              <a:gd name="T27" fmla="*/ 0 h 1067"/>
              <a:gd name="T28" fmla="*/ 0 w 5176"/>
              <a:gd name="T29" fmla="*/ 0 h 1067"/>
              <a:gd name="T30" fmla="*/ 488 w 5176"/>
              <a:gd name="T31" fmla="*/ 447 h 1067"/>
              <a:gd name="T32" fmla="*/ 795 w 5176"/>
              <a:gd name="T33" fmla="*/ 0 h 1067"/>
              <a:gd name="T34" fmla="*/ 488 w 5176"/>
              <a:gd name="T35" fmla="*/ 1065 h 1067"/>
              <a:gd name="T36" fmla="*/ 307 w 5176"/>
              <a:gd name="T37" fmla="*/ 1065 h 1067"/>
              <a:gd name="T38" fmla="*/ 952 w 5176"/>
              <a:gd name="T39" fmla="*/ 1065 h 1067"/>
              <a:gd name="T40" fmla="*/ 1546 w 5176"/>
              <a:gd name="T41" fmla="*/ 0 h 1067"/>
              <a:gd name="T42" fmla="*/ 1258 w 5176"/>
              <a:gd name="T43" fmla="*/ 233 h 1067"/>
              <a:gd name="T44" fmla="*/ 1546 w 5176"/>
              <a:gd name="T45" fmla="*/ 409 h 1067"/>
              <a:gd name="T46" fmla="*/ 1257 w 5176"/>
              <a:gd name="T47" fmla="*/ 646 h 1067"/>
              <a:gd name="T48" fmla="*/ 1545 w 5176"/>
              <a:gd name="T49" fmla="*/ 839 h 1067"/>
              <a:gd name="T50" fmla="*/ 952 w 5176"/>
              <a:gd name="T51" fmla="*/ 1065 h 1067"/>
              <a:gd name="T52" fmla="*/ 1758 w 5176"/>
              <a:gd name="T53" fmla="*/ 233 h 1067"/>
              <a:gd name="T54" fmla="*/ 1604 w 5176"/>
              <a:gd name="T55" fmla="*/ 0 h 1067"/>
              <a:gd name="T56" fmla="*/ 2204 w 5176"/>
              <a:gd name="T57" fmla="*/ 233 h 1067"/>
              <a:gd name="T58" fmla="*/ 2050 w 5176"/>
              <a:gd name="T59" fmla="*/ 1065 h 1067"/>
              <a:gd name="T60" fmla="*/ 2260 w 5176"/>
              <a:gd name="T61" fmla="*/ 232 h 1067"/>
              <a:gd name="T62" fmla="*/ 2898 w 5176"/>
              <a:gd name="T63" fmla="*/ 0 h 1067"/>
              <a:gd name="T64" fmla="*/ 2521 w 5176"/>
              <a:gd name="T65" fmla="*/ 838 h 1067"/>
              <a:gd name="T66" fmla="*/ 2879 w 5176"/>
              <a:gd name="T67" fmla="*/ 1065 h 1067"/>
              <a:gd name="T68" fmla="*/ 2188 w 5176"/>
              <a:gd name="T69" fmla="*/ 838 h 1067"/>
              <a:gd name="T70" fmla="*/ 2260 w 5176"/>
              <a:gd name="T71" fmla="*/ 232 h 1067"/>
              <a:gd name="T72" fmla="*/ 4421 w 5176"/>
              <a:gd name="T73" fmla="*/ 0 h 1067"/>
              <a:gd name="T74" fmla="*/ 4726 w 5176"/>
              <a:gd name="T75" fmla="*/ 409 h 1067"/>
              <a:gd name="T76" fmla="*/ 4869 w 5176"/>
              <a:gd name="T77" fmla="*/ 0 h 1067"/>
              <a:gd name="T78" fmla="*/ 5176 w 5176"/>
              <a:gd name="T79" fmla="*/ 1065 h 1067"/>
              <a:gd name="T80" fmla="*/ 4869 w 5176"/>
              <a:gd name="T81" fmla="*/ 646 h 1067"/>
              <a:gd name="T82" fmla="*/ 4726 w 5176"/>
              <a:gd name="T83" fmla="*/ 1065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76" h="1067">
                <a:moveTo>
                  <a:pt x="3471" y="1065"/>
                </a:moveTo>
                <a:cubicBezTo>
                  <a:pt x="2956" y="1065"/>
                  <a:pt x="2956" y="1065"/>
                  <a:pt x="2956" y="1065"/>
                </a:cubicBezTo>
                <a:cubicBezTo>
                  <a:pt x="2956" y="838"/>
                  <a:pt x="2956" y="838"/>
                  <a:pt x="2956" y="838"/>
                </a:cubicBezTo>
                <a:cubicBezTo>
                  <a:pt x="3328" y="838"/>
                  <a:pt x="3328" y="838"/>
                  <a:pt x="3328" y="838"/>
                </a:cubicBezTo>
                <a:cubicBezTo>
                  <a:pt x="3328" y="646"/>
                  <a:pt x="3328" y="646"/>
                  <a:pt x="3328" y="646"/>
                </a:cubicBezTo>
                <a:cubicBezTo>
                  <a:pt x="3136" y="646"/>
                  <a:pt x="3136" y="646"/>
                  <a:pt x="3136" y="646"/>
                </a:cubicBezTo>
                <a:cubicBezTo>
                  <a:pt x="3053" y="646"/>
                  <a:pt x="2985" y="581"/>
                  <a:pt x="2983" y="498"/>
                </a:cubicBezTo>
                <a:cubicBezTo>
                  <a:pt x="2985" y="146"/>
                  <a:pt x="2985" y="146"/>
                  <a:pt x="2985" y="146"/>
                </a:cubicBezTo>
                <a:cubicBezTo>
                  <a:pt x="2985" y="65"/>
                  <a:pt x="3053" y="0"/>
                  <a:pt x="3136" y="0"/>
                </a:cubicBezTo>
                <a:cubicBezTo>
                  <a:pt x="3586" y="0"/>
                  <a:pt x="3586" y="0"/>
                  <a:pt x="3586" y="0"/>
                </a:cubicBezTo>
                <a:cubicBezTo>
                  <a:pt x="3586" y="232"/>
                  <a:pt x="3586" y="232"/>
                  <a:pt x="3586" y="232"/>
                </a:cubicBezTo>
                <a:cubicBezTo>
                  <a:pt x="3281" y="232"/>
                  <a:pt x="3281" y="232"/>
                  <a:pt x="3281" y="232"/>
                </a:cubicBezTo>
                <a:cubicBezTo>
                  <a:pt x="3281" y="409"/>
                  <a:pt x="3281" y="409"/>
                  <a:pt x="3281" y="409"/>
                </a:cubicBezTo>
                <a:cubicBezTo>
                  <a:pt x="3471" y="409"/>
                  <a:pt x="3471" y="409"/>
                  <a:pt x="3471" y="409"/>
                </a:cubicBezTo>
                <a:cubicBezTo>
                  <a:pt x="3556" y="409"/>
                  <a:pt x="3624" y="474"/>
                  <a:pt x="3622" y="555"/>
                </a:cubicBezTo>
                <a:cubicBezTo>
                  <a:pt x="3622" y="919"/>
                  <a:pt x="3622" y="919"/>
                  <a:pt x="3622" y="919"/>
                </a:cubicBezTo>
                <a:cubicBezTo>
                  <a:pt x="3624" y="1000"/>
                  <a:pt x="3556" y="1067"/>
                  <a:pt x="3471" y="1065"/>
                </a:cubicBezTo>
                <a:close/>
                <a:moveTo>
                  <a:pt x="3895" y="0"/>
                </a:moveTo>
                <a:cubicBezTo>
                  <a:pt x="4328" y="0"/>
                  <a:pt x="4328" y="0"/>
                  <a:pt x="4328" y="0"/>
                </a:cubicBezTo>
                <a:cubicBezTo>
                  <a:pt x="4328" y="233"/>
                  <a:pt x="4328" y="233"/>
                  <a:pt x="4328" y="233"/>
                </a:cubicBezTo>
                <a:cubicBezTo>
                  <a:pt x="4044" y="233"/>
                  <a:pt x="4044" y="233"/>
                  <a:pt x="4044" y="233"/>
                </a:cubicBezTo>
                <a:cubicBezTo>
                  <a:pt x="4044" y="839"/>
                  <a:pt x="4044" y="839"/>
                  <a:pt x="4044" y="839"/>
                </a:cubicBezTo>
                <a:cubicBezTo>
                  <a:pt x="4328" y="839"/>
                  <a:pt x="4328" y="839"/>
                  <a:pt x="4328" y="839"/>
                </a:cubicBezTo>
                <a:cubicBezTo>
                  <a:pt x="4328" y="1065"/>
                  <a:pt x="4328" y="1065"/>
                  <a:pt x="4328" y="1065"/>
                </a:cubicBezTo>
                <a:cubicBezTo>
                  <a:pt x="3897" y="1065"/>
                  <a:pt x="3897" y="1065"/>
                  <a:pt x="3897" y="1065"/>
                </a:cubicBezTo>
                <a:cubicBezTo>
                  <a:pt x="3812" y="1067"/>
                  <a:pt x="3743" y="1000"/>
                  <a:pt x="3743" y="919"/>
                </a:cubicBezTo>
                <a:cubicBezTo>
                  <a:pt x="3741" y="146"/>
                  <a:pt x="3741" y="146"/>
                  <a:pt x="3741" y="146"/>
                </a:cubicBezTo>
                <a:cubicBezTo>
                  <a:pt x="3741" y="65"/>
                  <a:pt x="3810" y="0"/>
                  <a:pt x="3895" y="0"/>
                </a:cubicBezTo>
                <a:close/>
                <a:moveTo>
                  <a:pt x="0" y="1065"/>
                </a:moveTo>
                <a:cubicBezTo>
                  <a:pt x="0" y="0"/>
                  <a:pt x="0" y="0"/>
                  <a:pt x="0" y="0"/>
                </a:cubicBezTo>
                <a:cubicBezTo>
                  <a:pt x="307" y="0"/>
                  <a:pt x="307" y="0"/>
                  <a:pt x="307" y="0"/>
                </a:cubicBezTo>
                <a:cubicBezTo>
                  <a:pt x="488" y="447"/>
                  <a:pt x="488" y="447"/>
                  <a:pt x="488" y="447"/>
                </a:cubicBezTo>
                <a:cubicBezTo>
                  <a:pt x="488" y="0"/>
                  <a:pt x="488" y="0"/>
                  <a:pt x="488" y="0"/>
                </a:cubicBezTo>
                <a:cubicBezTo>
                  <a:pt x="795" y="0"/>
                  <a:pt x="795" y="0"/>
                  <a:pt x="795" y="0"/>
                </a:cubicBezTo>
                <a:cubicBezTo>
                  <a:pt x="795" y="1065"/>
                  <a:pt x="795" y="1065"/>
                  <a:pt x="795" y="1065"/>
                </a:cubicBezTo>
                <a:cubicBezTo>
                  <a:pt x="488" y="1065"/>
                  <a:pt x="488" y="1065"/>
                  <a:pt x="488" y="1065"/>
                </a:cubicBezTo>
                <a:cubicBezTo>
                  <a:pt x="305" y="611"/>
                  <a:pt x="305" y="611"/>
                  <a:pt x="305" y="611"/>
                </a:cubicBezTo>
                <a:cubicBezTo>
                  <a:pt x="307" y="1065"/>
                  <a:pt x="307" y="1065"/>
                  <a:pt x="307" y="1065"/>
                </a:cubicBezTo>
                <a:cubicBezTo>
                  <a:pt x="0" y="1065"/>
                  <a:pt x="0" y="1065"/>
                  <a:pt x="0" y="1065"/>
                </a:cubicBezTo>
                <a:close/>
                <a:moveTo>
                  <a:pt x="952" y="1065"/>
                </a:moveTo>
                <a:cubicBezTo>
                  <a:pt x="952" y="0"/>
                  <a:pt x="952" y="0"/>
                  <a:pt x="952" y="0"/>
                </a:cubicBezTo>
                <a:cubicBezTo>
                  <a:pt x="1546" y="0"/>
                  <a:pt x="1546" y="0"/>
                  <a:pt x="1546" y="0"/>
                </a:cubicBezTo>
                <a:cubicBezTo>
                  <a:pt x="1546" y="233"/>
                  <a:pt x="1546" y="233"/>
                  <a:pt x="1546" y="233"/>
                </a:cubicBezTo>
                <a:cubicBezTo>
                  <a:pt x="1258" y="233"/>
                  <a:pt x="1258" y="233"/>
                  <a:pt x="1258" y="233"/>
                </a:cubicBezTo>
                <a:cubicBezTo>
                  <a:pt x="1257" y="409"/>
                  <a:pt x="1257" y="409"/>
                  <a:pt x="1257" y="409"/>
                </a:cubicBezTo>
                <a:cubicBezTo>
                  <a:pt x="1546" y="409"/>
                  <a:pt x="1546" y="409"/>
                  <a:pt x="1546" y="409"/>
                </a:cubicBezTo>
                <a:cubicBezTo>
                  <a:pt x="1546" y="646"/>
                  <a:pt x="1546" y="646"/>
                  <a:pt x="1546" y="646"/>
                </a:cubicBezTo>
                <a:cubicBezTo>
                  <a:pt x="1257" y="646"/>
                  <a:pt x="1257" y="646"/>
                  <a:pt x="1257" y="646"/>
                </a:cubicBezTo>
                <a:cubicBezTo>
                  <a:pt x="1256" y="839"/>
                  <a:pt x="1256" y="839"/>
                  <a:pt x="1256" y="839"/>
                </a:cubicBezTo>
                <a:cubicBezTo>
                  <a:pt x="1545" y="839"/>
                  <a:pt x="1545" y="839"/>
                  <a:pt x="1545" y="839"/>
                </a:cubicBezTo>
                <a:cubicBezTo>
                  <a:pt x="1546" y="1065"/>
                  <a:pt x="1546" y="1065"/>
                  <a:pt x="1546" y="1065"/>
                </a:cubicBezTo>
                <a:cubicBezTo>
                  <a:pt x="952" y="1065"/>
                  <a:pt x="952" y="1065"/>
                  <a:pt x="952" y="1065"/>
                </a:cubicBezTo>
                <a:close/>
                <a:moveTo>
                  <a:pt x="1758" y="1065"/>
                </a:moveTo>
                <a:cubicBezTo>
                  <a:pt x="1758" y="233"/>
                  <a:pt x="1758" y="233"/>
                  <a:pt x="1758" y="233"/>
                </a:cubicBezTo>
                <a:cubicBezTo>
                  <a:pt x="1604" y="233"/>
                  <a:pt x="1604" y="233"/>
                  <a:pt x="1604" y="233"/>
                </a:cubicBezTo>
                <a:cubicBezTo>
                  <a:pt x="1604" y="0"/>
                  <a:pt x="1604" y="0"/>
                  <a:pt x="1604" y="0"/>
                </a:cubicBezTo>
                <a:cubicBezTo>
                  <a:pt x="2204" y="0"/>
                  <a:pt x="2204" y="0"/>
                  <a:pt x="2204" y="0"/>
                </a:cubicBezTo>
                <a:cubicBezTo>
                  <a:pt x="2204" y="233"/>
                  <a:pt x="2204" y="233"/>
                  <a:pt x="2204" y="233"/>
                </a:cubicBezTo>
                <a:cubicBezTo>
                  <a:pt x="2050" y="233"/>
                  <a:pt x="2050" y="233"/>
                  <a:pt x="2050" y="233"/>
                </a:cubicBezTo>
                <a:cubicBezTo>
                  <a:pt x="2050" y="1065"/>
                  <a:pt x="2050" y="1065"/>
                  <a:pt x="2050" y="1065"/>
                </a:cubicBezTo>
                <a:cubicBezTo>
                  <a:pt x="1758" y="1065"/>
                  <a:pt x="1758" y="1065"/>
                  <a:pt x="1758" y="1065"/>
                </a:cubicBezTo>
                <a:close/>
                <a:moveTo>
                  <a:pt x="2260" y="232"/>
                </a:moveTo>
                <a:cubicBezTo>
                  <a:pt x="2260" y="0"/>
                  <a:pt x="2260" y="0"/>
                  <a:pt x="2260" y="0"/>
                </a:cubicBezTo>
                <a:cubicBezTo>
                  <a:pt x="2898" y="0"/>
                  <a:pt x="2898" y="0"/>
                  <a:pt x="2898" y="0"/>
                </a:cubicBezTo>
                <a:cubicBezTo>
                  <a:pt x="2898" y="233"/>
                  <a:pt x="2898" y="233"/>
                  <a:pt x="2898" y="233"/>
                </a:cubicBezTo>
                <a:cubicBezTo>
                  <a:pt x="2521" y="838"/>
                  <a:pt x="2521" y="838"/>
                  <a:pt x="2521" y="838"/>
                </a:cubicBezTo>
                <a:cubicBezTo>
                  <a:pt x="2880" y="838"/>
                  <a:pt x="2880" y="838"/>
                  <a:pt x="2880" y="838"/>
                </a:cubicBezTo>
                <a:cubicBezTo>
                  <a:pt x="2879" y="1065"/>
                  <a:pt x="2879" y="1065"/>
                  <a:pt x="2879" y="1065"/>
                </a:cubicBezTo>
                <a:cubicBezTo>
                  <a:pt x="2189" y="1065"/>
                  <a:pt x="2189" y="1065"/>
                  <a:pt x="2189" y="1065"/>
                </a:cubicBezTo>
                <a:cubicBezTo>
                  <a:pt x="2188" y="838"/>
                  <a:pt x="2188" y="838"/>
                  <a:pt x="2188" y="838"/>
                </a:cubicBezTo>
                <a:cubicBezTo>
                  <a:pt x="2565" y="232"/>
                  <a:pt x="2565" y="232"/>
                  <a:pt x="2565" y="232"/>
                </a:cubicBezTo>
                <a:cubicBezTo>
                  <a:pt x="2260" y="232"/>
                  <a:pt x="2260" y="232"/>
                  <a:pt x="2260" y="232"/>
                </a:cubicBezTo>
                <a:close/>
                <a:moveTo>
                  <a:pt x="4421" y="1065"/>
                </a:moveTo>
                <a:cubicBezTo>
                  <a:pt x="4421" y="0"/>
                  <a:pt x="4421" y="0"/>
                  <a:pt x="4421" y="0"/>
                </a:cubicBezTo>
                <a:cubicBezTo>
                  <a:pt x="4726" y="0"/>
                  <a:pt x="4726" y="0"/>
                  <a:pt x="4726" y="0"/>
                </a:cubicBezTo>
                <a:cubicBezTo>
                  <a:pt x="4726" y="409"/>
                  <a:pt x="4726" y="409"/>
                  <a:pt x="4726" y="409"/>
                </a:cubicBezTo>
                <a:cubicBezTo>
                  <a:pt x="4869" y="409"/>
                  <a:pt x="4869" y="409"/>
                  <a:pt x="4869" y="409"/>
                </a:cubicBezTo>
                <a:cubicBezTo>
                  <a:pt x="4869" y="0"/>
                  <a:pt x="4869" y="0"/>
                  <a:pt x="4869" y="0"/>
                </a:cubicBezTo>
                <a:cubicBezTo>
                  <a:pt x="5176" y="0"/>
                  <a:pt x="5176" y="0"/>
                  <a:pt x="5176" y="0"/>
                </a:cubicBezTo>
                <a:cubicBezTo>
                  <a:pt x="5176" y="1065"/>
                  <a:pt x="5176" y="1065"/>
                  <a:pt x="5176" y="1065"/>
                </a:cubicBezTo>
                <a:cubicBezTo>
                  <a:pt x="4869" y="1065"/>
                  <a:pt x="4869" y="1065"/>
                  <a:pt x="4869" y="1065"/>
                </a:cubicBezTo>
                <a:cubicBezTo>
                  <a:pt x="4869" y="646"/>
                  <a:pt x="4869" y="646"/>
                  <a:pt x="4869" y="646"/>
                </a:cubicBezTo>
                <a:cubicBezTo>
                  <a:pt x="4726" y="646"/>
                  <a:pt x="4726" y="646"/>
                  <a:pt x="4726" y="646"/>
                </a:cubicBezTo>
                <a:cubicBezTo>
                  <a:pt x="4726" y="1065"/>
                  <a:pt x="4726" y="1065"/>
                  <a:pt x="4726" y="1065"/>
                </a:cubicBezTo>
                <a:cubicBezTo>
                  <a:pt x="4421" y="1065"/>
                  <a:pt x="4421" y="1065"/>
                  <a:pt x="4421" y="1065"/>
                </a:cubicBezTo>
                <a:close/>
              </a:path>
            </a:pathLst>
          </a:cu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95" tIns="45798" rIns="91595" bIns="45798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4"/>
          </p:nvPr>
        </p:nvSpPr>
        <p:spPr bwMode="gray">
          <a:xfrm>
            <a:off x="428658" y="6575942"/>
            <a:ext cx="7465573" cy="241459"/>
          </a:xfrm>
          <a:prstGeom prst="rect">
            <a:avLst/>
          </a:prstGeom>
        </p:spPr>
        <p:txBody>
          <a:bodyPr vert="horz" lIns="0" tIns="45798" rIns="91595" bIns="4579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  <a:endParaRPr lang="en-US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5"/>
          </p:nvPr>
        </p:nvSpPr>
        <p:spPr bwMode="gray">
          <a:xfrm>
            <a:off x="8165327" y="6591169"/>
            <a:ext cx="1348530" cy="226232"/>
          </a:xfrm>
          <a:prstGeom prst="rect">
            <a:avLst/>
          </a:prstGeom>
        </p:spPr>
        <p:txBody>
          <a:bodyPr vert="horz" lIns="91595" tIns="45798" rIns="0" bIns="45798" rtlCol="0" anchor="ctr"/>
          <a:lstStyle>
            <a:lvl1pPr marL="0" algn="r" defTabSz="91567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1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A3E7A6-C81D-43D0-98C9-39974D15CFDE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9223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ts val="6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algn="l" rtl="0" eaLnBrk="0" fontAlgn="base" hangingPunct="0">
      <a:spcBef>
        <a:spcPts val="4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66700" indent="-266700" algn="l" rtl="0" eaLnBrk="0" fontAlgn="base" hangingPunct="0">
      <a:spcBef>
        <a:spcPct val="0"/>
      </a:spcBef>
      <a:spcAft>
        <a:spcPct val="0"/>
      </a:spcAft>
      <a:buClr>
        <a:srgbClr val="007770"/>
      </a:buClr>
      <a:buFont typeface="Wingdings" panose="05000000000000000000" pitchFamily="2" charset="2"/>
      <a:buChar char="§"/>
      <a:defRPr lang="en-US" sz="1200" kern="1200" dirty="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50850" indent="-179705" algn="l" rtl="0" eaLnBrk="0" fontAlgn="base" hangingPunct="0">
      <a:spcBef>
        <a:spcPts val="2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627380" indent="-179705" algn="l" rtl="0" eaLnBrk="0" fontAlgn="base" hangingPunct="0">
      <a:spcBef>
        <a:spcPts val="200"/>
      </a:spcBef>
      <a:spcAft>
        <a:spcPct val="0"/>
      </a:spcAft>
      <a:buFont typeface="Symbol" panose="05050102010706020507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158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 smtClean="0">
                <a:ea typeface="楷体_GB2312"/>
              </a:rPr>
              <a:t>相对湿度测试可以配置特殊的</a:t>
            </a:r>
            <a:r>
              <a:rPr lang="en-US" altLang="zh-CN" sz="1400" dirty="0" err="1" smtClean="0">
                <a:ea typeface="楷体_GB2312"/>
              </a:rPr>
              <a:t>SiC</a:t>
            </a:r>
            <a:r>
              <a:rPr lang="zh-CN" altLang="en-US" sz="1400" dirty="0" smtClean="0">
                <a:ea typeface="楷体_GB2312"/>
              </a:rPr>
              <a:t>炉、铜炉或水蒸气炉</a:t>
            </a:r>
            <a:r>
              <a:rPr lang="en-US" altLang="zh-CN" sz="1400" dirty="0" smtClean="0">
                <a:ea typeface="楷体_GB2312"/>
              </a:rPr>
              <a:t>+</a:t>
            </a:r>
            <a:r>
              <a:rPr lang="zh-CN" altLang="en-US" sz="1400" dirty="0" smtClean="0">
                <a:ea typeface="楷体_GB2312"/>
              </a:rPr>
              <a:t>湿度发生器，水蒸气气氛配置水蒸汽炉</a:t>
            </a:r>
            <a:r>
              <a:rPr lang="en-US" altLang="zh-CN" sz="1400" dirty="0" smtClean="0">
                <a:ea typeface="楷体_GB2312"/>
              </a:rPr>
              <a:t>+</a:t>
            </a:r>
            <a:r>
              <a:rPr lang="zh-CN" altLang="en-US" sz="1400" dirty="0" smtClean="0">
                <a:ea typeface="楷体_GB2312"/>
              </a:rPr>
              <a:t>水蒸气发生器</a:t>
            </a:r>
            <a:endParaRPr lang="en-US" altLang="zh-CN" sz="1400" dirty="0" smtClean="0">
              <a:ea typeface="楷体_GB231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smtClean="0">
                <a:ea typeface="楷体_GB2312"/>
              </a:rPr>
              <a:t>H2S</a:t>
            </a:r>
            <a:r>
              <a:rPr lang="zh-CN" altLang="en-US" sz="1400" dirty="0" smtClean="0">
                <a:ea typeface="楷体_GB2312"/>
              </a:rPr>
              <a:t>、</a:t>
            </a:r>
            <a:r>
              <a:rPr lang="en-US" altLang="zh-CN" sz="1400" dirty="0" smtClean="0">
                <a:ea typeface="楷体_GB2312"/>
              </a:rPr>
              <a:t>NH3</a:t>
            </a:r>
            <a:r>
              <a:rPr lang="zh-CN" altLang="en-US" sz="1400" dirty="0" smtClean="0">
                <a:ea typeface="楷体_GB2312"/>
              </a:rPr>
              <a:t>在</a:t>
            </a:r>
            <a:r>
              <a:rPr lang="en-US" altLang="zh-CN" sz="1400" dirty="0" smtClean="0">
                <a:ea typeface="楷体_GB2312"/>
              </a:rPr>
              <a:t>400</a:t>
            </a:r>
            <a:r>
              <a:rPr lang="zh-CN" altLang="en-US" sz="1400" dirty="0" smtClean="0">
                <a:ea typeface="楷体_GB2312"/>
              </a:rPr>
              <a:t>度以上会分解，</a:t>
            </a:r>
            <a:r>
              <a:rPr lang="en-US" altLang="zh-CN" sz="1400" dirty="0" smtClean="0">
                <a:ea typeface="楷体_GB2312"/>
              </a:rPr>
              <a:t>600</a:t>
            </a:r>
            <a:r>
              <a:rPr lang="zh-CN" altLang="en-US" sz="1400" dirty="0" smtClean="0">
                <a:ea typeface="楷体_GB2312"/>
              </a:rPr>
              <a:t>度以上会与</a:t>
            </a:r>
            <a:r>
              <a:rPr lang="en-US" altLang="zh-CN" sz="1400" dirty="0" smtClean="0">
                <a:ea typeface="楷体_GB2312"/>
              </a:rPr>
              <a:t>Pt</a:t>
            </a:r>
            <a:r>
              <a:rPr lang="zh-CN" altLang="en-US" sz="1400" dirty="0" smtClean="0">
                <a:ea typeface="楷体_GB2312"/>
              </a:rPr>
              <a:t>发送反应。</a:t>
            </a:r>
            <a:endParaRPr lang="en-US" altLang="zh-CN" sz="1400" dirty="0" smtClean="0">
              <a:ea typeface="楷体_GB231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 smtClean="0">
                <a:ea typeface="楷体_GB2312"/>
              </a:rPr>
              <a:t>Cl2</a:t>
            </a:r>
            <a:r>
              <a:rPr lang="zh-CN" altLang="en-US" sz="1400" dirty="0" smtClean="0">
                <a:ea typeface="楷体_GB2312"/>
              </a:rPr>
              <a:t>、</a:t>
            </a:r>
            <a:r>
              <a:rPr lang="en-US" altLang="zh-CN" sz="1400" dirty="0" smtClean="0">
                <a:ea typeface="楷体_GB2312"/>
              </a:rPr>
              <a:t>F2</a:t>
            </a:r>
            <a:r>
              <a:rPr lang="zh-CN" altLang="en-US" sz="1400" dirty="0" smtClean="0">
                <a:ea typeface="楷体_GB2312"/>
              </a:rPr>
              <a:t>、</a:t>
            </a:r>
            <a:r>
              <a:rPr lang="en-US" altLang="zh-CN" sz="1400" dirty="0" smtClean="0">
                <a:ea typeface="楷体_GB2312"/>
              </a:rPr>
              <a:t>HF</a:t>
            </a:r>
            <a:r>
              <a:rPr lang="zh-CN" altLang="en-US" sz="1400" dirty="0" smtClean="0">
                <a:ea typeface="楷体_GB2312"/>
              </a:rPr>
              <a:t>、</a:t>
            </a:r>
            <a:r>
              <a:rPr lang="en-US" altLang="zh-CN" sz="1400" dirty="0" smtClean="0">
                <a:ea typeface="楷体_GB2312"/>
              </a:rPr>
              <a:t>NOx</a:t>
            </a:r>
            <a:r>
              <a:rPr lang="zh-CN" altLang="en-US" sz="1400" dirty="0" smtClean="0">
                <a:ea typeface="楷体_GB2312"/>
              </a:rPr>
              <a:t>气氛不建议测试</a:t>
            </a:r>
            <a:endParaRPr lang="en-US" altLang="zh-CN" sz="1400" dirty="0" smtClean="0">
              <a:ea typeface="楷体_GB231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 smtClean="0">
              <a:ea typeface="楷体_GB231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29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酚醛树脂具有良好的阻燃性和独特的抗烧蚀性，热降解残炭率高。上图对比了不同含氧量的气氛下，石英纤维增强酚醛材料的烧蚀过程。图中纯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N2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气氛下样品的总失重量较小，因产物生成了大量的裂解炭。而在含氧的气氛下酚醛树脂能够完全烧失，剩余质量来自以石英纤维为主的无机惰性残留物。图中可见随着气氛中氧含量的增加，样品的起始分解温度相应降低，分解过程相应加快，体现在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曲线斜率的相应增大，和失重终止温度的相应降低。</a:t>
            </a:r>
          </a:p>
          <a:p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由于纤维增强材料在小尺度上明显的非均质性，为了得到更具代表性和可对比性的测试结果，需要使用较大的样品量。而由于样品的密度较小，较大的样品量也意味着较大的样品尺寸。这一需求使用常规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通常难以实现，而使用</a:t>
            </a:r>
            <a:r>
              <a:rPr lang="en-US" altLang="zh-CN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Netzsch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STA449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系列的大尺寸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TG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坩埚（包括平台型，和酒杯形），结合</a:t>
            </a:r>
            <a:r>
              <a:rPr lang="en-US" altLang="zh-CN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</a:t>
            </a:r>
            <a:r>
              <a:rPr lang="zh-CN" alt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天平的高精度大量程特性，可以很好地进行这类测试。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05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2019</a:t>
            </a:r>
            <a:r>
              <a:rPr lang="zh-CN" altLang="en-US" dirty="0" smtClean="0"/>
              <a:t>年前的</a:t>
            </a:r>
            <a:r>
              <a:rPr lang="en-US" altLang="zh-CN" dirty="0" smtClean="0"/>
              <a:t>STA</a:t>
            </a:r>
            <a:r>
              <a:rPr lang="zh-CN" altLang="en-US" dirty="0" smtClean="0"/>
              <a:t>还会配备水浴，需要注意水浴提前开机稳定，水浴流量是否正常。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899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</a:t>
            </a:r>
            <a:r>
              <a:rPr lang="zh-CN" altLang="en-US" dirty="0" smtClean="0"/>
              <a:t>型约为</a:t>
            </a:r>
            <a:r>
              <a:rPr lang="en-US" altLang="zh-CN" dirty="0" smtClean="0"/>
              <a:t>S</a:t>
            </a:r>
            <a:r>
              <a:rPr lang="zh-CN" altLang="en-US" dirty="0" smtClean="0"/>
              <a:t>型的</a:t>
            </a:r>
            <a:r>
              <a:rPr lang="en-US" altLang="zh-CN" dirty="0" smtClean="0"/>
              <a:t>12</a:t>
            </a:r>
            <a:r>
              <a:rPr lang="zh-CN" altLang="en-US" dirty="0" smtClean="0"/>
              <a:t>倍，</a:t>
            </a:r>
            <a:r>
              <a:rPr lang="en-US" altLang="zh-CN" dirty="0" smtClean="0"/>
              <a:t>K</a:t>
            </a:r>
            <a:r>
              <a:rPr lang="zh-CN" altLang="en-US" dirty="0" smtClean="0"/>
              <a:t>和</a:t>
            </a:r>
            <a:r>
              <a:rPr lang="en-US" altLang="zh-CN" dirty="0" smtClean="0"/>
              <a:t>P</a:t>
            </a:r>
            <a:r>
              <a:rPr lang="zh-CN" altLang="en-US" dirty="0" smtClean="0"/>
              <a:t>约为</a:t>
            </a:r>
            <a:r>
              <a:rPr lang="en-US" altLang="zh-CN" dirty="0" smtClean="0"/>
              <a:t>S</a:t>
            </a:r>
            <a:r>
              <a:rPr lang="zh-CN" altLang="en-US" dirty="0" smtClean="0"/>
              <a:t>型的</a:t>
            </a:r>
            <a:r>
              <a:rPr lang="en-US" altLang="zh-CN" dirty="0" smtClean="0"/>
              <a:t>6</a:t>
            </a:r>
            <a:r>
              <a:rPr lang="zh-CN" altLang="en-US" dirty="0" smtClean="0"/>
              <a:t>倍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56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Topic of presentation  |  Analyzing &amp; Testing  |  Date created 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A3E7A6-C81D-43D0-98C9-39974D15CFDE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7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tags" Target="../tags/tag4.xml"/><Relationship Id="rId7" Type="http://schemas.openxmlformats.org/officeDocument/2006/relationships/oleObject" Target="../embeddings/oleObject4.bin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2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66" name="think-cell Folie" r:id="rId4" imgW="12700" imgH="12700" progId="TCLayout.ActiveDocument.1">
                  <p:embed/>
                </p:oleObj>
              </mc:Choice>
              <mc:Fallback>
                <p:oleObj name="think-cell Folie" r:id="rId4" imgW="12700" imgH="12700" progId="TCLayout.ActiveDocument.1">
                  <p:embed/>
                  <p:pic>
                    <p:nvPicPr>
                      <p:cNvPr id="0" name="Objekt 2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4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5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6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0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1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2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3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4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5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6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7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8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4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585774"/>
            <a:ext cx="8280920" cy="56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333376"/>
            <a:ext cx="242392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1"/>
          <p:cNvSpPr txBox="1">
            <a:spLocks noChangeArrowheads="1"/>
          </p:cNvSpPr>
          <p:nvPr/>
        </p:nvSpPr>
        <p:spPr bwMode="gray">
          <a:xfrm>
            <a:off x="567267" y="360363"/>
            <a:ext cx="272042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2400" dirty="0" smtClean="0">
                <a:solidFill>
                  <a:srgbClr val="00716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Analyzing &amp; Testing</a:t>
            </a:r>
          </a:p>
        </p:txBody>
      </p:sp>
      <p:cxnSp>
        <p:nvCxnSpPr>
          <p:cNvPr id="8" name="Gerade Verbindung 8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1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5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6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7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8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9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0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1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2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75734" y="4149081"/>
            <a:ext cx="11182085" cy="1079897"/>
          </a:xfrm>
          <a:prstGeom prst="rect">
            <a:avLst/>
          </a:prstGeom>
        </p:spPr>
        <p:txBody>
          <a:bodyPr anchor="b"/>
          <a:lstStyle>
            <a:lvl1pPr algn="r"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1" name="Textplatzhalter 2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66400" y="5876473"/>
            <a:ext cx="11038416" cy="69326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6400" y="5102396"/>
            <a:ext cx="11040000" cy="755650"/>
          </a:xfrm>
        </p:spPr>
        <p:txBody>
          <a:bodyPr anchor="b"/>
          <a:lstStyle>
            <a:lvl1pPr algn="r"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12" name="think-cell Folie" r:id="rId5" imgW="12700" imgH="12700" progId="TCLayout.ActiveDocument.1">
                  <p:embed/>
                </p:oleObj>
              </mc:Choice>
              <mc:Fallback>
                <p:oleObj name="think-cell Folie" r:id="rId5" imgW="12700" imgH="12700" progId="TCLayout.ActiveDocument.1">
                  <p:embed/>
                  <p:pic>
                    <p:nvPicPr>
                      <p:cNvPr id="0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Gerader Verbinder 28"/>
          <p:cNvCxnSpPr/>
          <p:nvPr/>
        </p:nvCxnSpPr>
        <p:spPr bwMode="gray">
          <a:xfrm>
            <a:off x="575734" y="908050"/>
            <a:ext cx="1104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3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5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6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7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8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9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20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21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22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23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24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5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1"/>
          <p:cNvCxnSpPr/>
          <p:nvPr userDrawn="1"/>
        </p:nvCxnSpPr>
        <p:spPr bwMode="gray">
          <a:xfrm>
            <a:off x="575734" y="6489700"/>
            <a:ext cx="1104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kt 28" hidden="1"/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13" name="think-cell Folie" r:id="rId7" imgW="12700" imgH="12700" progId="TCLayout.ActiveDocument.1">
                  <p:embed/>
                </p:oleObj>
              </mc:Choice>
              <mc:Fallback>
                <p:oleObj name="think-cell Folie" r:id="rId7" imgW="12700" imgH="12700" progId="TCLayout.ActiveDocument.1">
                  <p:embed/>
                  <p:pic>
                    <p:nvPicPr>
                      <p:cNvPr id="0" name="Objekt 2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feld 30"/>
          <p:cNvSpPr txBox="1">
            <a:spLocks noChangeArrowheads="1"/>
          </p:cNvSpPr>
          <p:nvPr userDrawn="1"/>
        </p:nvSpPr>
        <p:spPr bwMode="gray">
          <a:xfrm>
            <a:off x="567267" y="222251"/>
            <a:ext cx="113624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2400" smtClean="0">
                <a:solidFill>
                  <a:srgbClr val="00716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Agenda</a:t>
            </a:r>
          </a:p>
        </p:txBody>
      </p:sp>
      <p:cxnSp>
        <p:nvCxnSpPr>
          <p:cNvPr id="22" name="Gerade Verbindung 46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47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48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49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50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51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52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53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54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55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56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57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58"/>
          <p:cNvCxnSpPr/>
          <p:nvPr userDrawn="1"/>
        </p:nvCxnSpPr>
        <p:spPr bwMode="gray">
          <a:xfrm>
            <a:off x="575734" y="908050"/>
            <a:ext cx="1104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67267" y="1215295"/>
            <a:ext cx="11049000" cy="5201381"/>
          </a:xfrm>
        </p:spPr>
        <p:txBody>
          <a:bodyPr/>
          <a:lstStyle>
            <a:lvl1pPr marL="542925" indent="-542925">
              <a:buClr>
                <a:srgbClr val="007167"/>
              </a:buClr>
              <a:buFont typeface="+mj-lt"/>
              <a:buAutoNum type="arabicPeriod"/>
              <a:defRPr/>
            </a:lvl1pPr>
            <a:lvl2pPr marL="542925" indent="0">
              <a:spcBef>
                <a:spcPts val="400"/>
              </a:spcBef>
              <a:buClr>
                <a:schemeClr val="tx1"/>
              </a:buClr>
              <a:buFont typeface="+mj-lt"/>
              <a:buNone/>
              <a:defRPr/>
            </a:lvl2pPr>
            <a:lvl3pPr marL="358775" indent="0">
              <a:spcBef>
                <a:spcPts val="400"/>
              </a:spcBef>
              <a:buFont typeface="Arial" panose="020B0604020202020204" pitchFamily="34" charset="0"/>
              <a:buNone/>
              <a:defRPr/>
            </a:lvl3pPr>
            <a:lvl4pPr marL="358775" indent="0">
              <a:spcBef>
                <a:spcPts val="400"/>
              </a:spcBef>
              <a:buFont typeface="Arial" panose="020B0604020202020204" pitchFamily="34" charset="0"/>
              <a:buNone/>
              <a:defRPr/>
            </a:lvl4pPr>
            <a:lvl5pPr marL="358775" indent="0">
              <a:spcBef>
                <a:spcPts val="400"/>
              </a:spcBef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</p:txBody>
      </p:sp>
      <p:sp>
        <p:nvSpPr>
          <p:cNvPr id="35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r" defTabSz="914400" rtl="0" eaLnBrk="1" latinLnBrk="0" hangingPunct="1">
              <a:defRPr lang="de-DE" sz="1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E74BA0-BD0A-46D6-8E25-AD197BEF5EBC}" type="slidenum">
              <a:rPr lang="en-US"/>
              <a:t>‹#›</a:t>
            </a:fld>
            <a:endParaRPr lang="en-US" dirty="0"/>
          </a:p>
        </p:txBody>
      </p:sp>
      <p:sp>
        <p:nvSpPr>
          <p:cNvPr id="36" name="Fußzeilenplatzhalt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349182"/>
            <a:ext cx="1393732" cy="335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ext with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575734" y="6262787"/>
            <a:ext cx="11040533" cy="153888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000">
                <a:solidFill>
                  <a:srgbClr val="4D4D4D"/>
                </a:solidFill>
              </a:defRPr>
            </a:lvl1pPr>
            <a:lvl2pPr marL="0" indent="0">
              <a:spcBef>
                <a:spcPts val="0"/>
              </a:spcBef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 bwMode="gray">
          <a:xfrm>
            <a:off x="575387" y="105706"/>
            <a:ext cx="8208779" cy="330200"/>
          </a:xfrm>
        </p:spPr>
        <p:txBody>
          <a:bodyPr/>
          <a:lstStyle>
            <a:lvl1pPr>
              <a:defRPr>
                <a:solidFill>
                  <a:srgbClr val="007167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75734" y="479426"/>
            <a:ext cx="8208433" cy="288925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rgbClr val="007167"/>
                </a:solidFill>
              </a:defRPr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Font typeface="Arial" panose="020B0604020202020204" pitchFamily="34" charset="0"/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6" name="Textplatzhalter 5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66400" y="1188000"/>
            <a:ext cx="3512417" cy="50492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329576" y="1188000"/>
            <a:ext cx="3494617" cy="50492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8112058" y="1188000"/>
            <a:ext cx="3484689" cy="50492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94B1C-C118-4D0B-AE25-1CEA21912574}" type="slidenum">
              <a:rPr lang="en-US"/>
              <a:t>‹#›</a:t>
            </a:fld>
            <a:endParaRPr lang="en-US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platzhalter 3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64695" y="2624617"/>
            <a:ext cx="144000" cy="1548000"/>
          </a:xfrm>
          <a:solidFill>
            <a:srgbClr val="007167"/>
          </a:solidFill>
        </p:spPr>
        <p:txBody>
          <a:bodyPr wrap="none" lIns="468000" anchor="ctr">
            <a:noAutofit/>
          </a:bodyPr>
          <a:lstStyle>
            <a:lvl1pPr algn="l">
              <a:spcBef>
                <a:spcPts val="0"/>
              </a:spcBef>
              <a:defRPr sz="6000" b="1" baseline="0">
                <a:solidFill>
                  <a:srgbClr val="007167"/>
                </a:solidFill>
              </a:defRPr>
            </a:lvl1pPr>
            <a:lvl2pPr algn="l">
              <a:defRPr sz="2400" b="1"/>
            </a:lvl2pPr>
            <a:lvl3pPr algn="l">
              <a:defRPr sz="2400" b="1"/>
            </a:lvl3pPr>
            <a:lvl4pPr algn="l">
              <a:defRPr sz="2400" b="1"/>
            </a:lvl4pPr>
            <a:lvl5pPr algn="l">
              <a:defRPr sz="2400" b="1"/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45" name="Textplatzhalter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495603" y="3121618"/>
            <a:ext cx="9120664" cy="553998"/>
          </a:xfrm>
        </p:spPr>
        <p:txBody>
          <a:bodyPr anchor="ctr">
            <a:sp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3600" baseline="0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2pPr>
            <a:lvl3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3pPr>
            <a:lvl4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4pPr>
            <a:lvl5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73F4-295B-4B99-A0C7-C375BA639E4B}" type="slidenum">
              <a:rPr lang="en-US"/>
              <a:t>‹#›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</a:p>
        </p:txBody>
      </p:sp>
    </p:spTree>
    <p:extLst>
      <p:ext uri="{BB962C8B-B14F-4D97-AF65-F5344CB8AC3E}">
        <p14:creationId xmlns:p14="http://schemas.microsoft.com/office/powerpoint/2010/main" val="333163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1975906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38" name="think-cell Folie" r:id="rId4" imgW="12700" imgH="12700" progId="TCLayout.ActiveDocument.1">
                  <p:embed/>
                </p:oleObj>
              </mc:Choice>
              <mc:Fallback>
                <p:oleObj name="think-cell Folie" r:id="rId4" imgW="12700" imgH="1270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1" name="Picture 3" descr="\\192.168.2.2\daten\Kunden\Netzsch_V2010\Mastervorlage – NETZSCH Gruppe\PPT_Titelbild_4-3_kl.jp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08"/>
          <a:stretch>
            <a:fillRect/>
          </a:stretch>
        </p:blipFill>
        <p:spPr bwMode="auto">
          <a:xfrm rot="10800000">
            <a:off x="1" y="1"/>
            <a:ext cx="12192000" cy="382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 bwMode="gray">
          <a:xfrm>
            <a:off x="566400" y="222765"/>
            <a:ext cx="8212800" cy="461665"/>
          </a:xfrm>
          <a:prstGeom prst="rect">
            <a:avLst/>
          </a:prstGeom>
          <a:noFill/>
        </p:spPr>
        <p:txBody>
          <a:bodyPr wrap="square" lIns="0" rtlCol="0" anchor="ctr" anchorCtr="0">
            <a:spAutoFit/>
          </a:bodyPr>
          <a:lstStyle/>
          <a:p>
            <a:r>
              <a:rPr lang="en-US" sz="2400" noProof="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13" name="Freeform 6"/>
          <p:cNvSpPr>
            <a:spLocks noEditPoints="1"/>
          </p:cNvSpPr>
          <p:nvPr userDrawn="1"/>
        </p:nvSpPr>
        <p:spPr bwMode="gray">
          <a:xfrm>
            <a:off x="10200457" y="304227"/>
            <a:ext cx="1415810" cy="297920"/>
          </a:xfrm>
          <a:custGeom>
            <a:avLst/>
            <a:gdLst>
              <a:gd name="T0" fmla="*/ 2956 w 5176"/>
              <a:gd name="T1" fmla="*/ 1065 h 1067"/>
              <a:gd name="T2" fmla="*/ 3328 w 5176"/>
              <a:gd name="T3" fmla="*/ 838 h 1067"/>
              <a:gd name="T4" fmla="*/ 3136 w 5176"/>
              <a:gd name="T5" fmla="*/ 646 h 1067"/>
              <a:gd name="T6" fmla="*/ 2985 w 5176"/>
              <a:gd name="T7" fmla="*/ 146 h 1067"/>
              <a:gd name="T8" fmla="*/ 3586 w 5176"/>
              <a:gd name="T9" fmla="*/ 0 h 1067"/>
              <a:gd name="T10" fmla="*/ 3281 w 5176"/>
              <a:gd name="T11" fmla="*/ 232 h 1067"/>
              <a:gd name="T12" fmla="*/ 3471 w 5176"/>
              <a:gd name="T13" fmla="*/ 409 h 1067"/>
              <a:gd name="T14" fmla="*/ 3622 w 5176"/>
              <a:gd name="T15" fmla="*/ 919 h 1067"/>
              <a:gd name="T16" fmla="*/ 3895 w 5176"/>
              <a:gd name="T17" fmla="*/ 0 h 1067"/>
              <a:gd name="T18" fmla="*/ 4328 w 5176"/>
              <a:gd name="T19" fmla="*/ 233 h 1067"/>
              <a:gd name="T20" fmla="*/ 4044 w 5176"/>
              <a:gd name="T21" fmla="*/ 839 h 1067"/>
              <a:gd name="T22" fmla="*/ 4328 w 5176"/>
              <a:gd name="T23" fmla="*/ 1065 h 1067"/>
              <a:gd name="T24" fmla="*/ 3743 w 5176"/>
              <a:gd name="T25" fmla="*/ 919 h 1067"/>
              <a:gd name="T26" fmla="*/ 3895 w 5176"/>
              <a:gd name="T27" fmla="*/ 0 h 1067"/>
              <a:gd name="T28" fmla="*/ 0 w 5176"/>
              <a:gd name="T29" fmla="*/ 0 h 1067"/>
              <a:gd name="T30" fmla="*/ 488 w 5176"/>
              <a:gd name="T31" fmla="*/ 447 h 1067"/>
              <a:gd name="T32" fmla="*/ 795 w 5176"/>
              <a:gd name="T33" fmla="*/ 0 h 1067"/>
              <a:gd name="T34" fmla="*/ 488 w 5176"/>
              <a:gd name="T35" fmla="*/ 1065 h 1067"/>
              <a:gd name="T36" fmla="*/ 307 w 5176"/>
              <a:gd name="T37" fmla="*/ 1065 h 1067"/>
              <a:gd name="T38" fmla="*/ 952 w 5176"/>
              <a:gd name="T39" fmla="*/ 1065 h 1067"/>
              <a:gd name="T40" fmla="*/ 1546 w 5176"/>
              <a:gd name="T41" fmla="*/ 0 h 1067"/>
              <a:gd name="T42" fmla="*/ 1258 w 5176"/>
              <a:gd name="T43" fmla="*/ 233 h 1067"/>
              <a:gd name="T44" fmla="*/ 1546 w 5176"/>
              <a:gd name="T45" fmla="*/ 409 h 1067"/>
              <a:gd name="T46" fmla="*/ 1257 w 5176"/>
              <a:gd name="T47" fmla="*/ 646 h 1067"/>
              <a:gd name="T48" fmla="*/ 1545 w 5176"/>
              <a:gd name="T49" fmla="*/ 839 h 1067"/>
              <a:gd name="T50" fmla="*/ 952 w 5176"/>
              <a:gd name="T51" fmla="*/ 1065 h 1067"/>
              <a:gd name="T52" fmla="*/ 1758 w 5176"/>
              <a:gd name="T53" fmla="*/ 233 h 1067"/>
              <a:gd name="T54" fmla="*/ 1604 w 5176"/>
              <a:gd name="T55" fmla="*/ 0 h 1067"/>
              <a:gd name="T56" fmla="*/ 2204 w 5176"/>
              <a:gd name="T57" fmla="*/ 233 h 1067"/>
              <a:gd name="T58" fmla="*/ 2050 w 5176"/>
              <a:gd name="T59" fmla="*/ 1065 h 1067"/>
              <a:gd name="T60" fmla="*/ 2260 w 5176"/>
              <a:gd name="T61" fmla="*/ 232 h 1067"/>
              <a:gd name="T62" fmla="*/ 2898 w 5176"/>
              <a:gd name="T63" fmla="*/ 0 h 1067"/>
              <a:gd name="T64" fmla="*/ 2521 w 5176"/>
              <a:gd name="T65" fmla="*/ 838 h 1067"/>
              <a:gd name="T66" fmla="*/ 2879 w 5176"/>
              <a:gd name="T67" fmla="*/ 1065 h 1067"/>
              <a:gd name="T68" fmla="*/ 2188 w 5176"/>
              <a:gd name="T69" fmla="*/ 838 h 1067"/>
              <a:gd name="T70" fmla="*/ 2260 w 5176"/>
              <a:gd name="T71" fmla="*/ 232 h 1067"/>
              <a:gd name="T72" fmla="*/ 4421 w 5176"/>
              <a:gd name="T73" fmla="*/ 0 h 1067"/>
              <a:gd name="T74" fmla="*/ 4726 w 5176"/>
              <a:gd name="T75" fmla="*/ 409 h 1067"/>
              <a:gd name="T76" fmla="*/ 4869 w 5176"/>
              <a:gd name="T77" fmla="*/ 0 h 1067"/>
              <a:gd name="T78" fmla="*/ 5176 w 5176"/>
              <a:gd name="T79" fmla="*/ 1065 h 1067"/>
              <a:gd name="T80" fmla="*/ 4869 w 5176"/>
              <a:gd name="T81" fmla="*/ 646 h 1067"/>
              <a:gd name="T82" fmla="*/ 4726 w 5176"/>
              <a:gd name="T83" fmla="*/ 1065 h 10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176" h="1067">
                <a:moveTo>
                  <a:pt x="3471" y="1065"/>
                </a:moveTo>
                <a:cubicBezTo>
                  <a:pt x="2956" y="1065"/>
                  <a:pt x="2956" y="1065"/>
                  <a:pt x="2956" y="1065"/>
                </a:cubicBezTo>
                <a:cubicBezTo>
                  <a:pt x="2956" y="838"/>
                  <a:pt x="2956" y="838"/>
                  <a:pt x="2956" y="838"/>
                </a:cubicBezTo>
                <a:cubicBezTo>
                  <a:pt x="3328" y="838"/>
                  <a:pt x="3328" y="838"/>
                  <a:pt x="3328" y="838"/>
                </a:cubicBezTo>
                <a:cubicBezTo>
                  <a:pt x="3328" y="646"/>
                  <a:pt x="3328" y="646"/>
                  <a:pt x="3328" y="646"/>
                </a:cubicBezTo>
                <a:cubicBezTo>
                  <a:pt x="3136" y="646"/>
                  <a:pt x="3136" y="646"/>
                  <a:pt x="3136" y="646"/>
                </a:cubicBezTo>
                <a:cubicBezTo>
                  <a:pt x="3053" y="646"/>
                  <a:pt x="2985" y="581"/>
                  <a:pt x="2983" y="498"/>
                </a:cubicBezTo>
                <a:cubicBezTo>
                  <a:pt x="2985" y="146"/>
                  <a:pt x="2985" y="146"/>
                  <a:pt x="2985" y="146"/>
                </a:cubicBezTo>
                <a:cubicBezTo>
                  <a:pt x="2985" y="65"/>
                  <a:pt x="3053" y="0"/>
                  <a:pt x="3136" y="0"/>
                </a:cubicBezTo>
                <a:cubicBezTo>
                  <a:pt x="3586" y="0"/>
                  <a:pt x="3586" y="0"/>
                  <a:pt x="3586" y="0"/>
                </a:cubicBezTo>
                <a:cubicBezTo>
                  <a:pt x="3586" y="232"/>
                  <a:pt x="3586" y="232"/>
                  <a:pt x="3586" y="232"/>
                </a:cubicBezTo>
                <a:cubicBezTo>
                  <a:pt x="3281" y="232"/>
                  <a:pt x="3281" y="232"/>
                  <a:pt x="3281" y="232"/>
                </a:cubicBezTo>
                <a:cubicBezTo>
                  <a:pt x="3281" y="409"/>
                  <a:pt x="3281" y="409"/>
                  <a:pt x="3281" y="409"/>
                </a:cubicBezTo>
                <a:cubicBezTo>
                  <a:pt x="3471" y="409"/>
                  <a:pt x="3471" y="409"/>
                  <a:pt x="3471" y="409"/>
                </a:cubicBezTo>
                <a:cubicBezTo>
                  <a:pt x="3556" y="409"/>
                  <a:pt x="3624" y="474"/>
                  <a:pt x="3622" y="555"/>
                </a:cubicBezTo>
                <a:cubicBezTo>
                  <a:pt x="3622" y="919"/>
                  <a:pt x="3622" y="919"/>
                  <a:pt x="3622" y="919"/>
                </a:cubicBezTo>
                <a:cubicBezTo>
                  <a:pt x="3624" y="1000"/>
                  <a:pt x="3556" y="1067"/>
                  <a:pt x="3471" y="1065"/>
                </a:cubicBezTo>
                <a:close/>
                <a:moveTo>
                  <a:pt x="3895" y="0"/>
                </a:moveTo>
                <a:cubicBezTo>
                  <a:pt x="4328" y="0"/>
                  <a:pt x="4328" y="0"/>
                  <a:pt x="4328" y="0"/>
                </a:cubicBezTo>
                <a:cubicBezTo>
                  <a:pt x="4328" y="233"/>
                  <a:pt x="4328" y="233"/>
                  <a:pt x="4328" y="233"/>
                </a:cubicBezTo>
                <a:cubicBezTo>
                  <a:pt x="4044" y="233"/>
                  <a:pt x="4044" y="233"/>
                  <a:pt x="4044" y="233"/>
                </a:cubicBezTo>
                <a:cubicBezTo>
                  <a:pt x="4044" y="839"/>
                  <a:pt x="4044" y="839"/>
                  <a:pt x="4044" y="839"/>
                </a:cubicBezTo>
                <a:cubicBezTo>
                  <a:pt x="4328" y="839"/>
                  <a:pt x="4328" y="839"/>
                  <a:pt x="4328" y="839"/>
                </a:cubicBezTo>
                <a:cubicBezTo>
                  <a:pt x="4328" y="1065"/>
                  <a:pt x="4328" y="1065"/>
                  <a:pt x="4328" y="1065"/>
                </a:cubicBezTo>
                <a:cubicBezTo>
                  <a:pt x="3897" y="1065"/>
                  <a:pt x="3897" y="1065"/>
                  <a:pt x="3897" y="1065"/>
                </a:cubicBezTo>
                <a:cubicBezTo>
                  <a:pt x="3812" y="1067"/>
                  <a:pt x="3743" y="1000"/>
                  <a:pt x="3743" y="919"/>
                </a:cubicBezTo>
                <a:cubicBezTo>
                  <a:pt x="3741" y="146"/>
                  <a:pt x="3741" y="146"/>
                  <a:pt x="3741" y="146"/>
                </a:cubicBezTo>
                <a:cubicBezTo>
                  <a:pt x="3741" y="65"/>
                  <a:pt x="3810" y="0"/>
                  <a:pt x="3895" y="0"/>
                </a:cubicBezTo>
                <a:close/>
                <a:moveTo>
                  <a:pt x="0" y="1065"/>
                </a:moveTo>
                <a:cubicBezTo>
                  <a:pt x="0" y="0"/>
                  <a:pt x="0" y="0"/>
                  <a:pt x="0" y="0"/>
                </a:cubicBezTo>
                <a:cubicBezTo>
                  <a:pt x="307" y="0"/>
                  <a:pt x="307" y="0"/>
                  <a:pt x="307" y="0"/>
                </a:cubicBezTo>
                <a:cubicBezTo>
                  <a:pt x="488" y="447"/>
                  <a:pt x="488" y="447"/>
                  <a:pt x="488" y="447"/>
                </a:cubicBezTo>
                <a:cubicBezTo>
                  <a:pt x="488" y="0"/>
                  <a:pt x="488" y="0"/>
                  <a:pt x="488" y="0"/>
                </a:cubicBezTo>
                <a:cubicBezTo>
                  <a:pt x="795" y="0"/>
                  <a:pt x="795" y="0"/>
                  <a:pt x="795" y="0"/>
                </a:cubicBezTo>
                <a:cubicBezTo>
                  <a:pt x="795" y="1065"/>
                  <a:pt x="795" y="1065"/>
                  <a:pt x="795" y="1065"/>
                </a:cubicBezTo>
                <a:cubicBezTo>
                  <a:pt x="488" y="1065"/>
                  <a:pt x="488" y="1065"/>
                  <a:pt x="488" y="1065"/>
                </a:cubicBezTo>
                <a:cubicBezTo>
                  <a:pt x="305" y="611"/>
                  <a:pt x="305" y="611"/>
                  <a:pt x="305" y="611"/>
                </a:cubicBezTo>
                <a:cubicBezTo>
                  <a:pt x="307" y="1065"/>
                  <a:pt x="307" y="1065"/>
                  <a:pt x="307" y="1065"/>
                </a:cubicBezTo>
                <a:cubicBezTo>
                  <a:pt x="0" y="1065"/>
                  <a:pt x="0" y="1065"/>
                  <a:pt x="0" y="1065"/>
                </a:cubicBezTo>
                <a:close/>
                <a:moveTo>
                  <a:pt x="952" y="1065"/>
                </a:moveTo>
                <a:cubicBezTo>
                  <a:pt x="952" y="0"/>
                  <a:pt x="952" y="0"/>
                  <a:pt x="952" y="0"/>
                </a:cubicBezTo>
                <a:cubicBezTo>
                  <a:pt x="1546" y="0"/>
                  <a:pt x="1546" y="0"/>
                  <a:pt x="1546" y="0"/>
                </a:cubicBezTo>
                <a:cubicBezTo>
                  <a:pt x="1546" y="233"/>
                  <a:pt x="1546" y="233"/>
                  <a:pt x="1546" y="233"/>
                </a:cubicBezTo>
                <a:cubicBezTo>
                  <a:pt x="1258" y="233"/>
                  <a:pt x="1258" y="233"/>
                  <a:pt x="1258" y="233"/>
                </a:cubicBezTo>
                <a:cubicBezTo>
                  <a:pt x="1257" y="409"/>
                  <a:pt x="1257" y="409"/>
                  <a:pt x="1257" y="409"/>
                </a:cubicBezTo>
                <a:cubicBezTo>
                  <a:pt x="1546" y="409"/>
                  <a:pt x="1546" y="409"/>
                  <a:pt x="1546" y="409"/>
                </a:cubicBezTo>
                <a:cubicBezTo>
                  <a:pt x="1546" y="646"/>
                  <a:pt x="1546" y="646"/>
                  <a:pt x="1546" y="646"/>
                </a:cubicBezTo>
                <a:cubicBezTo>
                  <a:pt x="1257" y="646"/>
                  <a:pt x="1257" y="646"/>
                  <a:pt x="1257" y="646"/>
                </a:cubicBezTo>
                <a:cubicBezTo>
                  <a:pt x="1256" y="839"/>
                  <a:pt x="1256" y="839"/>
                  <a:pt x="1256" y="839"/>
                </a:cubicBezTo>
                <a:cubicBezTo>
                  <a:pt x="1545" y="839"/>
                  <a:pt x="1545" y="839"/>
                  <a:pt x="1545" y="839"/>
                </a:cubicBezTo>
                <a:cubicBezTo>
                  <a:pt x="1546" y="1065"/>
                  <a:pt x="1546" y="1065"/>
                  <a:pt x="1546" y="1065"/>
                </a:cubicBezTo>
                <a:cubicBezTo>
                  <a:pt x="952" y="1065"/>
                  <a:pt x="952" y="1065"/>
                  <a:pt x="952" y="1065"/>
                </a:cubicBezTo>
                <a:close/>
                <a:moveTo>
                  <a:pt x="1758" y="1065"/>
                </a:moveTo>
                <a:cubicBezTo>
                  <a:pt x="1758" y="233"/>
                  <a:pt x="1758" y="233"/>
                  <a:pt x="1758" y="233"/>
                </a:cubicBezTo>
                <a:cubicBezTo>
                  <a:pt x="1604" y="233"/>
                  <a:pt x="1604" y="233"/>
                  <a:pt x="1604" y="233"/>
                </a:cubicBezTo>
                <a:cubicBezTo>
                  <a:pt x="1604" y="0"/>
                  <a:pt x="1604" y="0"/>
                  <a:pt x="1604" y="0"/>
                </a:cubicBezTo>
                <a:cubicBezTo>
                  <a:pt x="2204" y="0"/>
                  <a:pt x="2204" y="0"/>
                  <a:pt x="2204" y="0"/>
                </a:cubicBezTo>
                <a:cubicBezTo>
                  <a:pt x="2204" y="233"/>
                  <a:pt x="2204" y="233"/>
                  <a:pt x="2204" y="233"/>
                </a:cubicBezTo>
                <a:cubicBezTo>
                  <a:pt x="2050" y="233"/>
                  <a:pt x="2050" y="233"/>
                  <a:pt x="2050" y="233"/>
                </a:cubicBezTo>
                <a:cubicBezTo>
                  <a:pt x="2050" y="1065"/>
                  <a:pt x="2050" y="1065"/>
                  <a:pt x="2050" y="1065"/>
                </a:cubicBezTo>
                <a:cubicBezTo>
                  <a:pt x="1758" y="1065"/>
                  <a:pt x="1758" y="1065"/>
                  <a:pt x="1758" y="1065"/>
                </a:cubicBezTo>
                <a:close/>
                <a:moveTo>
                  <a:pt x="2260" y="232"/>
                </a:moveTo>
                <a:cubicBezTo>
                  <a:pt x="2260" y="0"/>
                  <a:pt x="2260" y="0"/>
                  <a:pt x="2260" y="0"/>
                </a:cubicBezTo>
                <a:cubicBezTo>
                  <a:pt x="2898" y="0"/>
                  <a:pt x="2898" y="0"/>
                  <a:pt x="2898" y="0"/>
                </a:cubicBezTo>
                <a:cubicBezTo>
                  <a:pt x="2898" y="233"/>
                  <a:pt x="2898" y="233"/>
                  <a:pt x="2898" y="233"/>
                </a:cubicBezTo>
                <a:cubicBezTo>
                  <a:pt x="2521" y="838"/>
                  <a:pt x="2521" y="838"/>
                  <a:pt x="2521" y="838"/>
                </a:cubicBezTo>
                <a:cubicBezTo>
                  <a:pt x="2880" y="838"/>
                  <a:pt x="2880" y="838"/>
                  <a:pt x="2880" y="838"/>
                </a:cubicBezTo>
                <a:cubicBezTo>
                  <a:pt x="2879" y="1065"/>
                  <a:pt x="2879" y="1065"/>
                  <a:pt x="2879" y="1065"/>
                </a:cubicBezTo>
                <a:cubicBezTo>
                  <a:pt x="2189" y="1065"/>
                  <a:pt x="2189" y="1065"/>
                  <a:pt x="2189" y="1065"/>
                </a:cubicBezTo>
                <a:cubicBezTo>
                  <a:pt x="2188" y="838"/>
                  <a:pt x="2188" y="838"/>
                  <a:pt x="2188" y="838"/>
                </a:cubicBezTo>
                <a:cubicBezTo>
                  <a:pt x="2565" y="232"/>
                  <a:pt x="2565" y="232"/>
                  <a:pt x="2565" y="232"/>
                </a:cubicBezTo>
                <a:cubicBezTo>
                  <a:pt x="2260" y="232"/>
                  <a:pt x="2260" y="232"/>
                  <a:pt x="2260" y="232"/>
                </a:cubicBezTo>
                <a:close/>
                <a:moveTo>
                  <a:pt x="4421" y="1065"/>
                </a:moveTo>
                <a:cubicBezTo>
                  <a:pt x="4421" y="0"/>
                  <a:pt x="4421" y="0"/>
                  <a:pt x="4421" y="0"/>
                </a:cubicBezTo>
                <a:cubicBezTo>
                  <a:pt x="4726" y="0"/>
                  <a:pt x="4726" y="0"/>
                  <a:pt x="4726" y="0"/>
                </a:cubicBezTo>
                <a:cubicBezTo>
                  <a:pt x="4726" y="409"/>
                  <a:pt x="4726" y="409"/>
                  <a:pt x="4726" y="409"/>
                </a:cubicBezTo>
                <a:cubicBezTo>
                  <a:pt x="4869" y="409"/>
                  <a:pt x="4869" y="409"/>
                  <a:pt x="4869" y="409"/>
                </a:cubicBezTo>
                <a:cubicBezTo>
                  <a:pt x="4869" y="0"/>
                  <a:pt x="4869" y="0"/>
                  <a:pt x="4869" y="0"/>
                </a:cubicBezTo>
                <a:cubicBezTo>
                  <a:pt x="5176" y="0"/>
                  <a:pt x="5176" y="0"/>
                  <a:pt x="5176" y="0"/>
                </a:cubicBezTo>
                <a:cubicBezTo>
                  <a:pt x="5176" y="1065"/>
                  <a:pt x="5176" y="1065"/>
                  <a:pt x="5176" y="1065"/>
                </a:cubicBezTo>
                <a:cubicBezTo>
                  <a:pt x="4869" y="1065"/>
                  <a:pt x="4869" y="1065"/>
                  <a:pt x="4869" y="1065"/>
                </a:cubicBezTo>
                <a:cubicBezTo>
                  <a:pt x="4869" y="646"/>
                  <a:pt x="4869" y="646"/>
                  <a:pt x="4869" y="646"/>
                </a:cubicBezTo>
                <a:cubicBezTo>
                  <a:pt x="4726" y="646"/>
                  <a:pt x="4726" y="646"/>
                  <a:pt x="4726" y="646"/>
                </a:cubicBezTo>
                <a:cubicBezTo>
                  <a:pt x="4726" y="1065"/>
                  <a:pt x="4726" y="1065"/>
                  <a:pt x="4726" y="1065"/>
                </a:cubicBezTo>
                <a:cubicBezTo>
                  <a:pt x="4421" y="1065"/>
                  <a:pt x="4421" y="1065"/>
                  <a:pt x="4421" y="10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 eaLnBrk="1"/>
            <a:endParaRPr lang="en-US" sz="1000" noProof="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erade Verbindung 8"/>
          <p:cNvCxnSpPr/>
          <p:nvPr userDrawn="1"/>
        </p:nvCxnSpPr>
        <p:spPr>
          <a:xfrm flipH="1">
            <a:off x="-480731" y="1196752"/>
            <a:ext cx="2880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 flipH="1">
            <a:off x="-480731" y="6417332"/>
            <a:ext cx="2880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 flipH="1">
            <a:off x="12358969" y="1196752"/>
            <a:ext cx="2880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 flipH="1">
            <a:off x="12358969" y="6417332"/>
            <a:ext cx="288032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rot="16200000" flipH="1">
            <a:off x="467721" y="-207404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 rot="16200000" flipH="1">
            <a:off x="5843972" y="-207404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rot="16200000" flipH="1">
            <a:off x="6132004" y="-207404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 flipH="1">
            <a:off x="11508601" y="-207404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 flipH="1">
            <a:off x="467721" y="7069696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 flipH="1">
            <a:off x="5843972" y="7069696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 rot="16200000" flipH="1">
            <a:off x="6132004" y="7069696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 rot="16200000" flipH="1">
            <a:off x="11508601" y="7069696"/>
            <a:ext cx="216024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11"/>
          <p:cNvCxnSpPr/>
          <p:nvPr userDrawn="1"/>
        </p:nvCxnSpPr>
        <p:spPr bwMode="gray">
          <a:xfrm>
            <a:off x="575733" y="908720"/>
            <a:ext cx="1104053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75387" y="3213732"/>
            <a:ext cx="5376597" cy="395288"/>
          </a:xfrm>
        </p:spPr>
        <p:txBody>
          <a:bodyPr anchor="b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 smtClean="0"/>
              <a:t>Firstname Surname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75387" y="3609020"/>
            <a:ext cx="5376597" cy="216024"/>
          </a:xfrm>
        </p:spPr>
        <p:txBody>
          <a:bodyPr anchor="t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algn="l" defTabSz="914400" rtl="0" eaLnBrk="1" latinLnBrk="0" hangingPunct="1"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 noProof="0" dirty="0" smtClean="0"/>
              <a:t>Position</a:t>
            </a:r>
          </a:p>
        </p:txBody>
      </p:sp>
      <p:sp>
        <p:nvSpPr>
          <p:cNvPr id="36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75387" y="4041068"/>
            <a:ext cx="5376000" cy="1332148"/>
          </a:xfrm>
        </p:spPr>
        <p:txBody>
          <a:bodyPr anchor="t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algn="l" defTabSz="914400" rtl="0" eaLnBrk="1" latinLnBrk="0" hangingPunct="1"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 noProof="0" dirty="0" smtClean="0"/>
              <a:t>Contact</a:t>
            </a:r>
          </a:p>
        </p:txBody>
      </p:sp>
      <p:sp>
        <p:nvSpPr>
          <p:cNvPr id="37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40016" y="3213732"/>
            <a:ext cx="5376597" cy="395288"/>
          </a:xfrm>
        </p:spPr>
        <p:txBody>
          <a:bodyPr anchor="b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2000" kern="1200" dirty="0" smtClean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en-US" sz="2000" kern="1200" dirty="0">
                <a:solidFill>
                  <a:srgbClr val="007770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noProof="0" dirty="0" smtClean="0"/>
              <a:t>Firstname Surname</a:t>
            </a:r>
          </a:p>
        </p:txBody>
      </p:sp>
      <p:sp>
        <p:nvSpPr>
          <p:cNvPr id="38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3609020"/>
            <a:ext cx="5376597" cy="216024"/>
          </a:xfrm>
        </p:spPr>
        <p:txBody>
          <a:bodyPr anchor="t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algn="l" defTabSz="914400" rtl="0" eaLnBrk="1" latinLnBrk="0" hangingPunct="1"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 noProof="0" dirty="0" smtClean="0"/>
              <a:t>Position</a:t>
            </a:r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40613" y="4041068"/>
            <a:ext cx="5376000" cy="1332148"/>
          </a:xfrm>
        </p:spPr>
        <p:txBody>
          <a:bodyPr anchor="t"/>
          <a:lstStyle>
            <a:lvl1pPr marL="0" algn="l" defTabSz="914400" rtl="0" eaLnBrk="1" latinLnBrk="0" hangingPunct="1">
              <a:spcBef>
                <a:spcPts val="0"/>
              </a:spcBef>
              <a:buFontTx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ts val="0"/>
              </a:spcBef>
              <a:buFontTx/>
              <a:buNone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algn="l" defTabSz="914400" rtl="0" eaLnBrk="1" latinLnBrk="0" hangingPunct="1"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</a:lstStyle>
          <a:p>
            <a:pPr lvl="0"/>
            <a:r>
              <a:rPr lang="en-US" noProof="0" dirty="0" smtClean="0"/>
              <a:t>Contact</a:t>
            </a:r>
          </a:p>
        </p:txBody>
      </p:sp>
    </p:spTree>
    <p:extLst>
      <p:ext uri="{BB962C8B-B14F-4D97-AF65-F5344CB8AC3E}">
        <p14:creationId xmlns:p14="http://schemas.microsoft.com/office/powerpoint/2010/main" val="262316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28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91" name="think-cell Folie" r:id="rId4" imgW="12700" imgH="12700" progId="TCLayout.ActiveDocument.1">
                  <p:embed/>
                </p:oleObj>
              </mc:Choice>
              <mc:Fallback>
                <p:oleObj name="think-cell Folie" r:id="rId4" imgW="12700" imgH="12700" progId="TCLayout.ActiveDocument.1">
                  <p:embed/>
                  <p:pic>
                    <p:nvPicPr>
                      <p:cNvPr id="2" name="Objekt 28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Gerade Verbindung 4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5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6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0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1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2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3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4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5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6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7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8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4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482601"/>
            <a:ext cx="8352927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392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2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333376"/>
            <a:ext cx="2351915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31"/>
          <p:cNvSpPr txBox="1">
            <a:spLocks noChangeArrowheads="1"/>
          </p:cNvSpPr>
          <p:nvPr/>
        </p:nvSpPr>
        <p:spPr bwMode="gray">
          <a:xfrm>
            <a:off x="567267" y="360363"/>
            <a:ext cx="821266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2400" smtClean="0">
                <a:solidFill>
                  <a:srgbClr val="007167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Analyzing &amp; Testing</a:t>
            </a:r>
          </a:p>
        </p:txBody>
      </p:sp>
      <p:cxnSp>
        <p:nvCxnSpPr>
          <p:cNvPr id="8" name="Gerade Verbindung 8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1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3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5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6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7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8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9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20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21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22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 bwMode="gray">
          <a:xfrm>
            <a:off x="575734" y="4149081"/>
            <a:ext cx="11182085" cy="1079897"/>
          </a:xfrm>
          <a:prstGeom prst="rect">
            <a:avLst/>
          </a:prstGeom>
        </p:spPr>
        <p:txBody>
          <a:bodyPr anchor="b"/>
          <a:lstStyle>
            <a:lvl1pPr algn="r">
              <a:defRPr sz="3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1" name="Textplatzhalter 29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566400" y="5876473"/>
            <a:ext cx="11038416" cy="693264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6400" y="5102396"/>
            <a:ext cx="11040000" cy="755650"/>
          </a:xfrm>
        </p:spPr>
        <p:txBody>
          <a:bodyPr anchor="b"/>
          <a:lstStyle>
            <a:lvl1pPr algn="r"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998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kt 6" hidden="1"/>
          <p:cNvGraphicFramePr>
            <a:graphicFrameLocks noChangeAspect="1"/>
          </p:cNvGraphicFramePr>
          <p:nvPr userDrawn="1">
            <p:custDataLst>
              <p:tags r:id="rId1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5" name="think-cell Folie" r:id="rId13" imgW="12700" imgH="12700" progId="TCLayout.ActiveDocument.1">
                  <p:embed/>
                </p:oleObj>
              </mc:Choice>
              <mc:Fallback>
                <p:oleObj name="think-cell Folie" r:id="rId13" imgW="12700" imgH="12700" progId="TCLayout.ActiveDocument.1">
                  <p:embed/>
                  <p:pic>
                    <p:nvPicPr>
                      <p:cNvPr id="0" name="Objek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567268" y="1187451"/>
            <a:ext cx="11038417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en-US" altLang="de-DE" smtClean="0"/>
              <a:t>First Level</a:t>
            </a:r>
          </a:p>
          <a:p>
            <a:pPr lvl="1"/>
            <a:r>
              <a:rPr lang="en-US" altLang="de-DE" smtClean="0"/>
              <a:t>Second Level</a:t>
            </a:r>
          </a:p>
          <a:p>
            <a:pPr lvl="2"/>
            <a:r>
              <a:rPr lang="en-US" altLang="de-DE" smtClean="0"/>
              <a:t>Third Level</a:t>
            </a:r>
          </a:p>
          <a:p>
            <a:pPr lvl="3"/>
            <a:r>
              <a:rPr lang="en-US" altLang="de-DE" smtClean="0"/>
              <a:t>Fourth Level</a:t>
            </a:r>
          </a:p>
          <a:p>
            <a:pPr lvl="4"/>
            <a:r>
              <a:rPr lang="en-US" altLang="de-DE" smtClean="0"/>
              <a:t>Fifth Level</a:t>
            </a:r>
          </a:p>
        </p:txBody>
      </p:sp>
      <p:sp>
        <p:nvSpPr>
          <p:cNvPr id="1028" name="Titelplatzhalter 1"/>
          <p:cNvSpPr>
            <a:spLocks noGrp="1"/>
          </p:cNvSpPr>
          <p:nvPr>
            <p:ph type="title"/>
          </p:nvPr>
        </p:nvSpPr>
        <p:spPr bwMode="gray">
          <a:xfrm>
            <a:off x="575734" y="0"/>
            <a:ext cx="81915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/>
          <a:lstStyle/>
          <a:p>
            <a:pPr lvl="0"/>
            <a:r>
              <a:rPr lang="en-US" altLang="de-DE" smtClean="0"/>
              <a:t>Headline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10367433" y="6554788"/>
            <a:ext cx="1238251" cy="30321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lang="de-DE" sz="1000" kern="1200">
                <a:solidFill>
                  <a:srgbClr val="4D4D4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E3D201-50C9-4692-BFE2-960C3A9E8B82}" type="slidenum">
              <a:rPr lang="en-US"/>
              <a:t>‹#›</a:t>
            </a:fld>
            <a:endParaRPr lang="en-US" dirty="0"/>
          </a:p>
        </p:txBody>
      </p:sp>
      <p:cxnSp>
        <p:nvCxnSpPr>
          <p:cNvPr id="12" name="Gerader Verbinder 11"/>
          <p:cNvCxnSpPr/>
          <p:nvPr/>
        </p:nvCxnSpPr>
        <p:spPr bwMode="gray">
          <a:xfrm>
            <a:off x="575734" y="908050"/>
            <a:ext cx="1104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3"/>
          <p:cNvCxnSpPr/>
          <p:nvPr userDrawn="1"/>
        </p:nvCxnSpPr>
        <p:spPr>
          <a:xfrm flipH="1">
            <a:off x="-480484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 flipH="1">
            <a:off x="-480484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 flipH="1">
            <a:off x="12359217" y="11969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 flipH="1">
            <a:off x="12359217" y="6416675"/>
            <a:ext cx="287867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 rot="16200000" flipH="1">
            <a:off x="4677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 rot="16200000" flipH="1">
            <a:off x="58441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 rot="16200000" flipH="1">
            <a:off x="6131983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 rot="16200000" flipH="1">
            <a:off x="11508317" y="-207963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 rot="16200000" flipH="1">
            <a:off x="4677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 rot="16200000" flipH="1">
            <a:off x="58441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 rot="16200000" flipH="1">
            <a:off x="6131983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 userDrawn="1"/>
        </p:nvCxnSpPr>
        <p:spPr>
          <a:xfrm rot="16200000" flipH="1">
            <a:off x="11508317" y="7069138"/>
            <a:ext cx="2159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11"/>
          <p:cNvCxnSpPr/>
          <p:nvPr userDrawn="1"/>
        </p:nvCxnSpPr>
        <p:spPr bwMode="gray">
          <a:xfrm>
            <a:off x="575734" y="6489700"/>
            <a:ext cx="11040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567268" y="6534150"/>
            <a:ext cx="9122833" cy="32385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Topic of presentation  |  Analyzing &amp; Testing  |  Date created </a:t>
            </a:r>
          </a:p>
        </p:txBody>
      </p:sp>
      <p:pic>
        <p:nvPicPr>
          <p:cNvPr id="28" name="图片 2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349182"/>
            <a:ext cx="1321724" cy="27016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704" r:id="rId5"/>
    <p:sldLayoutId id="2147483716" r:id="rId6"/>
    <p:sldLayoutId id="2147483717" r:id="rId7"/>
    <p:sldLayoutId id="2147483688" r:id="rId8"/>
    <p:sldLayoutId id="2147483689" r:id="rId9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kern="1200">
          <a:solidFill>
            <a:srgbClr val="007167"/>
          </a:solidFill>
          <a:latin typeface="Arial Narrow" panose="020B060602020203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007167"/>
          </a:solidFill>
          <a:latin typeface="Arial Narrow" panose="020B0606020202030204" pitchFamily="34" charset="0"/>
          <a:cs typeface="Arial" panose="020B0604020202020204" pitchFamily="34" charset="0"/>
        </a:defRPr>
      </a:lvl9pPr>
    </p:titleStyle>
    <p:bodyStyle>
      <a:lvl1pPr algn="l" rtl="0" eaLnBrk="0" fontAlgn="base" hangingPunct="0">
        <a:spcBef>
          <a:spcPts val="1000"/>
        </a:spcBef>
        <a:spcAft>
          <a:spcPct val="0"/>
        </a:spcAft>
        <a:buClr>
          <a:srgbClr val="007770"/>
        </a:buClr>
        <a:buSzPct val="100000"/>
        <a:buFont typeface="Wingdings" panose="05000000000000000000" pitchFamily="2" charset="2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algn="l" rtl="0" eaLnBrk="0" fontAlgn="base" hangingPunct="0">
        <a:spcBef>
          <a:spcPts val="800"/>
        </a:spcBef>
        <a:spcAft>
          <a:spcPct val="0"/>
        </a:spcAft>
        <a:buClr>
          <a:srgbClr val="4D4D4D"/>
        </a:buClr>
        <a:buSzPct val="100000"/>
        <a:buFont typeface="Arial" panose="020B0604020202020204" pitchFamily="34" charset="0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269875" indent="-269875" algn="l" rtl="0" eaLnBrk="0" fontAlgn="base" hangingPunct="0">
        <a:spcBef>
          <a:spcPts val="600"/>
        </a:spcBef>
        <a:spcAft>
          <a:spcPct val="0"/>
        </a:spcAft>
        <a:buClr>
          <a:srgbClr val="007167"/>
        </a:buClr>
        <a:buFont typeface="Webdings" panose="05030102010509060703" pitchFamily="18" charset="2"/>
        <a:buChar char="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449580" indent="-179705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628650" indent="-179705" algn="l" rtl="0" eaLnBrk="0" fontAlgn="base" hangingPunct="0">
        <a:spcBef>
          <a:spcPts val="400"/>
        </a:spcBef>
        <a:spcAft>
          <a:spcPct val="0"/>
        </a:spcAft>
        <a:buClr>
          <a:schemeClr val="tx1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165225" indent="0" algn="l" defTabSz="914400" rtl="0" eaLnBrk="1" latinLnBrk="0" hangingPunct="1">
        <a:spcBef>
          <a:spcPts val="200"/>
        </a:spcBef>
        <a:buFont typeface="Symbol" panose="05050102010706020507" pitchFamily="18" charset="2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0.png"/><Relationship Id="rId3" Type="http://schemas.openxmlformats.org/officeDocument/2006/relationships/image" Target="../media/image71.png"/><Relationship Id="rId7" Type="http://schemas.openxmlformats.org/officeDocument/2006/relationships/image" Target="../media/image71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0.png"/><Relationship Id="rId5" Type="http://schemas.openxmlformats.org/officeDocument/2006/relationships/image" Target="../media/image690.png"/><Relationship Id="rId4" Type="http://schemas.openxmlformats.org/officeDocument/2006/relationships/image" Target="../media/image72.png"/><Relationship Id="rId9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etzsch-thermal-analysis.com/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ngb-netzsch.com.cn/" TargetMode="Externa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hyperlink" Target="mailto:rong.zhang@netzsch.com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90.jpeg"/><Relationship Id="rId4" Type="http://schemas.openxmlformats.org/officeDocument/2006/relationships/oleObject" Target="../embeddings/oleObject6.bin"/><Relationship Id="rId9" Type="http://schemas.openxmlformats.org/officeDocument/2006/relationships/hyperlink" Target="http://www.netzsch-thermal-academy.com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10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723" y="3850213"/>
            <a:ext cx="1806575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081185" y="579331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悬挂式，单TG</a:t>
            </a:r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751" y="1196752"/>
            <a:ext cx="17732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459751" y="3068415"/>
            <a:ext cx="1949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悬挂式，TG-DTA</a:t>
            </a:r>
            <a:endParaRPr lang="en-US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21314" y="3805057"/>
            <a:ext cx="15843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692366" y="5778320"/>
            <a:ext cx="1700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吊桶式，单 TG</a:t>
            </a:r>
            <a:endParaRPr lang="en-US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95926" y="980852"/>
            <a:ext cx="150971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580026" y="3139852"/>
            <a:ext cx="20002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防腐蚀型 TG-DTA</a:t>
            </a:r>
            <a:endParaRPr lang="en-US"/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6824" y="1123727"/>
            <a:ext cx="185737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911424" y="2996977"/>
            <a:ext cx="1941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zh-CN" altLang="en-US"/>
              <a:t>TG-DSC，比热型</a:t>
            </a:r>
            <a:endParaRPr lang="en-US"/>
          </a:p>
        </p:txBody>
      </p:sp>
      <p:sp>
        <p:nvSpPr>
          <p:cNvPr id="18" name="矩形 17"/>
          <p:cNvSpPr/>
          <p:nvPr/>
        </p:nvSpPr>
        <p:spPr>
          <a:xfrm>
            <a:off x="479376" y="404664"/>
            <a:ext cx="17283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其他</a:t>
            </a:r>
            <a:r>
              <a:rPr lang="zh-CN" altLang="zh-CN" sz="2400" dirty="0" smtClean="0"/>
              <a:t>传感器</a:t>
            </a:r>
            <a:endParaRPr lang="zh-CN" altLang="en-US" sz="2400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6264" y="3672495"/>
            <a:ext cx="2018884" cy="247571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338" y="3943684"/>
            <a:ext cx="2276190" cy="1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201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1.2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68380"/>
            <a:ext cx="8791947" cy="553998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dirty="0" smtClean="0"/>
              <a:t>坩埚选择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451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坩埚类型</a:t>
            </a:r>
            <a:endParaRPr lang="zh-CN" altLang="en-US" sz="24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558066" y="1082836"/>
            <a:ext cx="7554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Arial" pitchFamily="34" charset="0"/>
                <a:ea typeface="楷体_GB2312" pitchFamily="1" charset="-122"/>
              </a:rPr>
              <a:t>Netzsch </a:t>
            </a:r>
            <a:r>
              <a:rPr lang="zh-CN" altLang="en-US" sz="2000" dirty="0">
                <a:ea typeface="宋体" pitchFamily="2" charset="-122"/>
              </a:rPr>
              <a:t>提供最为全面的坩埚类型，适应各种不同的测试</a:t>
            </a:r>
            <a:r>
              <a:rPr lang="zh-CN" altLang="en-US" sz="2000" dirty="0" smtClean="0">
                <a:ea typeface="宋体" pitchFamily="2" charset="-122"/>
              </a:rPr>
              <a:t>需要。</a:t>
            </a:r>
            <a:endParaRPr lang="zh-CN" altLang="en-US" sz="2000" dirty="0">
              <a:ea typeface="宋体" pitchFamily="2" charset="-122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58066" y="1557182"/>
            <a:ext cx="40322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常用坩埚：</a:t>
            </a:r>
            <a:r>
              <a:rPr lang="zh-CN" altLang="en-US" dirty="0" smtClean="0">
                <a:latin typeface="Arial" pitchFamily="34" charset="0"/>
                <a:ea typeface="楷体_GB2312" pitchFamily="1" charset="-122"/>
              </a:rPr>
              <a:t>Al，Al</a:t>
            </a:r>
            <a:r>
              <a:rPr lang="zh-CN" altLang="en-US" dirty="0">
                <a:latin typeface="Arial" pitchFamily="34" charset="0"/>
                <a:ea typeface="楷体_GB2312" pitchFamily="1" charset="-122"/>
              </a:rPr>
              <a:t>2O</a:t>
            </a:r>
            <a:r>
              <a:rPr lang="zh-CN" altLang="en-US" dirty="0" smtClean="0">
                <a:latin typeface="Arial" pitchFamily="34" charset="0"/>
                <a:ea typeface="楷体_GB2312" pitchFamily="1" charset="-122"/>
              </a:rPr>
              <a:t>3，PtRh</a:t>
            </a:r>
            <a:endParaRPr lang="zh-CN" altLang="en-US" dirty="0">
              <a:latin typeface="Arial" pitchFamily="34" charset="0"/>
              <a:ea typeface="楷体_GB2312" pitchFamily="1" charset="-122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58067" y="1988840"/>
            <a:ext cx="7554157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其它坩埚</a:t>
            </a:r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：</a:t>
            </a:r>
            <a:r>
              <a:rPr lang="zh-CN" altLang="en-US" dirty="0">
                <a:latin typeface="Arial" pitchFamily="34" charset="0"/>
                <a:ea typeface="楷体_GB2312" pitchFamily="1" charset="-122"/>
              </a:rPr>
              <a:t>PtRh+Al2O3, </a:t>
            </a:r>
            <a:r>
              <a:rPr lang="zh-CN" altLang="en-US" dirty="0" smtClean="0">
                <a:latin typeface="Arial" pitchFamily="34" charset="0"/>
                <a:ea typeface="楷体_GB2312" pitchFamily="1" charset="-122"/>
              </a:rPr>
              <a:t>Cu</a:t>
            </a:r>
            <a:r>
              <a:rPr lang="zh-CN" altLang="en-US" dirty="0">
                <a:latin typeface="Arial" pitchFamily="34" charset="0"/>
                <a:ea typeface="楷体_GB2312" pitchFamily="1" charset="-122"/>
              </a:rPr>
              <a:t>, Graphite, ZrO2, Ag, Au, </a:t>
            </a:r>
            <a:r>
              <a:rPr lang="zh-CN" altLang="en-US" dirty="0" smtClean="0">
                <a:latin typeface="Arial" pitchFamily="34" charset="0"/>
                <a:ea typeface="楷体_GB2312" pitchFamily="1" charset="-122"/>
              </a:rPr>
              <a:t>Quartz</a:t>
            </a:r>
            <a:r>
              <a:rPr lang="en-US" altLang="zh-CN" dirty="0" smtClean="0">
                <a:latin typeface="Arial" pitchFamily="34" charset="0"/>
                <a:ea typeface="楷体_GB2312" pitchFamily="1" charset="-122"/>
              </a:rPr>
              <a:t>…</a:t>
            </a:r>
            <a:endParaRPr lang="zh-CN" altLang="en-US" dirty="0">
              <a:latin typeface="Arial" pitchFamily="34" charset="0"/>
              <a:ea typeface="楷体_GB2312" pitchFamily="1" charset="-122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58315" y="3923764"/>
            <a:ext cx="53936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压力坩埚</a:t>
            </a:r>
            <a:r>
              <a:rPr lang="zh-CN" altLang="en-US" dirty="0">
                <a:solidFill>
                  <a:srgbClr val="0000FF"/>
                </a:solidFill>
                <a:latin typeface="Arial" pitchFamily="34" charset="0"/>
              </a:rPr>
              <a:t>：</a:t>
            </a:r>
            <a:r>
              <a:rPr lang="zh-CN" altLang="en-US" sz="2000" dirty="0">
                <a:ea typeface="宋体" pitchFamily="2" charset="-122"/>
              </a:rPr>
              <a:t>低压铝坩埚、</a:t>
            </a:r>
            <a:r>
              <a:rPr lang="en-US" sz="2000" dirty="0" err="1">
                <a:ea typeface="宋体" pitchFamily="2" charset="-122"/>
              </a:rPr>
              <a:t>中压坩埚</a:t>
            </a:r>
            <a:r>
              <a:rPr lang="zh-CN" altLang="en-US" sz="2000" dirty="0">
                <a:ea typeface="宋体" pitchFamily="2" charset="-122"/>
              </a:rPr>
              <a:t>、</a:t>
            </a:r>
            <a:r>
              <a:rPr lang="en-US" sz="2000" dirty="0" err="1">
                <a:ea typeface="宋体" pitchFamily="2" charset="-122"/>
              </a:rPr>
              <a:t>高压坩埚</a:t>
            </a:r>
            <a:endParaRPr lang="zh-CN" altLang="en-US" sz="2000" dirty="0">
              <a:ea typeface="宋体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12854" y="3385715"/>
            <a:ext cx="8288487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       Au       Ag      ZrO2   Graphite   Al2O3    </a:t>
            </a:r>
            <a:r>
              <a:rPr lang="en-US" altLang="zh-C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PtRh</a:t>
            </a:r>
            <a:r>
              <a:rPr lang="en-US" altLang="zh-C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Y2O3  </a:t>
            </a:r>
            <a:r>
              <a:rPr lang="zh-CN" altLang="en-US" sz="2000" dirty="0" smtClean="0">
                <a:ea typeface="楷体_GB2312" pitchFamily="1" charset="-122"/>
              </a:rPr>
              <a:t>PtRh</a:t>
            </a:r>
            <a:r>
              <a:rPr lang="zh-CN" altLang="en-US" sz="2000" dirty="0">
                <a:ea typeface="楷体_GB2312" pitchFamily="1" charset="-122"/>
              </a:rPr>
              <a:t>+Al2O3</a:t>
            </a:r>
            <a:r>
              <a:rPr lang="zh-CN" altLang="en-US" sz="2000" dirty="0" smtClean="0">
                <a:cs typeface="Arial" panose="020B0604020202020204" pitchFamily="34" charset="0"/>
              </a:rPr>
              <a:t>  </a:t>
            </a:r>
            <a:endParaRPr lang="zh-CN" alt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894" y="2492896"/>
            <a:ext cx="8333333" cy="7904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612855"/>
            <a:ext cx="700174" cy="51395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3923764"/>
            <a:ext cx="1904762" cy="10000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82" y="5085184"/>
            <a:ext cx="2409942" cy="1393064"/>
          </a:xfrm>
          <a:prstGeom prst="rect">
            <a:avLst/>
          </a:prstGeom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558315" y="4859868"/>
            <a:ext cx="7697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dirty="0">
                <a:solidFill>
                  <a:srgbClr val="0000FF"/>
                </a:solidFill>
                <a:ea typeface="楷体_GB2312" pitchFamily="1" charset="-122"/>
              </a:rPr>
              <a:t>TG/DTA</a:t>
            </a:r>
            <a:r>
              <a:rPr lang="zh-CN" altLang="en-US" dirty="0">
                <a:solidFill>
                  <a:srgbClr val="0000FF"/>
                </a:solidFill>
                <a:ea typeface="楷体_GB2312" pitchFamily="1" charset="-122"/>
              </a:rPr>
              <a:t>坩埚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</a:rPr>
              <a:t>：</a:t>
            </a:r>
            <a:r>
              <a:rPr lang="zh-CN" altLang="en-US" sz="2000" dirty="0">
                <a:ea typeface="宋体" pitchFamily="2" charset="-122"/>
              </a:rPr>
              <a:t>酒杯状坩埚、平台</a:t>
            </a:r>
            <a:r>
              <a:rPr lang="en-US" sz="2000" dirty="0" err="1">
                <a:ea typeface="宋体" pitchFamily="2" charset="-122"/>
              </a:rPr>
              <a:t>坩埚</a:t>
            </a:r>
            <a:r>
              <a:rPr lang="zh-CN" altLang="en-US" sz="2000" dirty="0">
                <a:ea typeface="宋体" pitchFamily="2" charset="-122"/>
              </a:rPr>
              <a:t>、杯形</a:t>
            </a:r>
            <a:r>
              <a:rPr lang="en-US" sz="2000" dirty="0" err="1" smtClean="0">
                <a:ea typeface="宋体" pitchFamily="2" charset="-122"/>
              </a:rPr>
              <a:t>坩埚</a:t>
            </a:r>
            <a:r>
              <a:rPr lang="zh-CN" altLang="en-US" sz="2000" dirty="0" smtClean="0">
                <a:ea typeface="宋体" pitchFamily="2" charset="-122"/>
              </a:rPr>
              <a:t>、筛网状坩埚</a:t>
            </a:r>
            <a:r>
              <a:rPr lang="en-US" altLang="zh-CN" sz="2000" dirty="0" smtClean="0">
                <a:ea typeface="宋体" pitchFamily="2" charset="-122"/>
              </a:rPr>
              <a:t>…</a:t>
            </a:r>
            <a:endParaRPr lang="zh-CN" altLang="en-US" sz="2000" dirty="0">
              <a:ea typeface="宋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5654" y="4337621"/>
            <a:ext cx="2537791" cy="204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92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（低温）坩埚特点</a:t>
            </a:r>
            <a:endParaRPr lang="zh-CN" altLang="en-US" sz="24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9376" y="1069529"/>
            <a:ext cx="32591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普通 Al 坩埚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9376" y="1951672"/>
            <a:ext cx="525658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传热性好，灵敏度、峰分离能力、基线性能等均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佳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范围较窄（&lt; 600℃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常用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于中低温型 DSC、高分子与有机物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测试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可用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于比热测试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934794" y="1092109"/>
            <a:ext cx="325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低压 Al 坩埚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30315" y="1951672"/>
            <a:ext cx="5675369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密闭型铝坩埚，承压能力 3 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bar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适合于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蛋白、淀粉、生物质等含有一定水分的样品的测试，能避免水分挥发的干扰，测试一些微弱的转变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4" y="950972"/>
            <a:ext cx="1245717" cy="9533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126" y="958762"/>
            <a:ext cx="1245717" cy="951784"/>
          </a:xfrm>
          <a:prstGeom prst="rect">
            <a:avLst/>
          </a:prstGeom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79376" y="4543902"/>
            <a:ext cx="8316913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中压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不锈钢坩埚最高使用压力为 20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bar。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高压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不锈钢坩埚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Arial" pitchFamily="34" charset="0"/>
              </a:rPr>
              <a:t>最高使用压力为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bar。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适用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：挥发性液体样品，液相反应，需要维持气体分压的封闭体系反应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热阻较大，与普通铝坩埚性能有一定差异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，需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单独校正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需要配备专用制备工具。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48363" y="3861048"/>
            <a:ext cx="338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ea typeface="楷体_GB2312" pitchFamily="1" charset="-122"/>
              </a:rPr>
              <a:t>不锈钢压力坩埚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896" y="3720629"/>
            <a:ext cx="2467590" cy="1292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004" y="958762"/>
            <a:ext cx="1238932" cy="9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881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8" grpId="0" bldLvl="0" autoUpdateAnimBg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（高温）坩埚特点</a:t>
            </a:r>
            <a:endParaRPr lang="zh-CN" altLang="en-US" sz="240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51209" y="1628800"/>
            <a:ext cx="7993063" cy="2917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样品适应面广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，灵敏度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、峰分离能力、基线漂移等较PtRh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逊色。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范围宽广（可用于高温1650℃ 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lvl="1">
              <a:lnSpc>
                <a:spcPct val="110000"/>
              </a:lnSpc>
              <a:spcBef>
                <a:spcPct val="20000"/>
              </a:spcBef>
            </a:pP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高温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下基线漂移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较大（坩埚材质半透明引起热辐射损耗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），量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热精度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较低。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不建议用于比热测试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不建议用于低粘度液态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样品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测试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易</a:t>
            </a:r>
            <a:r>
              <a:rPr lang="zh-CN" altLang="en-US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与部分无机熔融样品（如硅酸盐、氧化铁等）反应或扩散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渗透</a:t>
            </a:r>
            <a:endParaRPr lang="en-US" altLang="zh-CN" dirty="0" smtClean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无机盐（如硝酸盐、氯盐）类样品易爬盐（可以用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Pt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或石墨坩埚）</a:t>
            </a:r>
            <a:endParaRPr lang="zh-CN" altLang="en-US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51209" y="1073219"/>
            <a:ext cx="367188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Al2O3 坩埚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19" y="1100184"/>
            <a:ext cx="1249524" cy="1104762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51384" y="5075892"/>
            <a:ext cx="367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ZrO2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坩埚</a:t>
            </a:r>
            <a:endParaRPr lang="zh-CN" altLang="en-US" dirty="0">
              <a:solidFill>
                <a:srgbClr val="0000FF"/>
              </a:solidFill>
              <a:latin typeface="Arial" pitchFamily="34" charset="0"/>
              <a:ea typeface="楷体_GB2312" pitchFamily="1" charset="-122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551384" y="5651956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高温陶瓷类坩埚。类似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Al2O3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坩埚，温度范围更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宽（最高可至</a:t>
            </a:r>
            <a:r>
              <a:rPr lang="en-US" dirty="0">
                <a:latin typeface="宋体" panose="02010600030101010101" pitchFamily="2" charset="-122"/>
                <a:ea typeface="宋体" panose="02010600030101010101" pitchFamily="2" charset="-122"/>
              </a:rPr>
              <a:t>1900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℃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2702" y="4885354"/>
            <a:ext cx="588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8343" y="2668454"/>
            <a:ext cx="1010105" cy="149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19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（高温）坩埚特点</a:t>
            </a:r>
            <a:endParaRPr lang="zh-CN" altLang="en-US" sz="24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88460" y="1073219"/>
            <a:ext cx="367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err="1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PtRh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 </a:t>
            </a:r>
            <a:r>
              <a:rPr lang="zh-CN" altLang="en-US" dirty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坩埚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524971" y="992852"/>
            <a:ext cx="1038095" cy="1304762"/>
          </a:xfrm>
          <a:prstGeom prst="rect">
            <a:avLst/>
          </a:prstGeom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51384" y="4399786"/>
            <a:ext cx="3743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latin typeface="Arial" pitchFamily="34" charset="0"/>
              </a:rPr>
              <a:t>石墨</a:t>
            </a:r>
            <a:r>
              <a:rPr lang="zh-CN" altLang="en-US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坩埚：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1384" y="4976008"/>
            <a:ext cx="1112630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量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热效果佳，适合于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某些合金（镁合金、铝合金、铜合金、锡合金）及碳材料的测试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适合于比热测量。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高温下必须使用惰性气氛保护。</a:t>
            </a: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1000℃ 以上须在坩埚与传感器之间加Al2O3垫片（此组合最高使用至1450℃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766" y="3591190"/>
            <a:ext cx="1304762" cy="1038095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88460" y="1519449"/>
            <a:ext cx="7920880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传热性好，灵敏度高、峰分离能力、基线性能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佳、温度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范围宽广。</a:t>
            </a: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适于测量比热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endParaRPr lang="zh-CN" altLang="en-US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易与金属</a:t>
            </a:r>
            <a:r>
              <a:rPr lang="zh-CN" altLang="en-US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样品形成合金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（不能使用金属标样标定！</a:t>
            </a:r>
            <a:r>
              <a:rPr lang="zh-CN" altLang="en-US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00</a:t>
            </a:r>
            <a:r>
              <a:rPr lang="zh-CN" altLang="en-US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℃以上与S型传感器有粘连可能（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须在坩埚底部和传感器之间加</a:t>
            </a:r>
            <a:r>
              <a:rPr lang="zh-CN" altLang="en-US" dirty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垫片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zh-CN" dirty="0" smtClean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lvl="1">
              <a:lnSpc>
                <a:spcPct val="110000"/>
              </a:lnSpc>
              <a:spcBef>
                <a:spcPct val="20000"/>
              </a:spcBef>
            </a:pP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含 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Si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等单质的样品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易与 </a:t>
            </a:r>
            <a:r>
              <a:rPr lang="en-US" altLang="zh-CN" dirty="0" err="1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PtRh</a:t>
            </a:r>
            <a:r>
              <a:rPr lang="en-US" altLang="zh-CN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 smtClean="0">
                <a:solidFill>
                  <a:srgbClr val="FF33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坩埚反应</a:t>
            </a:r>
            <a:endParaRPr lang="zh-CN" altLang="en-US" dirty="0">
              <a:solidFill>
                <a:srgbClr val="FF33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09416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组合坩埚</a:t>
            </a:r>
            <a:endParaRPr lang="zh-CN" altLang="en-US" sz="24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23392" y="1724615"/>
            <a:ext cx="108621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用于金属样品的比热测定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也可用于测试金属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与合金样品的熔融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特别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对于某些不宜使用 PtRh 坩埚测试、但较追求基线漂移小、量热精度高的样品测试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场合。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1384" y="1148393"/>
            <a:ext cx="36718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 err="1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PtRh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 嵌套</a:t>
            </a:r>
            <a:r>
              <a:rPr lang="en-US" altLang="zh-CN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Al2O3</a:t>
            </a:r>
            <a:r>
              <a:rPr lang="zh-CN" altLang="en-US" dirty="0" smtClean="0">
                <a:solidFill>
                  <a:srgbClr val="0000FF"/>
                </a:solidFill>
                <a:latin typeface="Arial" pitchFamily="34" charset="0"/>
                <a:ea typeface="楷体_GB2312" pitchFamily="1" charset="-122"/>
              </a:rPr>
              <a:t>坩埚</a:t>
            </a:r>
            <a:endParaRPr lang="zh-CN" altLang="en-US" dirty="0">
              <a:solidFill>
                <a:srgbClr val="0000FF"/>
              </a:solidFill>
              <a:latin typeface="Arial" pitchFamily="34" charset="0"/>
              <a:ea typeface="楷体_GB2312" pitchFamily="1" charset="-122"/>
            </a:endParaRPr>
          </a:p>
        </p:txBody>
      </p:sp>
      <p:sp>
        <p:nvSpPr>
          <p:cNvPr id="9" name="矩形 1"/>
          <p:cNvSpPr/>
          <p:nvPr/>
        </p:nvSpPr>
        <p:spPr>
          <a:xfrm>
            <a:off x="551384" y="2930398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使用注意事项：样品兼容性与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Al2O3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坩埚同。传感器粘连问题与</a:t>
            </a:r>
            <a:r>
              <a:rPr lang="en-US" altLang="zh-CN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PtRh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坩埚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同。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3717032"/>
            <a:ext cx="2219048" cy="1352381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6384032" y="4077072"/>
            <a:ext cx="1224136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7680176" y="3928410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楷体_GB2312"/>
              </a:rPr>
              <a:t>85ul </a:t>
            </a:r>
            <a:r>
              <a:rPr lang="en-US" altLang="zh-CN" dirty="0" err="1" smtClean="0">
                <a:ea typeface="楷体_GB2312"/>
              </a:rPr>
              <a:t>PtRh</a:t>
            </a:r>
            <a:r>
              <a:rPr lang="zh-CN" altLang="en-US" dirty="0" smtClean="0">
                <a:ea typeface="楷体_GB2312"/>
              </a:rPr>
              <a:t>内嵌套薄壁</a:t>
            </a:r>
            <a:r>
              <a:rPr lang="en-US" altLang="zh-CN" dirty="0" smtClean="0">
                <a:ea typeface="楷体_GB2312"/>
              </a:rPr>
              <a:t>Al2O3</a:t>
            </a:r>
            <a:r>
              <a:rPr lang="zh-CN" altLang="en-US" dirty="0" smtClean="0">
                <a:ea typeface="楷体_GB2312"/>
              </a:rPr>
              <a:t>坩埚</a:t>
            </a:r>
            <a:endParaRPr lang="zh-CN" altLang="en-US" dirty="0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3359696" y="4437112"/>
            <a:ext cx="1188132" cy="668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847528" y="5302049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ea typeface="楷体_GB2312"/>
              </a:rPr>
              <a:t>190ul </a:t>
            </a:r>
            <a:r>
              <a:rPr lang="en-US" altLang="zh-CN" dirty="0" err="1" smtClean="0">
                <a:ea typeface="楷体_GB2312"/>
              </a:rPr>
              <a:t>PtRh</a:t>
            </a:r>
            <a:r>
              <a:rPr lang="zh-CN" altLang="en-US" dirty="0" smtClean="0">
                <a:ea typeface="楷体_GB2312"/>
              </a:rPr>
              <a:t>内嵌套</a:t>
            </a:r>
            <a:r>
              <a:rPr lang="en-US" altLang="zh-CN" dirty="0" smtClean="0">
                <a:ea typeface="楷体_GB2312"/>
              </a:rPr>
              <a:t>Al2O3</a:t>
            </a:r>
            <a:r>
              <a:rPr lang="zh-CN" altLang="en-US" dirty="0" smtClean="0">
                <a:ea typeface="楷体_GB2312"/>
              </a:rPr>
              <a:t>坩埚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0810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坩埚选择</a:t>
            </a:r>
            <a:endParaRPr lang="zh-CN" altLang="en-US" sz="2400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51384" y="1064059"/>
            <a:ext cx="8352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中低温DSC测试（&lt;=600℃</a:t>
            </a:r>
            <a:r>
              <a:rPr lang="zh-CN" altLang="en-US" sz="2000" dirty="0">
                <a:solidFill>
                  <a:srgbClr val="0000FF"/>
                </a:solidFill>
                <a:ea typeface="楷体_GB2312" pitchFamily="1" charset="-122"/>
              </a:rPr>
              <a:t>，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高分子，生物，医药，食品，液晶材料...）</a:t>
            </a:r>
            <a:endParaRPr lang="zh-CN" altLang="en-US" sz="2000" dirty="0">
              <a:solidFill>
                <a:srgbClr val="0000FF"/>
              </a:solidFill>
              <a:ea typeface="楷体_GB2312" pitchFamily="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39416" y="1652027"/>
            <a:ext cx="1008112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首选普通铝坩埚。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对于含水的或生物质类样品的测试，优先考虑低压铝坩埚。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对于一些液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相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或挥发相的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反应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，若低压铝坩埚耐压能力不够，则考虑不锈钢坩埚。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51384" y="2924944"/>
            <a:ext cx="8352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rgbClr val="0000FF"/>
                </a:solidFill>
                <a:ea typeface="楷体_GB2312" pitchFamily="1" charset="-122"/>
              </a:rPr>
              <a:t>高温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DSC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测试（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&lt;=</a:t>
            </a:r>
            <a:r>
              <a:rPr lang="en-US" altLang="zh-CN" sz="2000" dirty="0" smtClean="0">
                <a:solidFill>
                  <a:srgbClr val="0000FF"/>
                </a:solidFill>
                <a:ea typeface="楷体_GB2312" pitchFamily="1" charset="-122"/>
              </a:rPr>
              <a:t>165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0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℃</a:t>
            </a:r>
            <a:r>
              <a:rPr lang="zh-CN" altLang="en-US" sz="2000" dirty="0" smtClean="0">
                <a:solidFill>
                  <a:srgbClr val="0000FF"/>
                </a:solidFill>
                <a:ea typeface="楷体_GB2312" pitchFamily="1" charset="-122"/>
              </a:rPr>
              <a:t>，金属、陶瓷、复合材料、碳材料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.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..）</a:t>
            </a:r>
            <a:endParaRPr lang="zh-CN" altLang="en-US" sz="2000" dirty="0">
              <a:solidFill>
                <a:srgbClr val="0000FF"/>
              </a:solidFill>
              <a:ea typeface="楷体_GB2312" pitchFamily="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39416" y="3509951"/>
            <a:ext cx="1029714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根据样品实际情况（是否与某些坩埚材质反应）来选择合适的坩埚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类型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（详见下页）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比热测试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：可使用 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Pt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、Pt/Al2O3、石墨坩埚等；不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建议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使用Al2O3坩埚</a:t>
            </a:r>
            <a:r>
              <a:rPr lang="zh-CN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zh-CN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51384" y="4876221"/>
            <a:ext cx="83529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0000FF"/>
                </a:solidFill>
                <a:ea typeface="楷体_GB2312" pitchFamily="1" charset="-122"/>
              </a:rPr>
              <a:t>超</a:t>
            </a:r>
            <a:r>
              <a:rPr lang="zh-CN" altLang="en-US" sz="2000" dirty="0" smtClean="0">
                <a:solidFill>
                  <a:srgbClr val="0000FF"/>
                </a:solidFill>
                <a:ea typeface="楷体_GB2312" pitchFamily="1" charset="-122"/>
              </a:rPr>
              <a:t>高温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D</a:t>
            </a:r>
            <a:r>
              <a:rPr lang="en-US" altLang="zh-CN" sz="2000" dirty="0" smtClean="0">
                <a:solidFill>
                  <a:srgbClr val="0000FF"/>
                </a:solidFill>
                <a:ea typeface="楷体_GB2312" pitchFamily="1" charset="-122"/>
              </a:rPr>
              <a:t>TA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测试（</a:t>
            </a:r>
            <a:r>
              <a:rPr lang="en-US" altLang="zh-CN" sz="2000" dirty="0" smtClean="0">
                <a:solidFill>
                  <a:srgbClr val="0000FF"/>
                </a:solidFill>
                <a:ea typeface="楷体_GB2312" pitchFamily="1" charset="-122"/>
              </a:rPr>
              <a:t>&gt;165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0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℃</a:t>
            </a:r>
            <a:r>
              <a:rPr lang="zh-CN" altLang="en-US" sz="2000" dirty="0" smtClean="0">
                <a:solidFill>
                  <a:srgbClr val="0000FF"/>
                </a:solidFill>
                <a:ea typeface="楷体_GB2312" pitchFamily="1" charset="-122"/>
              </a:rPr>
              <a:t>，金属、金属氧化物、金属碳化物</a:t>
            </a:r>
            <a:r>
              <a:rPr lang="zh-CN" altLang="zh-CN" sz="2000" dirty="0" smtClean="0">
                <a:solidFill>
                  <a:srgbClr val="0000FF"/>
                </a:solidFill>
                <a:ea typeface="楷体_GB2312" pitchFamily="1" charset="-122"/>
              </a:rPr>
              <a:t>.</a:t>
            </a:r>
            <a:r>
              <a:rPr lang="zh-CN" altLang="zh-CN" sz="2000" dirty="0">
                <a:solidFill>
                  <a:srgbClr val="0000FF"/>
                </a:solidFill>
                <a:ea typeface="楷体_GB2312" pitchFamily="1" charset="-122"/>
              </a:rPr>
              <a:t>..）</a:t>
            </a:r>
            <a:endParaRPr lang="zh-CN" altLang="en-US" sz="2000" dirty="0">
              <a:solidFill>
                <a:srgbClr val="0000FF"/>
              </a:solidFill>
              <a:ea typeface="楷体_GB2312" pitchFamily="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39416" y="5468451"/>
            <a:ext cx="91450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ea typeface="宋体" pitchFamily="2" charset="-122"/>
              </a:rPr>
              <a:t>金属及合金：</a:t>
            </a:r>
            <a:r>
              <a:rPr lang="en-US" altLang="zh-CN" sz="2000" dirty="0" smtClean="0">
                <a:ea typeface="宋体" pitchFamily="2" charset="-122"/>
              </a:rPr>
              <a:t>W</a:t>
            </a:r>
            <a:r>
              <a:rPr lang="zh-CN" altLang="en-US" sz="2000" dirty="0" smtClean="0">
                <a:ea typeface="宋体" pitchFamily="2" charset="-122"/>
              </a:rPr>
              <a:t>坩埚嵌套</a:t>
            </a:r>
            <a:r>
              <a:rPr lang="en-US" altLang="zh-CN" sz="2000" dirty="0" smtClean="0">
                <a:ea typeface="宋体" pitchFamily="2" charset="-122"/>
              </a:rPr>
              <a:t>ZrO2/Y2O3</a:t>
            </a:r>
            <a:r>
              <a:rPr lang="zh-CN" altLang="en-US" sz="2000" dirty="0" smtClean="0">
                <a:ea typeface="宋体" pitchFamily="2" charset="-122"/>
              </a:rPr>
              <a:t>坩埚</a:t>
            </a:r>
            <a:endParaRPr lang="en-US" altLang="zh-CN" sz="2000" dirty="0" smtClean="0">
              <a:ea typeface="宋体" pitchFamily="2" charset="-122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ea typeface="宋体" pitchFamily="2" charset="-122"/>
              </a:rPr>
              <a:t>金属碳化物</a:t>
            </a:r>
            <a:r>
              <a:rPr lang="zh-CN" altLang="zh-CN" sz="2000" dirty="0" smtClean="0">
                <a:ea typeface="宋体" pitchFamily="2" charset="-122"/>
              </a:rPr>
              <a:t>：</a:t>
            </a:r>
            <a:r>
              <a:rPr lang="en-US" altLang="zh-CN" sz="2000" dirty="0" smtClean="0">
                <a:ea typeface="宋体" pitchFamily="2" charset="-122"/>
              </a:rPr>
              <a:t>W</a:t>
            </a:r>
            <a:r>
              <a:rPr lang="zh-CN" altLang="en-US" sz="2000" dirty="0" smtClean="0">
                <a:ea typeface="宋体" pitchFamily="2" charset="-122"/>
              </a:rPr>
              <a:t>坩埚嵌套石墨坩埚</a:t>
            </a:r>
            <a:endParaRPr lang="en-US" altLang="zh-CN" sz="2000" dirty="0" smtClean="0">
              <a:ea typeface="宋体" pitchFamily="2" charset="-122"/>
            </a:endParaRPr>
          </a:p>
          <a:p>
            <a:pPr marL="285750" indent="-285750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ea typeface="宋体" pitchFamily="2" charset="-122"/>
              </a:rPr>
              <a:t>氧化物：</a:t>
            </a:r>
            <a:r>
              <a:rPr lang="en-US" altLang="zh-CN" sz="2000" dirty="0" smtClean="0">
                <a:ea typeface="宋体" pitchFamily="2" charset="-122"/>
              </a:rPr>
              <a:t>W</a:t>
            </a:r>
            <a:r>
              <a:rPr lang="zh-CN" altLang="en-US" sz="2000" dirty="0" smtClean="0">
                <a:ea typeface="宋体" pitchFamily="2" charset="-122"/>
              </a:rPr>
              <a:t>坩埚</a:t>
            </a:r>
            <a:endParaRPr lang="zh-CN" altLang="zh-CN" sz="2000" dirty="0">
              <a:ea typeface="宋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912" y="4314769"/>
            <a:ext cx="39036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对于</a:t>
            </a:r>
            <a:r>
              <a:rPr lang="en-US" altLang="zh-CN" sz="20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DSC</a:t>
            </a:r>
            <a:r>
              <a:rPr lang="zh-CN" altLang="en-US" sz="20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量热测试，建议坩埚加盖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43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材料与坩埚兼容性</a:t>
            </a:r>
            <a:endParaRPr lang="zh-CN" altLang="en-US" sz="2400" dirty="0"/>
          </a:p>
        </p:txBody>
      </p:sp>
      <p:sp>
        <p:nvSpPr>
          <p:cNvPr id="9" name="圆角矩形 8"/>
          <p:cNvSpPr/>
          <p:nvPr/>
        </p:nvSpPr>
        <p:spPr>
          <a:xfrm>
            <a:off x="911424" y="1473171"/>
            <a:ext cx="1561496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金属及合金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3215680" y="1473171"/>
            <a:ext cx="1050049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碳材料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5087887" y="1473171"/>
            <a:ext cx="1294845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复合材料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7392144" y="1473171"/>
            <a:ext cx="1027368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无机物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9285194" y="1473171"/>
            <a:ext cx="2067390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有机物及聚合物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226633" y="2841323"/>
            <a:ext cx="1342993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陶瓷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建材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8688288" y="2841323"/>
            <a:ext cx="1599153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玻璃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无机盐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937945" y="4848895"/>
            <a:ext cx="1277947" cy="4426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石墨坩埚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5091491" y="4886490"/>
            <a:ext cx="1291242" cy="442674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陶瓷坩埚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9661189" y="4886490"/>
            <a:ext cx="1315400" cy="442674"/>
          </a:xfrm>
          <a:prstGeom prst="roundRect">
            <a:avLst/>
          </a:prstGeom>
          <a:solidFill>
            <a:srgbClr val="84C3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金属坩埚</a:t>
            </a:r>
          </a:p>
        </p:txBody>
      </p:sp>
      <p:cxnSp>
        <p:nvCxnSpPr>
          <p:cNvPr id="23" name="直接连接符 22"/>
          <p:cNvCxnSpPr>
            <a:endCxn id="18" idx="0"/>
          </p:cNvCxnSpPr>
          <p:nvPr/>
        </p:nvCxnSpPr>
        <p:spPr>
          <a:xfrm flipH="1">
            <a:off x="1576919" y="1910532"/>
            <a:ext cx="776" cy="2938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6401555" y="1946536"/>
            <a:ext cx="1402728" cy="864096"/>
          </a:xfrm>
          <a:prstGeom prst="straightConnector1">
            <a:avLst/>
          </a:prstGeom>
          <a:ln w="19050">
            <a:solidFill>
              <a:srgbClr val="0077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H="1">
            <a:off x="7849448" y="1967372"/>
            <a:ext cx="34234" cy="843260"/>
          </a:xfrm>
          <a:prstGeom prst="straightConnector1">
            <a:avLst/>
          </a:prstGeom>
          <a:ln w="19050">
            <a:solidFill>
              <a:srgbClr val="0077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8020307" y="1982540"/>
            <a:ext cx="1410742" cy="841902"/>
          </a:xfrm>
          <a:prstGeom prst="straightConnector1">
            <a:avLst/>
          </a:prstGeom>
          <a:ln w="19050">
            <a:solidFill>
              <a:srgbClr val="0077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endCxn id="21" idx="0"/>
          </p:cNvCxnSpPr>
          <p:nvPr/>
        </p:nvCxnSpPr>
        <p:spPr>
          <a:xfrm flipH="1">
            <a:off x="10318889" y="1910532"/>
            <a:ext cx="6329" cy="2975958"/>
          </a:xfrm>
          <a:prstGeom prst="line">
            <a:avLst/>
          </a:prstGeom>
          <a:ln w="28575">
            <a:solidFill>
              <a:srgbClr val="84C3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1112454" y="2698294"/>
            <a:ext cx="1167122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altLang="zh-CN" sz="2000" dirty="0" smtClean="0"/>
              <a:t>Mg</a:t>
            </a:r>
            <a:r>
              <a:rPr lang="zh-CN" altLang="en-US" sz="2000" dirty="0" smtClean="0"/>
              <a:t>合金</a:t>
            </a:r>
          </a:p>
        </p:txBody>
      </p:sp>
      <p:cxnSp>
        <p:nvCxnSpPr>
          <p:cNvPr id="34" name="直接连接符 33"/>
          <p:cNvCxnSpPr>
            <a:stCxn id="10" idx="2"/>
            <a:endCxn id="18" idx="0"/>
          </p:cNvCxnSpPr>
          <p:nvPr/>
        </p:nvCxnSpPr>
        <p:spPr>
          <a:xfrm flipH="1">
            <a:off x="1576919" y="1915845"/>
            <a:ext cx="2163786" cy="2933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15" idx="2"/>
            <a:endCxn id="18" idx="0"/>
          </p:cNvCxnSpPr>
          <p:nvPr/>
        </p:nvCxnSpPr>
        <p:spPr>
          <a:xfrm flipH="1">
            <a:off x="1576919" y="3283997"/>
            <a:ext cx="4775043" cy="15648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stCxn id="17" idx="2"/>
            <a:endCxn id="18" idx="0"/>
          </p:cNvCxnSpPr>
          <p:nvPr/>
        </p:nvCxnSpPr>
        <p:spPr>
          <a:xfrm flipH="1">
            <a:off x="1576919" y="3283997"/>
            <a:ext cx="7910946" cy="15648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17" idx="2"/>
            <a:endCxn id="21" idx="0"/>
          </p:cNvCxnSpPr>
          <p:nvPr/>
        </p:nvCxnSpPr>
        <p:spPr>
          <a:xfrm>
            <a:off x="9487865" y="3283997"/>
            <a:ext cx="831024" cy="1602493"/>
          </a:xfrm>
          <a:prstGeom prst="line">
            <a:avLst/>
          </a:prstGeom>
          <a:ln w="28575">
            <a:solidFill>
              <a:srgbClr val="84C3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stCxn id="16" idx="2"/>
            <a:endCxn id="21" idx="0"/>
          </p:cNvCxnSpPr>
          <p:nvPr/>
        </p:nvCxnSpPr>
        <p:spPr>
          <a:xfrm>
            <a:off x="7898130" y="3283997"/>
            <a:ext cx="2420759" cy="1602493"/>
          </a:xfrm>
          <a:prstGeom prst="line">
            <a:avLst/>
          </a:prstGeom>
          <a:ln w="28575">
            <a:solidFill>
              <a:srgbClr val="84C32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接连接符 51"/>
          <p:cNvCxnSpPr>
            <a:stCxn id="11" idx="2"/>
            <a:endCxn id="20" idx="0"/>
          </p:cNvCxnSpPr>
          <p:nvPr/>
        </p:nvCxnSpPr>
        <p:spPr>
          <a:xfrm>
            <a:off x="5735310" y="1915845"/>
            <a:ext cx="1802" cy="2970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603687" y="1901296"/>
            <a:ext cx="4140168" cy="29851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>
            <a:stCxn id="16" idx="2"/>
            <a:endCxn id="20" idx="0"/>
          </p:cNvCxnSpPr>
          <p:nvPr/>
        </p:nvCxnSpPr>
        <p:spPr>
          <a:xfrm flipH="1">
            <a:off x="5737112" y="3283997"/>
            <a:ext cx="2161018" cy="16024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圆角矩形 14"/>
          <p:cNvSpPr/>
          <p:nvPr/>
        </p:nvSpPr>
        <p:spPr>
          <a:xfrm>
            <a:off x="5671820" y="2841323"/>
            <a:ext cx="1360284" cy="442674"/>
          </a:xfrm>
          <a:prstGeom prst="round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>
            <a:spAutoFit/>
          </a:bodyPr>
          <a:lstStyle/>
          <a:p>
            <a:pPr algn="l">
              <a:spcBef>
                <a:spcPts val="600"/>
              </a:spcBef>
            </a:pPr>
            <a:r>
              <a:rPr lang="zh-CN" altLang="en-US" sz="2000" dirty="0" smtClean="0"/>
              <a:t>硅</a:t>
            </a:r>
            <a:r>
              <a:rPr lang="en-US" altLang="zh-CN" sz="2000" dirty="0" smtClean="0"/>
              <a:t>/</a:t>
            </a:r>
            <a:r>
              <a:rPr lang="zh-CN" altLang="en-US" sz="2000" dirty="0" smtClean="0"/>
              <a:t>氟化物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5112660" y="5527274"/>
            <a:ext cx="1434688" cy="56938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Al2</a:t>
            </a:r>
            <a:r>
              <a:rPr lang="en-US" altLang="zh-CN" sz="1600" dirty="0" smtClean="0">
                <a:cs typeface="Arial" panose="020B0604020202020204" pitchFamily="34" charset="0"/>
              </a:rPr>
              <a:t>O3</a:t>
            </a:r>
            <a:r>
              <a:rPr lang="zh-CN" altLang="en-US" sz="1600" dirty="0" smtClean="0">
                <a:cs typeface="Arial" panose="020B0604020202020204" pitchFamily="34" charset="0"/>
              </a:rPr>
              <a:t>、</a:t>
            </a:r>
            <a:r>
              <a:rPr lang="en-US" altLang="zh-CN" sz="1600" dirty="0" smtClean="0">
                <a:cs typeface="Arial" panose="020B0604020202020204" pitchFamily="34" charset="0"/>
              </a:rPr>
              <a:t>ZrO2</a:t>
            </a: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PtRh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内嵌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Al2O3</a:t>
            </a:r>
            <a:endParaRPr lang="zh-CN" altLang="en-US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07722" y="5572644"/>
            <a:ext cx="1240724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zh-CN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WRe</a:t>
            </a:r>
            <a:endParaRPr lang="en-US" altLang="zh-CN" sz="1600" dirty="0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991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1.3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气氛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258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ctrTitle"/>
          </p:nvPr>
        </p:nvSpPr>
        <p:spPr>
          <a:xfrm>
            <a:off x="3123563" y="3933056"/>
            <a:ext cx="8386763" cy="1079500"/>
          </a:xfrm>
        </p:spPr>
        <p:txBody>
          <a:bodyPr/>
          <a:lstStyle/>
          <a:p>
            <a:pPr eaLnBrk="1" hangingPunct="1"/>
            <a:r>
              <a:rPr lang="zh-CN" altLang="en-US" sz="4000" dirty="0" smtClean="0"/>
              <a:t>热分析实验技巧 </a:t>
            </a:r>
            <a:r>
              <a:rPr lang="en-US" altLang="zh-CN" sz="4000" dirty="0" smtClean="0"/>
              <a:t>— STA</a:t>
            </a:r>
            <a:endParaRPr lang="en-US" altLang="de-DE" sz="4000" dirty="0" smtClean="0"/>
          </a:p>
        </p:txBody>
      </p:sp>
      <p:sp>
        <p:nvSpPr>
          <p:cNvPr id="11268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3122036" y="5454695"/>
            <a:ext cx="8278813" cy="75565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/>
              <a:t>耐驰仪器应用实验室</a:t>
            </a:r>
            <a:endParaRPr lang="en-US" altLang="zh-CN" dirty="0" smtClean="0"/>
          </a:p>
          <a:p>
            <a:pPr eaLnBrk="1" hangingPunct="1">
              <a:spcBef>
                <a:spcPct val="0"/>
              </a:spcBef>
            </a:pPr>
            <a:r>
              <a:rPr lang="en-US" altLang="zh-CN" dirty="0" smtClean="0"/>
              <a:t>2020.10</a:t>
            </a:r>
            <a:endParaRPr lang="en-US" altLang="de-DE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79376" y="1052736"/>
            <a:ext cx="66967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sz="2000" b="1" dirty="0">
                <a:ea typeface="楷体_GB2312" pitchFamily="1" charset="-122"/>
              </a:rPr>
              <a:t>常用</a:t>
            </a:r>
            <a:r>
              <a:rPr lang="zh-CN" sz="2000" b="1" dirty="0" smtClean="0">
                <a:ea typeface="楷体_GB2312" pitchFamily="1" charset="-122"/>
              </a:rPr>
              <a:t>气氛</a:t>
            </a:r>
            <a:r>
              <a:rPr lang="zh-CN" altLang="en-US" sz="2000" b="1" dirty="0" smtClean="0">
                <a:ea typeface="楷体_GB2312" pitchFamily="1" charset="-122"/>
              </a:rPr>
              <a:t>（</a:t>
            </a:r>
            <a:r>
              <a:rPr lang="en-US" altLang="zh-CN" sz="2000" b="1" dirty="0" smtClean="0">
                <a:ea typeface="楷体_GB2312" pitchFamily="1" charset="-122"/>
              </a:rPr>
              <a:t>N2</a:t>
            </a:r>
            <a:r>
              <a:rPr lang="zh-CN" altLang="en-US" sz="2000" b="1" dirty="0" smtClean="0">
                <a:ea typeface="楷体_GB2312" pitchFamily="1" charset="-122"/>
              </a:rPr>
              <a:t>、</a:t>
            </a:r>
            <a:r>
              <a:rPr lang="en-US" altLang="zh-CN" sz="2000" b="1" dirty="0" err="1" smtClean="0">
                <a:ea typeface="楷体_GB2312" pitchFamily="1" charset="-122"/>
              </a:rPr>
              <a:t>Ar</a:t>
            </a:r>
            <a:r>
              <a:rPr lang="zh-CN" altLang="en-US" sz="2000" b="1" dirty="0" smtClean="0"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ea typeface="楷体_GB2312" pitchFamily="1" charset="-122"/>
              </a:rPr>
              <a:t>He</a:t>
            </a:r>
            <a:r>
              <a:rPr lang="zh-CN" altLang="en-US" sz="2000" b="1" dirty="0" smtClean="0"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ea typeface="楷体_GB2312" pitchFamily="1" charset="-122"/>
              </a:rPr>
              <a:t>Air</a:t>
            </a:r>
            <a:r>
              <a:rPr lang="zh-CN" altLang="en-US" sz="2000" b="1" dirty="0" smtClean="0"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ea typeface="楷体_GB2312" pitchFamily="1" charset="-122"/>
              </a:rPr>
              <a:t>O2</a:t>
            </a:r>
            <a:r>
              <a:rPr lang="zh-CN" altLang="en-US" sz="2000" b="1" dirty="0" smtClean="0">
                <a:ea typeface="楷体_GB2312" pitchFamily="1" charset="-122"/>
              </a:rPr>
              <a:t>）</a:t>
            </a:r>
            <a:r>
              <a:rPr lang="zh-CN" sz="2000" b="1" dirty="0" smtClean="0">
                <a:ea typeface="楷体_GB2312" pitchFamily="1" charset="-122"/>
              </a:rPr>
              <a:t>：</a:t>
            </a:r>
            <a:endParaRPr lang="zh-CN" sz="2000" b="1" dirty="0">
              <a:ea typeface="楷体_GB2312" pitchFamily="1" charset="-122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7408" y="1522117"/>
            <a:ext cx="113052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2：惰性气氛，适用于大多数材料（高温下可能会有某些金属材料反应）。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Ar：惰性气氛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，多用于金属材料的高温测试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He：惰性气氛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，因其导热性好，有时用于STA低温炉与超高温炉测试（需单独做灵敏度校正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Air：常用氧化性气氛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，常作为陶瓷氧化物类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样品和有机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样品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吹扫气氛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ts val="6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O2：强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氧化性气氛，一般用作反应气氛。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7408" y="4221088"/>
            <a:ext cx="10838276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H2O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（相对湿度或水蒸气），需配备湿度发生器或水蒸气发生器及相应的炉体。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还原性气氛（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</a:rPr>
              <a:t>H2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CH4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）：常规热电偶不建议超过600℃，更高温度建议使用</a:t>
            </a:r>
            <a:r>
              <a:rPr lang="en-US" altLang="zh-CN" sz="2000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WRe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热电偶。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CO2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气氛不建议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超过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1200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℃。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en-US" altLang="zh-CN" sz="2000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HCl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H2S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NH3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SO2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等腐蚀性气氛不建议超过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600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℃，需特殊防腐蚀配置，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使用前请先与工程师确认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注意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防止爆炸和中毒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9375" y="3717032"/>
            <a:ext cx="9888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itchFamily="34" charset="0"/>
                <a:ea typeface="楷体_GB2312" pitchFamily="1" charset="-122"/>
              </a:rPr>
              <a:t>特殊气氛（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如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H2O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、H</a:t>
            </a:r>
            <a:r>
              <a:rPr lang="zh-CN" altLang="en-US" sz="2000" b="1" dirty="0">
                <a:latin typeface="Arial" pitchFamily="34" charset="0"/>
                <a:ea typeface="楷体_GB2312" pitchFamily="1" charset="-122"/>
              </a:rPr>
              <a:t>2、CO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CH4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CO2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SO2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H2S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</a:t>
            </a:r>
            <a:r>
              <a:rPr lang="en-US" altLang="zh-CN" sz="2000" b="1" dirty="0" smtClean="0">
                <a:latin typeface="Arial" pitchFamily="34" charset="0"/>
                <a:ea typeface="楷体_GB2312" pitchFamily="1" charset="-122"/>
              </a:rPr>
              <a:t>NH3</a:t>
            </a:r>
            <a:r>
              <a:rPr lang="zh-CN" altLang="en-US" sz="2000" b="1" dirty="0" smtClean="0">
                <a:latin typeface="Arial" pitchFamily="34" charset="0"/>
                <a:ea typeface="楷体_GB2312" pitchFamily="1" charset="-122"/>
              </a:rPr>
              <a:t>、HCl </a:t>
            </a:r>
            <a:r>
              <a:rPr lang="zh-CN" altLang="en-US" sz="2000" b="1" dirty="0">
                <a:latin typeface="Arial" pitchFamily="34" charset="0"/>
                <a:ea typeface="楷体_GB2312" pitchFamily="1" charset="-122"/>
              </a:rPr>
              <a:t>等）：</a:t>
            </a:r>
          </a:p>
        </p:txBody>
      </p:sp>
      <p:sp>
        <p:nvSpPr>
          <p:cNvPr id="10" name="矩形 9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气氛类型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22453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8" grpId="0" bldLvl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气流量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95400" y="1217365"/>
            <a:ext cx="10472541" cy="20005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气氛流量：吹扫气常规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20-60ml/min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，保护气常规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20ml/min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不同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的气体流量，失重台阶温度很可能不同。流量较大，气态产物带走更快，有助于促进反应发展，失重温度可能较低。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不同的“惰性气氛”下，反应温度可能有差异，甚至改变反应机理，影响失重比例。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若使用分解产物的气体类型作为吹扫气氛，将影响化学平衡，导致反应温度提高。</a:t>
            </a:r>
            <a:endParaRPr lang="en-US" sz="2000" dirty="0" err="1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5400" y="3566046"/>
            <a:ext cx="9121087" cy="1231106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气氛的选择与流量调节，有时可作为台阶分离的一种技巧。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对于释放污染性产物的样品，建议使用较大的吹扫气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流，如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100ml/min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或更大。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对于对比性测试，需保证气体种类与流量的严格一致。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95400" y="5117703"/>
            <a:ext cx="10729192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真空氛围：有时作为台阶分离的一种特殊技巧。（物理蒸发在真空下温度降低较多，化学分解影响较小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</a:t>
            </a:r>
            <a:endParaRPr lang="en-US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590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22</a:t>
            </a:fld>
            <a:endParaRPr lang="en-US" dirty="0"/>
          </a:p>
        </p:txBody>
      </p:sp>
      <p:pic>
        <p:nvPicPr>
          <p:cNvPr id="6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528992"/>
            <a:ext cx="7339943" cy="4949277"/>
          </a:xfrm>
          <a:prstGeom prst="rect">
            <a:avLst/>
          </a:prstGeom>
        </p:spPr>
      </p:pic>
      <p:sp>
        <p:nvSpPr>
          <p:cNvPr id="7" name="Textfeld 5"/>
          <p:cNvSpPr txBox="1"/>
          <p:nvPr/>
        </p:nvSpPr>
        <p:spPr>
          <a:xfrm>
            <a:off x="7536160" y="2098162"/>
            <a:ext cx="230425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1600" dirty="0">
                <a:latin typeface="Arial" pitchFamily="34" charset="0"/>
                <a:cs typeface="Arial" pitchFamily="34" charset="0"/>
              </a:rPr>
              <a:t>测试仪器：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STA 449 F5</a:t>
            </a:r>
          </a:p>
        </p:txBody>
      </p:sp>
      <p:sp>
        <p:nvSpPr>
          <p:cNvPr id="8" name="Textfeld 6"/>
          <p:cNvSpPr txBox="1"/>
          <p:nvPr/>
        </p:nvSpPr>
        <p:spPr>
          <a:xfrm>
            <a:off x="3647728" y="3476002"/>
            <a:ext cx="374441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; Air; </a:t>
            </a:r>
            <a:r>
              <a:rPr lang="en-US" sz="1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;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N2 </a:t>
            </a:r>
            <a:r>
              <a:rPr lang="zh-CN" altLang="en-US" sz="1600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加盖</a:t>
            </a:r>
            <a:r>
              <a:rPr lang="en-US" sz="1600" dirty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Gruppieren 7"/>
          <p:cNvGrpSpPr/>
          <p:nvPr/>
        </p:nvGrpSpPr>
        <p:grpSpPr>
          <a:xfrm>
            <a:off x="695400" y="994740"/>
            <a:ext cx="7632848" cy="678269"/>
            <a:chOff x="827584" y="2420888"/>
            <a:chExt cx="7632848" cy="678269"/>
          </a:xfrm>
        </p:grpSpPr>
        <p:sp>
          <p:nvSpPr>
            <p:cNvPr id="10" name="Textfeld 8"/>
            <p:cNvSpPr txBox="1"/>
            <p:nvPr/>
          </p:nvSpPr>
          <p:spPr>
            <a:xfrm>
              <a:off x="7092280" y="2636912"/>
              <a:ext cx="1368152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07770"/>
                </a:buClr>
              </a:pPr>
              <a:r>
                <a:rPr lang="en-US" sz="1600" dirty="0" err="1">
                  <a:latin typeface="Arial" pitchFamily="34" charset="0"/>
                  <a:cs typeface="Arial" pitchFamily="34" charset="0"/>
                </a:rPr>
                <a:t>CaO</a:t>
              </a:r>
              <a:endParaRPr lang="en-US" sz="16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" name="Gruppieren 9"/>
            <p:cNvGrpSpPr/>
            <p:nvPr/>
          </p:nvGrpSpPr>
          <p:grpSpPr>
            <a:xfrm>
              <a:off x="827584" y="2420888"/>
              <a:ext cx="6840760" cy="678269"/>
              <a:chOff x="827584" y="2420888"/>
              <a:chExt cx="6840760" cy="678269"/>
            </a:xfrm>
          </p:grpSpPr>
          <p:sp>
            <p:nvSpPr>
              <p:cNvPr id="12" name="Textfeld 10"/>
              <p:cNvSpPr txBox="1"/>
              <p:nvPr/>
            </p:nvSpPr>
            <p:spPr>
              <a:xfrm>
                <a:off x="827584" y="2636912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CaC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4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*H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O</a:t>
                </a:r>
              </a:p>
            </p:txBody>
          </p:sp>
          <p:sp>
            <p:nvSpPr>
              <p:cNvPr id="13" name="Textfeld 11"/>
              <p:cNvSpPr txBox="1"/>
              <p:nvPr/>
            </p:nvSpPr>
            <p:spPr>
              <a:xfrm>
                <a:off x="3347864" y="2636912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CaC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O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4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" name="Textfeld 12"/>
              <p:cNvSpPr txBox="1"/>
              <p:nvPr/>
            </p:nvSpPr>
            <p:spPr>
              <a:xfrm>
                <a:off x="5148064" y="2636912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CaCO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3</a:t>
                </a:r>
                <a:endParaRPr lang="en-US" sz="1600" dirty="0"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15" name="Gerade Verbindung mit Pfeil 13"/>
              <p:cNvCxnSpPr/>
              <p:nvPr/>
            </p:nvCxnSpPr>
            <p:spPr>
              <a:xfrm>
                <a:off x="2195736" y="2708920"/>
                <a:ext cx="936104" cy="20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Gerade Verbindung mit Pfeil 14"/>
              <p:cNvCxnSpPr/>
              <p:nvPr/>
            </p:nvCxnSpPr>
            <p:spPr>
              <a:xfrm>
                <a:off x="4139952" y="2708920"/>
                <a:ext cx="936104" cy="20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Gerade Verbindung mit Pfeil 15"/>
              <p:cNvCxnSpPr/>
              <p:nvPr/>
            </p:nvCxnSpPr>
            <p:spPr>
              <a:xfrm>
                <a:off x="6012160" y="2708920"/>
                <a:ext cx="936104" cy="20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6"/>
              <p:cNvCxnSpPr/>
              <p:nvPr/>
            </p:nvCxnSpPr>
            <p:spPr>
              <a:xfrm rot="10800000">
                <a:off x="6012160" y="2760023"/>
                <a:ext cx="936104" cy="20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mit Pfeil 17"/>
              <p:cNvCxnSpPr/>
              <p:nvPr/>
            </p:nvCxnSpPr>
            <p:spPr>
              <a:xfrm rot="10800000">
                <a:off x="2195736" y="2760023"/>
                <a:ext cx="936104" cy="2090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8"/>
              <p:cNvSpPr txBox="1"/>
              <p:nvPr/>
            </p:nvSpPr>
            <p:spPr>
              <a:xfrm>
                <a:off x="2411760" y="2420888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- H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O</a:t>
                </a:r>
              </a:p>
            </p:txBody>
          </p:sp>
          <p:sp>
            <p:nvSpPr>
              <p:cNvPr id="21" name="Textfeld 19"/>
              <p:cNvSpPr txBox="1"/>
              <p:nvPr/>
            </p:nvSpPr>
            <p:spPr>
              <a:xfrm>
                <a:off x="2339752" y="2852936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+ H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O</a:t>
                </a:r>
              </a:p>
            </p:txBody>
          </p:sp>
          <p:sp>
            <p:nvSpPr>
              <p:cNvPr id="22" name="Textfeld 20"/>
              <p:cNvSpPr txBox="1"/>
              <p:nvPr/>
            </p:nvSpPr>
            <p:spPr>
              <a:xfrm>
                <a:off x="4355976" y="2420888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- CO</a:t>
                </a:r>
              </a:p>
            </p:txBody>
          </p:sp>
          <p:sp>
            <p:nvSpPr>
              <p:cNvPr id="23" name="Textfeld 21"/>
              <p:cNvSpPr txBox="1"/>
              <p:nvPr/>
            </p:nvSpPr>
            <p:spPr>
              <a:xfrm>
                <a:off x="6300192" y="2420888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- CO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24" name="Textfeld 22"/>
              <p:cNvSpPr txBox="1"/>
              <p:nvPr/>
            </p:nvSpPr>
            <p:spPr>
              <a:xfrm>
                <a:off x="6228184" y="2852936"/>
                <a:ext cx="136815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600" dirty="0">
                    <a:latin typeface="Arial" pitchFamily="34" charset="0"/>
                    <a:cs typeface="Arial" pitchFamily="34" charset="0"/>
                  </a:rPr>
                  <a:t>+ CO</a:t>
                </a:r>
                <a:r>
                  <a:rPr lang="en-US" sz="1600" baseline="-25000" dirty="0"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</p:grpSp>
      <p:sp>
        <p:nvSpPr>
          <p:cNvPr id="25" name="矩形 24"/>
          <p:cNvSpPr/>
          <p:nvPr/>
        </p:nvSpPr>
        <p:spPr>
          <a:xfrm>
            <a:off x="496924" y="374251"/>
            <a:ext cx="51090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/>
              <a:t>不同气氛下的一水合草酸钙分解测试</a:t>
            </a:r>
          </a:p>
        </p:txBody>
      </p:sp>
    </p:spTree>
    <p:extLst>
      <p:ext uri="{BB962C8B-B14F-4D97-AF65-F5344CB8AC3E}">
        <p14:creationId xmlns:p14="http://schemas.microsoft.com/office/powerpoint/2010/main" val="896832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55" y="980728"/>
            <a:ext cx="8134461" cy="5485016"/>
          </a:xfrm>
          <a:prstGeom prst="rect">
            <a:avLst/>
          </a:prstGeom>
        </p:spPr>
      </p:pic>
      <p:sp>
        <p:nvSpPr>
          <p:cNvPr id="7" name="Textfeld 5"/>
          <p:cNvSpPr txBox="1"/>
          <p:nvPr/>
        </p:nvSpPr>
        <p:spPr>
          <a:xfrm>
            <a:off x="5231904" y="3212976"/>
            <a:ext cx="3384376" cy="27699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N2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zh-CN" dirty="0">
                <a:solidFill>
                  <a:srgbClr val="9900CC"/>
                </a:solidFill>
                <a:latin typeface="Arial" pitchFamily="34" charset="0"/>
                <a:cs typeface="Arial" pitchFamily="34" charset="0"/>
              </a:rPr>
              <a:t>Air</a:t>
            </a:r>
            <a:endParaRPr lang="en-US" dirty="0">
              <a:solidFill>
                <a:srgbClr val="99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9FFD3C-4549-4605-8357-8EC61ECC0E19}"/>
              </a:ext>
            </a:extLst>
          </p:cNvPr>
          <p:cNvSpPr txBox="1"/>
          <p:nvPr/>
        </p:nvSpPr>
        <p:spPr>
          <a:xfrm>
            <a:off x="3575720" y="4653136"/>
            <a:ext cx="294953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</a:t>
            </a:r>
            <a:endParaRPr lang="zh-CN" alt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376" y="404664"/>
            <a:ext cx="5150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乙酰水杨酸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– 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不同气氛下的失重测试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0667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623392" y="1109355"/>
            <a:ext cx="5770811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dirty="0" smtClean="0">
                <a:cs typeface="Arial" panose="020B0604020202020204" pitchFamily="34" charset="0"/>
              </a:rPr>
              <a:t>不同</a:t>
            </a:r>
            <a:r>
              <a:rPr lang="zh-CN" altLang="en-US" dirty="0">
                <a:cs typeface="Arial" panose="020B0604020202020204" pitchFamily="34" charset="0"/>
              </a:rPr>
              <a:t>氧含量的吹扫气氛下，酚醛树脂</a:t>
            </a:r>
            <a:r>
              <a:rPr lang="zh-CN" altLang="en-US" dirty="0" smtClean="0">
                <a:cs typeface="Arial" panose="020B0604020202020204" pitchFamily="34" charset="0"/>
              </a:rPr>
              <a:t>复合材料</a:t>
            </a:r>
            <a:r>
              <a:rPr lang="zh-CN" altLang="en-US" dirty="0" smtClean="0">
                <a:cs typeface="Arial" panose="020B0604020202020204" pitchFamily="34" charset="0"/>
              </a:rPr>
              <a:t>分解差异</a:t>
            </a:r>
            <a:r>
              <a:rPr lang="zh-CN" altLang="en-US" dirty="0" smtClean="0">
                <a:cs typeface="Arial" panose="020B0604020202020204" pitchFamily="34" charset="0"/>
              </a:rPr>
              <a:t>。</a:t>
            </a:r>
            <a:endParaRPr lang="en-US" altLang="zh-CN" dirty="0">
              <a:cs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415480" y="1484784"/>
            <a:ext cx="8208912" cy="4772691"/>
            <a:chOff x="683568" y="1124744"/>
            <a:chExt cx="7632848" cy="448890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568" y="1124744"/>
              <a:ext cx="7632848" cy="44889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0152" y="1412776"/>
              <a:ext cx="1642318" cy="1296144"/>
            </a:xfrm>
            <a:prstGeom prst="rect">
              <a:avLst/>
            </a:prstGeom>
          </p:spPr>
        </p:pic>
      </p:grpSp>
      <p:sp>
        <p:nvSpPr>
          <p:cNvPr id="10" name="矩形 9"/>
          <p:cNvSpPr/>
          <p:nvPr/>
        </p:nvSpPr>
        <p:spPr>
          <a:xfrm>
            <a:off x="479376" y="404664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酚醛树脂在不同含氧量下的分解对比（大样品量）</a:t>
            </a:r>
            <a:endParaRPr lang="zh-CN" altLang="zh-CN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783200" y="2064568"/>
            <a:ext cx="2832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1600" dirty="0" smtClean="0">
                <a:cs typeface="Arial" panose="020B0604020202020204" pitchFamily="34" charset="0"/>
              </a:rPr>
              <a:t>纤维增强</a:t>
            </a:r>
            <a:r>
              <a:rPr lang="zh-CN" altLang="en-US" sz="1600" dirty="0">
                <a:cs typeface="Arial" panose="020B0604020202020204" pitchFamily="34" charset="0"/>
              </a:rPr>
              <a:t>复材的非均质性，只用使用大样品量进行测试，结果才具有代表性和可比性。</a:t>
            </a:r>
            <a:endParaRPr lang="en-US" altLang="zh-CN" sz="1600" dirty="0" err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6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1.4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确定测试温度范围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3394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热电偶类型和气氛</a:t>
            </a:r>
            <a:endParaRPr lang="zh-CN" altLang="en-US" sz="2400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8065"/>
              </p:ext>
            </p:extLst>
          </p:nvPr>
        </p:nvGraphicFramePr>
        <p:xfrm>
          <a:off x="574489" y="1772816"/>
          <a:ext cx="11031195" cy="321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91916478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619198957"/>
                    </a:ext>
                  </a:extLst>
                </a:gridCol>
                <a:gridCol w="483482">
                  <a:extLst>
                    <a:ext uri="{9D8B030D-6E8A-4147-A177-3AD203B41FA5}">
                      <a16:colId xmlns:a16="http://schemas.microsoft.com/office/drawing/2014/main" val="2315716058"/>
                    </a:ext>
                  </a:extLst>
                </a:gridCol>
                <a:gridCol w="1244710">
                  <a:extLst>
                    <a:ext uri="{9D8B030D-6E8A-4147-A177-3AD203B41FA5}">
                      <a16:colId xmlns:a16="http://schemas.microsoft.com/office/drawing/2014/main" val="3824994659"/>
                    </a:ext>
                  </a:extLst>
                </a:gridCol>
                <a:gridCol w="329179">
                  <a:extLst>
                    <a:ext uri="{9D8B030D-6E8A-4147-A177-3AD203B41FA5}">
                      <a16:colId xmlns:a16="http://schemas.microsoft.com/office/drawing/2014/main" val="3583597590"/>
                    </a:ext>
                  </a:extLst>
                </a:gridCol>
                <a:gridCol w="1471021">
                  <a:extLst>
                    <a:ext uri="{9D8B030D-6E8A-4147-A177-3AD203B41FA5}">
                      <a16:colId xmlns:a16="http://schemas.microsoft.com/office/drawing/2014/main" val="1991055211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1811332877"/>
                    </a:ext>
                  </a:extLst>
                </a:gridCol>
                <a:gridCol w="1573889">
                  <a:extLst>
                    <a:ext uri="{9D8B030D-6E8A-4147-A177-3AD203B41FA5}">
                      <a16:colId xmlns:a16="http://schemas.microsoft.com/office/drawing/2014/main" val="3898237610"/>
                    </a:ext>
                  </a:extLst>
                </a:gridCol>
                <a:gridCol w="1573889">
                  <a:extLst>
                    <a:ext uri="{9D8B030D-6E8A-4147-A177-3AD203B41FA5}">
                      <a16:colId xmlns:a16="http://schemas.microsoft.com/office/drawing/2014/main" val="118597241"/>
                    </a:ext>
                  </a:extLst>
                </a:gridCol>
                <a:gridCol w="1573889">
                  <a:extLst>
                    <a:ext uri="{9D8B030D-6E8A-4147-A177-3AD203B41FA5}">
                      <a16:colId xmlns:a16="http://schemas.microsoft.com/office/drawing/2014/main" val="2036149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-150-700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-150-800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-150-1000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RT-1650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RT-1700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err="1" smtClean="0">
                          <a:solidFill>
                            <a:schemeClr val="tx1"/>
                          </a:solidFill>
                        </a:rPr>
                        <a:t>WRe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型</a:t>
                      </a:r>
                      <a:endParaRPr lang="en-US" altLang="zh-CN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（</a:t>
                      </a: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RT-2400</a:t>
                      </a: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℃）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794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惰性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700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800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1000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1650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1700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2400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1343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氧化性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1000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1650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1700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2099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还原性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影响热电偶寿命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Max. 2400</a:t>
                      </a:r>
                      <a:r>
                        <a:rPr kumimoji="0" lang="zh-CN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069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水蒸气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400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500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1000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Max.</a:t>
                      </a:r>
                      <a:r>
                        <a:rPr lang="en-US" altLang="zh-CN" baseline="0" dirty="0" smtClean="0">
                          <a:solidFill>
                            <a:schemeClr val="tx1"/>
                          </a:solidFill>
                        </a:rPr>
                        <a:t> 1300</a:t>
                      </a:r>
                      <a:r>
                        <a:rPr lang="zh-CN" altLang="en-US" baseline="0" dirty="0" smtClean="0">
                          <a:solidFill>
                            <a:schemeClr val="tx1"/>
                          </a:solidFill>
                        </a:rPr>
                        <a:t>℃</a:t>
                      </a:r>
                      <a:endParaRPr lang="zh-CN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No</a:t>
                      </a:r>
                      <a:endParaRPr kumimoji="0" lang="zh-CN" alt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780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真空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solidFill>
                            <a:schemeClr val="tx1"/>
                          </a:solidFill>
                        </a:rPr>
                        <a:t>影响热电偶寿命</a:t>
                      </a: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CN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Max. 2400</a:t>
                      </a:r>
                      <a:r>
                        <a:rPr kumimoji="0" lang="zh-CN" altLang="en-US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dirty="0">
                        <a:solidFill>
                          <a:schemeClr val="tx1"/>
                        </a:solidFill>
                      </a:endParaRPr>
                    </a:p>
                  </a:txBody>
                  <a:tcPr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255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762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样品成分</a:t>
            </a:r>
            <a:endParaRPr lang="zh-CN" altLang="en-US" sz="2400" dirty="0"/>
          </a:p>
        </p:txBody>
      </p:sp>
      <p:sp>
        <p:nvSpPr>
          <p:cNvPr id="5" name="矩形 4"/>
          <p:cNvSpPr/>
          <p:nvPr/>
        </p:nvSpPr>
        <p:spPr>
          <a:xfrm>
            <a:off x="479376" y="908720"/>
            <a:ext cx="11377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7770"/>
              </a:buClr>
              <a:buFont typeface="Wingdings" panose="05000000000000000000" pitchFamily="2" charset="2"/>
              <a:buChar char="n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金属样品：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需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考虑测试温度范围内的蒸汽压，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0.01KPa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以下安全，超过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0.1KPa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污染的可能性较大。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温度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-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蒸汽压表格可通过手册查询。</a:t>
            </a:r>
            <a:endParaRPr lang="zh-CN" altLang="en-US" sz="20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621230" y="1628800"/>
            <a:ext cx="8147178" cy="3690961"/>
            <a:chOff x="1621230" y="1628800"/>
            <a:chExt cx="8147178" cy="369096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"/>
            <a:srcRect t="68669"/>
            <a:stretch/>
          </p:blipFill>
          <p:spPr>
            <a:xfrm>
              <a:off x="1621230" y="3356992"/>
              <a:ext cx="8136903" cy="196276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2"/>
            <a:srcRect b="72414"/>
            <a:stretch/>
          </p:blipFill>
          <p:spPr>
            <a:xfrm>
              <a:off x="1631505" y="1628800"/>
              <a:ext cx="8136903" cy="1728192"/>
            </a:xfrm>
            <a:prstGeom prst="rect">
              <a:avLst/>
            </a:prstGeom>
          </p:spPr>
        </p:pic>
      </p:grpSp>
      <p:sp>
        <p:nvSpPr>
          <p:cNvPr id="13" name="椭圆 12"/>
          <p:cNvSpPr/>
          <p:nvPr/>
        </p:nvSpPr>
        <p:spPr>
          <a:xfrm>
            <a:off x="5889462" y="4012628"/>
            <a:ext cx="453474" cy="25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269875" indent="-269875" algn="l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zh-CN" altLang="en-US" sz="1600" dirty="0" err="1" smtClean="0"/>
          </a:p>
        </p:txBody>
      </p:sp>
      <p:sp>
        <p:nvSpPr>
          <p:cNvPr id="15" name="椭圆 14"/>
          <p:cNvSpPr/>
          <p:nvPr/>
        </p:nvSpPr>
        <p:spPr>
          <a:xfrm>
            <a:off x="5879188" y="4444676"/>
            <a:ext cx="453474" cy="25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269875" indent="-269875" algn="l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zh-CN" altLang="en-US" sz="1600" dirty="0" err="1" smtClean="0"/>
          </a:p>
        </p:txBody>
      </p:sp>
      <p:sp>
        <p:nvSpPr>
          <p:cNvPr id="16" name="椭圆 15"/>
          <p:cNvSpPr/>
          <p:nvPr/>
        </p:nvSpPr>
        <p:spPr>
          <a:xfrm>
            <a:off x="5889462" y="4897272"/>
            <a:ext cx="453474" cy="25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269875" indent="-269875" algn="l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zh-CN" altLang="en-US" sz="1600" dirty="0" err="1" smtClean="0"/>
          </a:p>
        </p:txBody>
      </p:sp>
      <p:sp>
        <p:nvSpPr>
          <p:cNvPr id="17" name="矩形 16"/>
          <p:cNvSpPr/>
          <p:nvPr/>
        </p:nvSpPr>
        <p:spPr>
          <a:xfrm>
            <a:off x="710485" y="5301208"/>
            <a:ext cx="10456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注：形成合金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后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挥发性可能会改变，对于易挥发的组分，如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Mg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Zn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K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Li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Cd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等合金，需格外注意。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如果不确定，建议随时关注质量信息，一旦出现失重现象，立即停止测试，以免污染支架。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479376" y="6084960"/>
            <a:ext cx="11814132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其他样品：建议升温至期望的热效应完成即可，不建议无目的的测试到设备基线温度，增大污染风险。</a:t>
            </a:r>
          </a:p>
        </p:txBody>
      </p:sp>
    </p:spTree>
    <p:extLst>
      <p:ext uri="{BB962C8B-B14F-4D97-AF65-F5344CB8AC3E}">
        <p14:creationId xmlns:p14="http://schemas.microsoft.com/office/powerpoint/2010/main" val="462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631504" y="3068380"/>
            <a:ext cx="8791947" cy="553998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dirty="0" smtClean="0"/>
              <a:t>测试条件优化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2.1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优化热重测试结果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8262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3573016"/>
            <a:ext cx="2004688" cy="2895660"/>
          </a:xfrm>
          <a:prstGeom prst="rect">
            <a:avLst/>
          </a:prstGeom>
        </p:spPr>
      </p:pic>
      <p:pic>
        <p:nvPicPr>
          <p:cNvPr id="6" name="Picture 3" descr="STA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4970" r="4750" b="3926"/>
          <a:stretch/>
        </p:blipFill>
        <p:spPr bwMode="auto">
          <a:xfrm>
            <a:off x="700766" y="1592795"/>
            <a:ext cx="4005242" cy="431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026" y="1196752"/>
            <a:ext cx="2762305" cy="289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134" y="1058888"/>
            <a:ext cx="2672550" cy="31660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79376" y="404664"/>
            <a:ext cx="20084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STA</a:t>
            </a:r>
            <a:r>
              <a:rPr lang="zh-CN" altLang="en-US" sz="2400" b="1" dirty="0" smtClean="0"/>
              <a:t>系列仪器</a:t>
            </a:r>
            <a:endParaRPr lang="zh-CN" altLang="en-US" sz="2400" b="1" dirty="0"/>
          </a:p>
        </p:txBody>
      </p:sp>
      <p:sp>
        <p:nvSpPr>
          <p:cNvPr id="2" name="文本框 1"/>
          <p:cNvSpPr txBox="1"/>
          <p:nvPr/>
        </p:nvSpPr>
        <p:spPr>
          <a:xfrm>
            <a:off x="5149592" y="4087112"/>
            <a:ext cx="1008931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 449F5</a:t>
            </a:r>
            <a:endParaRPr lang="zh-CN" altLang="en-US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36360" y="4298162"/>
            <a:ext cx="1896994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 449F3/ DSC404</a:t>
            </a:r>
            <a:endParaRPr lang="zh-CN" altLang="en-US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041478" y="6021288"/>
            <a:ext cx="883896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 2500</a:t>
            </a:r>
            <a:endParaRPr lang="zh-CN" altLang="en-US" sz="1600" dirty="0" err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起始升温阶段样品增重</a:t>
            </a:r>
            <a:endParaRPr lang="zh-CN" alt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052736"/>
            <a:ext cx="7966404" cy="41764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540666"/>
            <a:ext cx="2980952" cy="34952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122" y="2492896"/>
            <a:ext cx="7262562" cy="380746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545658" y="3072409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样品结果曲线在基线上方，扣除后样品曲线会在</a:t>
            </a:r>
            <a:r>
              <a:rPr lang="en-US" altLang="zh-CN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上方（表观上样品增重）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301120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79376" y="40466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起始升温阶段样品增重</a:t>
            </a:r>
            <a:endParaRPr lang="zh-CN" altLang="en-US" sz="2400" dirty="0"/>
          </a:p>
        </p:txBody>
      </p:sp>
      <p:sp>
        <p:nvSpPr>
          <p:cNvPr id="8" name="矩形 7"/>
          <p:cNvSpPr/>
          <p:nvPr/>
        </p:nvSpPr>
        <p:spPr>
          <a:xfrm>
            <a:off x="551384" y="1124744"/>
            <a:ext cx="573105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可能原因：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设备未完全稳定。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基线与样品测试时间间隔太久，如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个月以上。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样品或基线测试前天平未足够稳定。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样品起始温度与基线差别较大，如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℃以上。</a:t>
            </a:r>
            <a:endParaRPr lang="zh-CN" altLang="en-US" sz="2000" dirty="0"/>
          </a:p>
        </p:txBody>
      </p:sp>
      <p:sp>
        <p:nvSpPr>
          <p:cNvPr id="2" name="矩形 1"/>
          <p:cNvSpPr/>
          <p:nvPr/>
        </p:nvSpPr>
        <p:spPr>
          <a:xfrm>
            <a:off x="556586" y="2989401"/>
            <a:ext cx="5899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7770"/>
              </a:buClr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建议采用初始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等待（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6.1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版软件及更低版本）或者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减小起始温度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阈值（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8.0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版软件及更高版本），关闭炉子、初始化气体开关后等待天平稳定再点击开始。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068" y="2204864"/>
            <a:ext cx="4968552" cy="41584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26" y="4712655"/>
            <a:ext cx="5485714" cy="16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4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79376" y="404664"/>
            <a:ext cx="38779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曲线噪音较大或有异常抖动</a:t>
            </a:r>
            <a:endParaRPr lang="zh-CN" altLang="en-US" sz="2400" dirty="0"/>
          </a:p>
        </p:txBody>
      </p:sp>
      <p:sp>
        <p:nvSpPr>
          <p:cNvPr id="7" name="矩形 6"/>
          <p:cNvSpPr/>
          <p:nvPr/>
        </p:nvSpPr>
        <p:spPr>
          <a:xfrm>
            <a:off x="551384" y="980728"/>
            <a:ext cx="611577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可能原因：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出气管道不畅。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外部有震动源。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出气口有外界气流干扰（如空调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风口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或自然风）。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天平故障。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40" y="2810622"/>
            <a:ext cx="6662753" cy="3471843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71864" y="2789340"/>
            <a:ext cx="6768752" cy="3516179"/>
            <a:chOff x="4871864" y="2789340"/>
            <a:chExt cx="6768752" cy="351617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1864" y="2789340"/>
              <a:ext cx="6768752" cy="3516179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10916084" y="3573016"/>
              <a:ext cx="720080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90000" rtlCol="0" anchor="ctr"/>
            <a:lstStyle/>
            <a:p>
              <a:pPr marL="269875" indent="-269875" algn="l">
                <a:spcBef>
                  <a:spcPts val="600"/>
                </a:spcBef>
                <a:buFont typeface="Webdings" panose="05030102010509060703" pitchFamily="18" charset="2"/>
                <a:buChar char="&lt;"/>
              </a:pPr>
              <a:endParaRPr lang="zh-CN" altLang="en-US" sz="16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52762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微量失重测试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695400" y="1052736"/>
            <a:ext cx="10657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若样品中溶剂或挥发组分含量在千分之几甚至万分之几量级，采用常规样品量（几毫克或几十毫克）测试，无法得到可靠结果。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例如，含水量为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0.03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的样品，若采用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50mg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样品量，失水导致的绝对失重总量为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15ug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，这与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基线的重复性在一个量级。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 descr="小坩埚基线重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708920"/>
            <a:ext cx="678871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小样品量重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874" y="3072613"/>
            <a:ext cx="6928810" cy="33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847528" y="5013176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 smtClean="0">
                <a:latin typeface="Calibri" charset="0"/>
                <a:ea typeface="宋体" charset="0"/>
                <a:cs typeface="Times New Roman" charset="0"/>
              </a:rPr>
              <a:t>基线漂移误差</a:t>
            </a:r>
            <a:r>
              <a:rPr lang="zh-CN" altLang="en-US" kern="100" dirty="0" smtClean="0">
                <a:latin typeface="Calibri" charset="0"/>
                <a:ea typeface="宋体" charset="0"/>
                <a:cs typeface="Times New Roman" charset="0"/>
              </a:rPr>
              <a:t>约</a:t>
            </a:r>
            <a:r>
              <a:rPr lang="en-US" altLang="zh-CN" kern="100" dirty="0" smtClean="0">
                <a:latin typeface="Calibri" charset="0"/>
                <a:ea typeface="宋体" charset="0"/>
                <a:cs typeface="Times New Roman" charset="0"/>
              </a:rPr>
              <a:t>±5</a:t>
            </a:r>
            <a:r>
              <a:rPr lang="zh-CN" altLang="zh-CN" kern="100" dirty="0" smtClean="0">
                <a:ea typeface="宋体" charset="0"/>
                <a:cs typeface="Times New Roman" charset="0"/>
              </a:rPr>
              <a:t>μ</a:t>
            </a:r>
            <a:r>
              <a:rPr lang="en-US" altLang="zh-CN" kern="100" dirty="0" smtClean="0">
                <a:latin typeface="Calibri" charset="0"/>
                <a:ea typeface="宋体" charset="0"/>
                <a:cs typeface="Times New Roman" charset="0"/>
              </a:rPr>
              <a:t>g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6946080" y="517730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 smtClean="0">
                <a:latin typeface="Calibri" charset="0"/>
                <a:ea typeface="宋体" charset="0"/>
                <a:cs typeface="Times New Roman" charset="0"/>
              </a:rPr>
              <a:t>样品测试误差约</a:t>
            </a:r>
            <a:r>
              <a:rPr lang="en-US" altLang="zh-CN" kern="100" dirty="0" smtClean="0">
                <a:latin typeface="Calibri" charset="0"/>
                <a:ea typeface="宋体" charset="0"/>
                <a:cs typeface="Times New Roman" charset="0"/>
              </a:rPr>
              <a:t>±7</a:t>
            </a:r>
            <a:r>
              <a:rPr lang="zh-CN" altLang="zh-CN" kern="100" dirty="0" smtClean="0">
                <a:ea typeface="宋体" charset="0"/>
                <a:cs typeface="Times New Roman" charset="0"/>
              </a:rPr>
              <a:t>μ</a:t>
            </a:r>
            <a:r>
              <a:rPr lang="en-US" altLang="zh-CN" kern="100" dirty="0" smtClean="0">
                <a:latin typeface="Calibri" charset="0"/>
                <a:ea typeface="宋体" charset="0"/>
                <a:cs typeface="Times New Roman" charset="0"/>
              </a:rPr>
              <a:t>g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245" y="2870359"/>
            <a:ext cx="1028571" cy="17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64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34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微量失重测试</a:t>
            </a:r>
            <a:endParaRPr lang="zh-CN" altLang="en-US" sz="2400" dirty="0"/>
          </a:p>
        </p:txBody>
      </p:sp>
      <p:sp>
        <p:nvSpPr>
          <p:cNvPr id="2" name="矩形 1"/>
          <p:cNvSpPr/>
          <p:nvPr/>
        </p:nvSpPr>
        <p:spPr>
          <a:xfrm>
            <a:off x="514245" y="1052736"/>
            <a:ext cx="80073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采用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或者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DTA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支架，及大体积坩埚，增大样品量，增加绝对失重量。</a:t>
            </a:r>
            <a:endParaRPr lang="zh-CN" altLang="en-US" sz="20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66" y="2636912"/>
            <a:ext cx="1855933" cy="2474576"/>
          </a:xfrm>
          <a:prstGeom prst="rect">
            <a:avLst/>
          </a:prstGeom>
          <a:ln>
            <a:solidFill>
              <a:srgbClr val="8C8C8C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2" y="1916832"/>
            <a:ext cx="8675970" cy="422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55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2646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如何分离失重台阶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622194" y="1076400"/>
            <a:ext cx="7850069" cy="22313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样品量和升温速率：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样品量，典型值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10-30mg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，精度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0.01mg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以上。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升温速率，典型值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10k/min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20k/min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减少样品量和较慢的升温速率有助于分离相邻的失重台阶。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样品成分不均匀，采用较大的样品量测试更有代表性。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194" y="3717032"/>
            <a:ext cx="1001876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气氛：根据化学平衡，采用产物气体作为吹扫气氛（或坩埚加盖带孔），抑制反应进行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22194" y="4434061"/>
            <a:ext cx="9762288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气压：低压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负压环境能够降低挥发性组分的沸点，将挥发过程和分解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反应过程分开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2194" y="5151090"/>
            <a:ext cx="10658382" cy="6155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气体流量：对于反应性气氛，可以通过调整反应气氛浓度控制反应速率，对于某些反应可能有分离台阶的效果。</a:t>
            </a:r>
          </a:p>
        </p:txBody>
      </p:sp>
    </p:spTree>
    <p:extLst>
      <p:ext uri="{BB962C8B-B14F-4D97-AF65-F5344CB8AC3E}">
        <p14:creationId xmlns:p14="http://schemas.microsoft.com/office/powerpoint/2010/main" val="7055008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4971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分离失重台阶 </a:t>
            </a:r>
            <a:r>
              <a:rPr lang="en-US" altLang="zh-CN" sz="2400" dirty="0" smtClean="0"/>
              <a:t>— </a:t>
            </a:r>
            <a:r>
              <a:rPr lang="zh-CN" altLang="en-US" sz="2400" dirty="0" smtClean="0"/>
              <a:t>样品量和升温速率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8" y="1052736"/>
            <a:ext cx="5423024" cy="327550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199018" y="2915159"/>
            <a:ext cx="5441598" cy="3394161"/>
            <a:chOff x="4092929" y="1484784"/>
            <a:chExt cx="7516677" cy="469030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2929" y="1484784"/>
              <a:ext cx="7516677" cy="469030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6068" y="1959873"/>
              <a:ext cx="1161905" cy="1095238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/>
            <a:srcRect l="15973" r="15300"/>
            <a:stretch/>
          </p:blipFill>
          <p:spPr>
            <a:xfrm>
              <a:off x="5310358" y="3904089"/>
              <a:ext cx="1368152" cy="952500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301937" y="3142229"/>
              <a:ext cx="138499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07770"/>
                </a:buClr>
              </a:pPr>
              <a:r>
                <a:rPr lang="zh-CN" altLang="en-US" b="1" i="1" u="sng" dirty="0">
                  <a:latin typeface="Arial" panose="020B0604020202020204" pitchFamily="34" charset="0"/>
                  <a:cs typeface="Arial" panose="020B0604020202020204" pitchFamily="34" charset="0"/>
                </a:rPr>
                <a:t>葡萄糖的分解</a:t>
              </a:r>
              <a:endParaRPr lang="en-US" b="1" i="1" u="sng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721532" y="4642627"/>
            <a:ext cx="5230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通常情况下（样品的分解为连串反应，</a:t>
            </a:r>
            <a:r>
              <a:rPr lang="en-US" altLang="zh-CN" dirty="0" smtClean="0"/>
              <a:t>E1&lt;E2</a:t>
            </a:r>
            <a:r>
              <a:rPr lang="zh-CN" altLang="en-US" dirty="0" smtClean="0"/>
              <a:t>），慢速升温和小样品量有利于失重台阶的分离，不同升温速率下失重量接近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6499638" y="2023360"/>
            <a:ext cx="4852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/>
              <a:t>若样品的分解过程存在竞争路径，升温速率变化可能会导致失重量差异（反应路径不同）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0550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3124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分离失重台阶 </a:t>
            </a:r>
            <a:r>
              <a:rPr lang="en-US" altLang="zh-CN" sz="2400" dirty="0" smtClean="0"/>
              <a:t>— </a:t>
            </a:r>
            <a:r>
              <a:rPr lang="zh-CN" altLang="en-US" sz="2400" dirty="0" smtClean="0"/>
              <a:t>气氛</a:t>
            </a:r>
            <a:endParaRPr lang="zh-CN" altLang="en-US" sz="2400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8259" y="1089136"/>
            <a:ext cx="335289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白云石的两步分解均产生 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sz="18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sz="18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分压的存在对 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CaCO</a:t>
            </a:r>
            <a:r>
              <a:rPr lang="en-US" altLang="zh-CN" sz="18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分解的化学平衡影响更大，因此使用 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sz="1800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sz="180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1800" dirty="0">
                <a:latin typeface="宋体" panose="02010600030101010101" pitchFamily="2" charset="-122"/>
                <a:ea typeface="宋体" panose="02010600030101010101" pitchFamily="2" charset="-122"/>
              </a:rPr>
              <a:t>作为吹扫气氛，第二阶段反应延后，台阶有效分离</a:t>
            </a:r>
            <a:r>
              <a:rPr lang="zh-CN" altLang="en-US" sz="18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en-US" altLang="zh-CN" sz="18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891806" y="1089136"/>
            <a:ext cx="7708273" cy="4578840"/>
            <a:chOff x="971600" y="1143775"/>
            <a:chExt cx="7327165" cy="4362761"/>
          </a:xfrm>
        </p:grpSpPr>
        <p:grpSp>
          <p:nvGrpSpPr>
            <p:cNvPr id="8" name="组合 7"/>
            <p:cNvGrpSpPr/>
            <p:nvPr/>
          </p:nvGrpSpPr>
          <p:grpSpPr>
            <a:xfrm>
              <a:off x="971600" y="1143775"/>
              <a:ext cx="7327165" cy="4362761"/>
              <a:chOff x="1042988" y="1052736"/>
              <a:chExt cx="7003129" cy="4097337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988" y="1052736"/>
                <a:ext cx="6999287" cy="40973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1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3275856" y="1284148"/>
                <a:ext cx="192841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MgCO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MgO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+ CO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↑</a:t>
                </a:r>
                <a:endParaRPr lang="en-US" sz="14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56176" y="2743574"/>
                <a:ext cx="1889941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CaCO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400" dirty="0" err="1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CaO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+ CO</a:t>
                </a:r>
                <a:r>
                  <a:rPr lang="en-US" sz="1400" baseline="-250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2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 </a:t>
                </a:r>
                <a:r>
                  <a:rPr lang="zh-CN" alt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↑</a:t>
                </a:r>
                <a:endParaRPr lang="en-US" sz="1400" dirty="0" err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4139952" y="3717032"/>
              <a:ext cx="6059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07770"/>
                </a:buClr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气氛</a:t>
              </a:r>
              <a:endParaRPr lang="en-US" sz="14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5508104" y="3717032"/>
              <a:ext cx="74539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Bef>
                  <a:spcPts val="600"/>
                </a:spcBef>
                <a:buClr>
                  <a:srgbClr val="007770"/>
                </a:buClr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</a:t>
              </a:r>
              <a:r>
                <a:rPr lang="en-US" sz="14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气氛</a:t>
              </a:r>
              <a:endParaRPr lang="en-US" sz="1400" dirty="0" err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768" y="2993198"/>
            <a:ext cx="924223" cy="132493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93918" y="3809599"/>
            <a:ext cx="311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变通方法：坩埚加盖，制造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产物的扩散障碍，与坩埚内部的局部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CO</a:t>
            </a:r>
            <a:r>
              <a:rPr lang="en-US" altLang="zh-CN" baseline="-25000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气氛。</a:t>
            </a:r>
          </a:p>
        </p:txBody>
      </p:sp>
    </p:spTree>
    <p:extLst>
      <p:ext uri="{BB962C8B-B14F-4D97-AF65-F5344CB8AC3E}">
        <p14:creationId xmlns:p14="http://schemas.microsoft.com/office/powerpoint/2010/main" val="3260336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38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3134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分离失重台阶 </a:t>
            </a:r>
            <a:r>
              <a:rPr lang="en-US" altLang="zh-CN" sz="2400" dirty="0" smtClean="0"/>
              <a:t>— </a:t>
            </a:r>
            <a:r>
              <a:rPr lang="zh-CN" altLang="en-US" sz="2400" dirty="0" smtClean="0"/>
              <a:t>气压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4" y="980728"/>
            <a:ext cx="7577143" cy="3788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684" y="2564904"/>
            <a:ext cx="7680000" cy="38914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43707" y="3573016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常压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447928" y="3848158"/>
            <a:ext cx="461665" cy="276999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负压</a:t>
            </a:r>
          </a:p>
        </p:txBody>
      </p:sp>
    </p:spTree>
    <p:extLst>
      <p:ext uri="{BB962C8B-B14F-4D97-AF65-F5344CB8AC3E}">
        <p14:creationId xmlns:p14="http://schemas.microsoft.com/office/powerpoint/2010/main" val="3641934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2.2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优化</a:t>
            </a:r>
            <a:r>
              <a:rPr lang="en-US" altLang="zh-CN" sz="3200" dirty="0" smtClean="0"/>
              <a:t>DSC</a:t>
            </a:r>
            <a:r>
              <a:rPr lang="zh-CN" altLang="en-US" sz="3200" dirty="0" smtClean="0"/>
              <a:t>测试结果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4303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839416" y="1124744"/>
            <a:ext cx="662473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800" b="1" i="1" dirty="0" smtClean="0">
                <a:latin typeface="Calibri" panose="020F0502020204030204" pitchFamily="34" charset="0"/>
                <a:ea typeface="等线" panose="02010600030101010101" pitchFamily="2" charset="-122"/>
              </a:rPr>
              <a:t>一、测试条件选择</a:t>
            </a:r>
            <a:r>
              <a:rPr lang="en-GB" sz="2800" b="1" i="1" dirty="0" smtClean="0">
                <a:latin typeface="Calibri" panose="020F0502020204030204" pitchFamily="34" charset="0"/>
                <a:ea typeface="等线" panose="02010600030101010101" pitchFamily="2" charset="-122"/>
              </a:rPr>
              <a:t>:</a:t>
            </a:r>
            <a:endParaRPr lang="en-US" sz="2800" dirty="0">
              <a:latin typeface="Calibri" panose="020F0502020204030204" pitchFamily="34" charset="0"/>
              <a:ea typeface="等线" panose="02010600030101010101" pitchFamily="2" charset="-122"/>
            </a:endParaRP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传感器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气氛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坩埚</a:t>
            </a:r>
            <a:endParaRPr lang="en-US" altLang="zh-CN" sz="2400" i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温度范围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66081" y="3372668"/>
            <a:ext cx="662473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800" b="1" i="1" dirty="0" smtClean="0">
                <a:latin typeface="Calibri" panose="020F0502020204030204" pitchFamily="34" charset="0"/>
                <a:ea typeface="等线" panose="02010600030101010101" pitchFamily="2" charset="-122"/>
              </a:rPr>
              <a:t>二、测试条件优化</a:t>
            </a:r>
            <a:r>
              <a:rPr lang="en-GB" sz="2800" b="1" i="1" dirty="0" smtClean="0">
                <a:latin typeface="Calibri" panose="020F0502020204030204" pitchFamily="34" charset="0"/>
                <a:ea typeface="等线" panose="02010600030101010101" pitchFamily="2" charset="-122"/>
              </a:rPr>
              <a:t>:</a:t>
            </a:r>
            <a:endParaRPr lang="en-US" sz="2800" dirty="0">
              <a:latin typeface="Calibri" panose="020F0502020204030204" pitchFamily="34" charset="0"/>
              <a:ea typeface="等线" panose="02010600030101010101" pitchFamily="2" charset="-122"/>
            </a:endParaRP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altLang="zh-CN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TG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altLang="zh-CN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DSC</a:t>
            </a:r>
            <a:r>
              <a:rPr lang="en-GB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;</a:t>
            </a: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控温</a:t>
            </a:r>
            <a:endParaRPr lang="en-US" altLang="zh-CN" sz="2400" i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080000" indent="-342900"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zh-CN" altLang="en-US" sz="2400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气氛纯净性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376" y="40466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目录</a:t>
            </a:r>
            <a:endParaRPr lang="zh-CN" altLang="en-US" sz="2800" dirty="0"/>
          </a:p>
        </p:txBody>
      </p:sp>
      <p:sp>
        <p:nvSpPr>
          <p:cNvPr id="2" name="矩形 1"/>
          <p:cNvSpPr/>
          <p:nvPr/>
        </p:nvSpPr>
        <p:spPr>
          <a:xfrm>
            <a:off x="866081" y="5805264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zh-CN" altLang="en-US" sz="2800" b="1" i="1" dirty="0" smtClean="0">
                <a:latin typeface="Calibri" panose="020F0502020204030204" pitchFamily="34" charset="0"/>
                <a:ea typeface="等线" panose="02010600030101010101" pitchFamily="2" charset="-122"/>
              </a:rPr>
              <a:t>三、其他</a:t>
            </a:r>
            <a:endParaRPr lang="en-US" altLang="zh-CN" sz="2800" dirty="0">
              <a:latin typeface="Calibri" panose="020F050202020403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06665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40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14510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DSC</a:t>
            </a:r>
            <a:r>
              <a:rPr lang="zh-CN" altLang="en-US" sz="2400" dirty="0" smtClean="0"/>
              <a:t>基线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23392" y="1236036"/>
            <a:ext cx="7848872" cy="126188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天然基线：炉体、传感器、气氛等因素导致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175" indent="-3175">
              <a:lnSpc>
                <a:spcPct val="80000"/>
              </a:lnSpc>
              <a:spcBef>
                <a:spcPts val="600"/>
              </a:spcBef>
              <a:buFontTx/>
              <a:buNone/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可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通过炉体前方的小转盘调节，</a:t>
            </a:r>
            <a:r>
              <a:rPr lang="zh-CN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边测基线，边调整（传感器在炉腔平面内的相对位置）观察效果。数字越调大，基线越趋于吸热方向。</a:t>
            </a:r>
          </a:p>
          <a:p>
            <a:pPr>
              <a:spcBef>
                <a:spcPts val="600"/>
              </a:spcBef>
              <a:buClr>
                <a:srgbClr val="007770"/>
              </a:buClr>
            </a:pP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3392" y="2927846"/>
            <a:ext cx="11305255" cy="107721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坩埚：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Al2O3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坩埚导热较差，且呈半透明或透明，辐射因素影响较大。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低温下建议用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Al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坩埚替代。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高温下建议用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Pt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坩埚或石墨坩埚，或者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Al2O3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坩埚加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Pt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罩或者嵌套</a:t>
            </a:r>
            <a:r>
              <a:rPr lang="en-US" altLang="zh-CN" sz="2000" dirty="0" err="1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PtRh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坩埚。</a:t>
            </a:r>
          </a:p>
        </p:txBody>
      </p:sp>
      <p:pic>
        <p:nvPicPr>
          <p:cNvPr id="7" name="Picture 7" descr="DSCF0595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2775" y="1124744"/>
            <a:ext cx="266382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/>
          <p:cNvSpPr txBox="1"/>
          <p:nvPr/>
        </p:nvSpPr>
        <p:spPr>
          <a:xfrm>
            <a:off x="695400" y="5399058"/>
            <a:ext cx="10383519" cy="100027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若基线上有杂峰，可能与传感器、坩埚或垫片有关，需要逐一排除。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建议先空烧传感器，观察一下杂峰是否存在。若有，应该是传感器污染导致，要先对传感器进行清理。若无，应该是坩埚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垫片的原因。</a:t>
            </a:r>
          </a:p>
        </p:txBody>
      </p:sp>
      <p:sp>
        <p:nvSpPr>
          <p:cNvPr id="9" name="矩形 8"/>
          <p:cNvSpPr/>
          <p:nvPr/>
        </p:nvSpPr>
        <p:spPr>
          <a:xfrm>
            <a:off x="623392" y="4797152"/>
            <a:ext cx="7109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通过基线扣除的方式，可以扣除天然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基线和坩埚导致的漂移。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13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41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3297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坩埚对</a:t>
            </a:r>
            <a:r>
              <a:rPr lang="en-US" altLang="zh-CN" sz="2400" dirty="0" smtClean="0"/>
              <a:t>DSC</a:t>
            </a:r>
            <a:r>
              <a:rPr lang="zh-CN" altLang="en-US" sz="2400" dirty="0" smtClean="0"/>
              <a:t>基线的影响</a:t>
            </a:r>
            <a:endParaRPr lang="zh-CN" altLang="en-US" sz="2400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124744"/>
            <a:ext cx="8753333" cy="51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90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42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微弱热效应测试</a:t>
            </a:r>
            <a:endParaRPr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767408" y="5373216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endParaRPr lang="en-US" altLang="zh-CN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65588" y="1196752"/>
            <a:ext cx="2580835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改善基线，见前页。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3392" y="3019583"/>
            <a:ext cx="346249" cy="307777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007770"/>
              </a:buClr>
              <a:buFont typeface="Wingdings" panose="05000000000000000000" pitchFamily="2" charset="2"/>
              <a:buChar char="n"/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2362" y="4452976"/>
            <a:ext cx="6698564" cy="6924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1000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℃以下，使用灵敏度更高的传感器，如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K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E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型灵敏度最高，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K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型和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型相当，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S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型最低。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5588" y="1688902"/>
            <a:ext cx="7220343" cy="130805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增大样品量，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信号增强，峰变高，但由于样品端热惰性增大，造成峰右侧衰减时间延长。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增大升温速率，可以加快反应速率，放大微弱的热信号。对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DSC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信号的影响与加大样品量相似。</a:t>
            </a: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931" y="1052736"/>
            <a:ext cx="3619753" cy="2307279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919950" y="3212976"/>
            <a:ext cx="6923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注：一般情况下，不同样品量和升温速率下的反应峰形和面积应该相近，若样品的反应过程存在竞争路径，升温速率变化可能会导致峰形差异（反应路径不同）。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986" y="3645024"/>
            <a:ext cx="3762698" cy="275467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8400256" y="5022363"/>
            <a:ext cx="820738" cy="246221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升温速率</a:t>
            </a:r>
          </a:p>
        </p:txBody>
      </p:sp>
    </p:spTree>
    <p:extLst>
      <p:ext uri="{BB962C8B-B14F-4D97-AF65-F5344CB8AC3E}">
        <p14:creationId xmlns:p14="http://schemas.microsoft.com/office/powerpoint/2010/main" val="38225093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4" grpId="0"/>
      <p:bldP spid="2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43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分离重叠热效应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551384" y="1052736"/>
            <a:ext cx="7850069" cy="22313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样品量和升温速率：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样品量，典型值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10-30mg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，精度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0.01mg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以上。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升温速率，典型值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10k/min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或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20k/min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减少样品量和较慢的升温速率有助于分离相邻的失重台阶。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样品成分不均匀，采用较大的样品量测试更有代表性。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5363" y="3705703"/>
            <a:ext cx="6337902" cy="9233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气氛：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对于峰形较弱的测试，或峰形拖尾严重、相互重叠的场合，可考虑使用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He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He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的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导热性较高，有助于改善峰形，使其较为尖窄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052736"/>
            <a:ext cx="4107337" cy="22322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091" y="3669696"/>
            <a:ext cx="4472795" cy="27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73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2.3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优化控温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6108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45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STC</a:t>
            </a:r>
            <a:r>
              <a:rPr lang="zh-CN" altLang="en-US" sz="2400" dirty="0" smtClean="0"/>
              <a:t>（样品温度控制）</a:t>
            </a:r>
            <a:endParaRPr lang="zh-CN" altLang="en-US" sz="24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3979" r="5737" b="10475"/>
          <a:stretch/>
        </p:blipFill>
        <p:spPr bwMode="auto">
          <a:xfrm>
            <a:off x="6828009" y="3092273"/>
            <a:ext cx="3528392" cy="303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5953" r="13898" b="12480"/>
          <a:stretch/>
        </p:blipFill>
        <p:spPr bwMode="auto">
          <a:xfrm>
            <a:off x="1529351" y="3322144"/>
            <a:ext cx="323946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093972" y="5779723"/>
            <a:ext cx="1874092" cy="360040"/>
          </a:xfrm>
          <a:prstGeom prst="wedgeRoundRectCallout">
            <a:avLst>
              <a:gd name="adj1" fmla="val -58620"/>
              <a:gd name="adj2" fmla="val -109963"/>
              <a:gd name="adj3" fmla="val 16667"/>
            </a:avLst>
          </a:prstGeom>
          <a:solidFill>
            <a:srgbClr val="FFFF00">
              <a:alpha val="30000"/>
            </a:srgbClr>
          </a:solidFill>
          <a:ln w="15875" cmpd="sng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CN" altLang="en-US" sz="1400" dirty="0">
                <a:solidFill>
                  <a:srgbClr val="00B050"/>
                </a:solidFill>
                <a:latin typeface="Arial" pitchFamily="34" charset="0"/>
                <a:ea typeface="楷体_GB2312" pitchFamily="1" charset="-122"/>
              </a:rPr>
              <a:t>参比温度 </a:t>
            </a:r>
            <a:r>
              <a:rPr lang="en-US" altLang="zh-CN" sz="1400" dirty="0">
                <a:latin typeface="Arial" pitchFamily="34" charset="0"/>
                <a:ea typeface="楷体_GB2312" pitchFamily="1" charset="-122"/>
              </a:rPr>
              <a:t>= </a:t>
            </a:r>
            <a:r>
              <a:rPr lang="zh-CN" altLang="en-US" sz="1400" dirty="0">
                <a:solidFill>
                  <a:srgbClr val="FF0000"/>
                </a:solidFill>
                <a:latin typeface="Arial" pitchFamily="34" charset="0"/>
                <a:ea typeface="楷体_GB2312" pitchFamily="1" charset="-122"/>
              </a:rPr>
              <a:t>程序温度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1224548" y="1047650"/>
            <a:ext cx="4223380" cy="1988487"/>
            <a:chOff x="2411760" y="990946"/>
            <a:chExt cx="4392488" cy="219594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1760" y="990946"/>
              <a:ext cx="4392488" cy="19755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3657946" y="2914985"/>
                  <a:ext cx="193974" cy="27190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 anchorCtr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rgbClr val="00777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𝑟</m:t>
                            </m:r>
                          </m:sub>
                        </m:sSub>
                      </m:oMath>
                    </m:oMathPara>
                  </a14:m>
                  <a:endParaRPr lang="en-US" sz="1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7946" y="2914985"/>
                  <a:ext cx="193974" cy="271909"/>
                </a:xfrm>
                <a:prstGeom prst="rect">
                  <a:avLst/>
                </a:prstGeom>
                <a:blipFill>
                  <a:blip r:embed="rId5"/>
                  <a:stretch>
                    <a:fillRect l="-40000" r="-13333" b="-15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5272848" y="2912100"/>
                  <a:ext cx="244677" cy="27191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rgbClr val="00777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600" dirty="0" err="1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2848" y="2912100"/>
                  <a:ext cx="244677" cy="271910"/>
                </a:xfrm>
                <a:prstGeom prst="rect">
                  <a:avLst/>
                </a:prstGeom>
                <a:blipFill>
                  <a:blip r:embed="rId6"/>
                  <a:stretch>
                    <a:fillRect l="-18421" b="-125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文本框 13"/>
                <p:cNvSpPr txBox="1"/>
                <p:nvPr/>
              </p:nvSpPr>
              <p:spPr>
                <a:xfrm>
                  <a:off x="6156176" y="1677591"/>
                  <a:ext cx="257347" cy="2937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rgbClr val="00777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6176" y="1677591"/>
                  <a:ext cx="257347" cy="293719"/>
                </a:xfrm>
                <a:prstGeom prst="rect">
                  <a:avLst/>
                </a:prstGeom>
                <a:blipFill>
                  <a:blip r:embed="rId7"/>
                  <a:stretch>
                    <a:fillRect l="-17073" r="-7317" b="-2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2717422" y="1677591"/>
                  <a:ext cx="257347" cy="2937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ctr" anchorCtr="0">
                  <a:spAutoFit/>
                </a:bodyPr>
                <a:lstStyle/>
                <a:p>
                  <a:pPr>
                    <a:spcBef>
                      <a:spcPts val="600"/>
                    </a:spcBef>
                    <a:buClr>
                      <a:srgbClr val="00777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16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422" y="1677591"/>
                  <a:ext cx="257347" cy="293719"/>
                </a:xfrm>
                <a:prstGeom prst="rect">
                  <a:avLst/>
                </a:prstGeom>
                <a:blipFill>
                  <a:blip r:embed="rId8"/>
                  <a:stretch>
                    <a:fillRect l="-17500" r="-10000" b="-2727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组合 20"/>
          <p:cNvGrpSpPr/>
          <p:nvPr/>
        </p:nvGrpSpPr>
        <p:grpSpPr>
          <a:xfrm>
            <a:off x="5782960" y="1432685"/>
            <a:ext cx="5822724" cy="1354619"/>
            <a:chOff x="5782960" y="1432685"/>
            <a:chExt cx="5822724" cy="13546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82960" y="1432685"/>
              <a:ext cx="5822724" cy="1351428"/>
            </a:xfrm>
            <a:prstGeom prst="rect">
              <a:avLst/>
            </a:prstGeom>
          </p:spPr>
        </p:pic>
        <p:sp>
          <p:nvSpPr>
            <p:cNvPr id="3" name="椭圆 2"/>
            <p:cNvSpPr/>
            <p:nvPr/>
          </p:nvSpPr>
          <p:spPr>
            <a:xfrm>
              <a:off x="10251916" y="1802410"/>
              <a:ext cx="360040" cy="9848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90000" rtlCol="0" anchor="ctr"/>
            <a:lstStyle/>
            <a:p>
              <a:pPr marL="269875" indent="-269875" algn="l">
                <a:spcBef>
                  <a:spcPts val="600"/>
                </a:spcBef>
                <a:buFont typeface="Webdings" panose="05030102010509060703" pitchFamily="18" charset="2"/>
                <a:buChar char="&lt;"/>
              </a:pPr>
              <a:endParaRPr lang="zh-CN" altLang="en-US" sz="16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2163952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46</a:t>
            </a:fld>
            <a:endParaRPr lang="en-US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gray">
          <a:xfrm>
            <a:off x="623392" y="1401743"/>
            <a:ext cx="10873208" cy="401648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buClr>
                <a:srgbClr val="007770"/>
              </a:buClr>
              <a:buSzPct val="10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spcBef>
                <a:spcPts val="800"/>
              </a:spcBef>
              <a:buClr>
                <a:srgbClr val="4D4D4D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69875" indent="-269875" algn="l" defTabSz="914400" rtl="0" eaLnBrk="1" latinLnBrk="0" hangingPunct="1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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50215" indent="-180975" algn="l" defTabSz="914400" rtl="0" eaLnBrk="1" latinLnBrk="0" hangingPunct="1">
              <a:spcBef>
                <a:spcPts val="4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28650" indent="-180975" algn="l" defTabSz="914400" rtl="0" eaLnBrk="1" latinLnBrk="0" hangingPunct="1">
              <a:spcBef>
                <a:spcPts val="400"/>
              </a:spcBef>
              <a:buClr>
                <a:schemeClr val="tx1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65225" indent="0" algn="l" defTabSz="914400" rtl="0" eaLnBrk="1" latinLnBrk="0" hangingPunct="1">
              <a:spcBef>
                <a:spcPts val="200"/>
              </a:spcBef>
              <a:buFont typeface="Symbol" panose="05050102010706020507" pitchFamily="18" charset="2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STC 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优点：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总体温控线性度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好，样品温度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严格按照程控温度上升，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恒温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控制更精准。</a:t>
            </a:r>
            <a:endParaRPr 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STC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不足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起步段（如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温度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刚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从室温往上升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）与转折段（如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快速→慢速升温，动态→恒温）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r>
              <a:rPr lang="zh-CN" dirty="0">
                <a:latin typeface="宋体" panose="02010600030101010101" pitchFamily="2" charset="-122"/>
                <a:ea typeface="宋体" panose="02010600030101010101" pitchFamily="2" charset="-122"/>
              </a:rPr>
              <a:t>温度线的波动与过冲稍大。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大多数常规场合，STC 使用与否关系不大。 </a:t>
            </a: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严格保证恒温温度的场合，如氧化诱导期测试、等温结晶、等温固化等，推荐使用 STC</a:t>
            </a: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比热测试不使用STC</a:t>
            </a: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热效应温度接近所设起始温度的测试，不建议使用 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</a:rPr>
              <a:t>STC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r>
              <a:rPr lang="zh-CN" altLang="en-US" dirty="0" smtClean="0">
                <a:ea typeface="楷体_GB2312"/>
              </a:rPr>
              <a:t>对于 STA</a:t>
            </a:r>
            <a:r>
              <a:rPr lang="zh-CN" altLang="en-US" dirty="0">
                <a:ea typeface="楷体_GB2312"/>
              </a:rPr>
              <a:t>，升温过程中炉体温度高于样品温度较多，若不用STC，程序中的终止温度一般需比期望样品达到的温度设高 20～</a:t>
            </a:r>
            <a:r>
              <a:rPr lang="en-US" altLang="zh-CN" dirty="0">
                <a:ea typeface="楷体_GB2312"/>
              </a:rPr>
              <a:t>4</a:t>
            </a:r>
            <a:r>
              <a:rPr lang="zh-CN" altLang="en-US" dirty="0">
                <a:ea typeface="楷体_GB2312"/>
              </a:rPr>
              <a:t>0℃。</a:t>
            </a:r>
          </a:p>
          <a:p>
            <a:pPr marL="269875" indent="-269875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32624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STC</a:t>
            </a:r>
            <a:r>
              <a:rPr lang="zh-CN" altLang="en-US" sz="2400" dirty="0" smtClean="0"/>
              <a:t>（样品温度控制）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80612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06235" y="1041264"/>
            <a:ext cx="87509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线性降温：首先考虑冷却设备的冷却能力，与预期线性冷却速率、目标温度是否匹配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评估方法：降温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恒温的预估测试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77514" y="1718160"/>
            <a:ext cx="8191902" cy="4692992"/>
            <a:chOff x="804993" y="1576664"/>
            <a:chExt cx="8191902" cy="4692992"/>
          </a:xfrm>
        </p:grpSpPr>
        <p:grpSp>
          <p:nvGrpSpPr>
            <p:cNvPr id="6" name="组合 5"/>
            <p:cNvGrpSpPr/>
            <p:nvPr/>
          </p:nvGrpSpPr>
          <p:grpSpPr>
            <a:xfrm>
              <a:off x="804993" y="1576664"/>
              <a:ext cx="8191902" cy="4692992"/>
              <a:chOff x="804993" y="1576664"/>
              <a:chExt cx="8191902" cy="4692992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70951" y="1576664"/>
                <a:ext cx="8125944" cy="4662427"/>
              </a:xfrm>
              <a:prstGeom prst="rect">
                <a:avLst/>
              </a:prstGeom>
            </p:spPr>
          </p:pic>
          <p:cxnSp>
            <p:nvCxnSpPr>
              <p:cNvPr id="11" name="直接连接符 10"/>
              <p:cNvCxnSpPr/>
              <p:nvPr/>
            </p:nvCxnSpPr>
            <p:spPr>
              <a:xfrm>
                <a:off x="1339379" y="2514034"/>
                <a:ext cx="504056" cy="2952328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>
                <a:off x="1843435" y="5466362"/>
                <a:ext cx="5904656" cy="0"/>
              </a:xfrm>
              <a:prstGeom prst="line">
                <a:avLst/>
              </a:prstGeom>
              <a:ln w="19050">
                <a:solidFill>
                  <a:srgbClr val="00B050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文本框 12"/>
              <p:cNvSpPr txBox="1"/>
              <p:nvPr/>
            </p:nvSpPr>
            <p:spPr>
              <a:xfrm>
                <a:off x="804993" y="6084990"/>
                <a:ext cx="283090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zh-CN" altLang="en-US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目标温度线：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-200K/min </a:t>
                </a:r>
                <a:r>
                  <a:rPr lang="zh-CN" altLang="en-US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降温转 </a:t>
                </a:r>
                <a:r>
                  <a:rPr lang="en-US" altLang="zh-CN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25℃ </a:t>
                </a:r>
                <a:r>
                  <a:rPr lang="zh-CN" altLang="en-US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恒温</a:t>
                </a:r>
                <a:endParaRPr lang="en-US" sz="1200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4" name="直接箭头连接符 13"/>
              <p:cNvCxnSpPr/>
              <p:nvPr/>
            </p:nvCxnSpPr>
            <p:spPr>
              <a:xfrm flipH="1">
                <a:off x="4039303" y="2191521"/>
                <a:ext cx="216024" cy="236733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文本框 14"/>
              <p:cNvSpPr txBox="1"/>
              <p:nvPr/>
            </p:nvSpPr>
            <p:spPr>
              <a:xfrm>
                <a:off x="3463239" y="1774955"/>
                <a:ext cx="194421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zh-CN" altLang="en-US" sz="1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降温速率线。可观察到达不同温度的最大线性冷却能力</a:t>
                </a:r>
                <a:endParaRPr lang="en-US" sz="1200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6" name="直接箭头连接符 15"/>
              <p:cNvCxnSpPr/>
              <p:nvPr/>
            </p:nvCxnSpPr>
            <p:spPr>
              <a:xfrm flipV="1">
                <a:off x="1491134" y="5466362"/>
                <a:ext cx="352301" cy="504056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2487637" y="3820598"/>
              <a:ext cx="1057473" cy="544506"/>
              <a:chOff x="2487637" y="3820598"/>
              <a:chExt cx="1057473" cy="544506"/>
            </a:xfrm>
          </p:grpSpPr>
          <p:cxnSp>
            <p:nvCxnSpPr>
              <p:cNvPr id="8" name="直接箭头连接符 7"/>
              <p:cNvCxnSpPr/>
              <p:nvPr/>
            </p:nvCxnSpPr>
            <p:spPr>
              <a:xfrm flipH="1">
                <a:off x="2487637" y="4077072"/>
                <a:ext cx="288032" cy="2880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本框 8"/>
              <p:cNvSpPr txBox="1"/>
              <p:nvPr/>
            </p:nvSpPr>
            <p:spPr>
              <a:xfrm>
                <a:off x="2775669" y="3820598"/>
                <a:ext cx="76944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7770"/>
                  </a:buClr>
                </a:pPr>
                <a:r>
                  <a:rPr lang="zh-CN" altLang="en-US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实测温度线</a:t>
                </a:r>
                <a:endParaRPr lang="en-US" sz="12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矩形 16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降温测试</a:t>
            </a:r>
            <a:endParaRPr lang="zh-CN" altLang="en-US" sz="2400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08" y="4799635"/>
            <a:ext cx="7190476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7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2.4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99157"/>
            <a:ext cx="8791947" cy="492443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sz="3200" dirty="0" smtClean="0"/>
              <a:t>优化气氛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1089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79376" y="404664"/>
            <a:ext cx="1723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气氛纯净性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623392" y="1148259"/>
            <a:ext cx="10982292" cy="30008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对于大多数常规塑胶类样品的分解测试与成分比例计算，影响不大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。通常用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4-5 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个 </a:t>
            </a: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9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纯度。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对易氧化样品较为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重要，如金属或合金样品，氧化后测得的熔融温度偏低。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对含碳材料的碳含量计算等应用也有影响。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对于有些反应，气氛的不确定性对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反应速率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en-US" altLang="zh-CN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与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测试重复性可能有一定影响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43626" y="2852936"/>
            <a:ext cx="5568950" cy="3497263"/>
            <a:chOff x="6043626" y="2852936"/>
            <a:chExt cx="5568950" cy="3497263"/>
          </a:xfrm>
        </p:grpSpPr>
        <p:pic>
          <p:nvPicPr>
            <p:cNvPr id="57346" name="图片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3626" y="2852936"/>
              <a:ext cx="5568950" cy="349726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/>
            <p:cNvSpPr/>
            <p:nvPr/>
          </p:nvSpPr>
          <p:spPr>
            <a:xfrm>
              <a:off x="6528048" y="4149080"/>
              <a:ext cx="1656184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Ins="90000" rtlCol="0" anchor="ctr"/>
            <a:lstStyle/>
            <a:p>
              <a:pPr marL="269875" indent="-269875" algn="l">
                <a:spcBef>
                  <a:spcPts val="600"/>
                </a:spcBef>
                <a:buFont typeface="Webdings" panose="05030102010509060703" pitchFamily="18" charset="2"/>
                <a:buChar char="&lt;"/>
              </a:pPr>
              <a:endParaRPr lang="zh-CN" altLang="en-US" sz="1600" dirty="0" err="1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24709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631504" y="3068380"/>
            <a:ext cx="8791947" cy="553998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dirty="0" smtClean="0"/>
              <a:t>测试条件选择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02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50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479376" y="404664"/>
            <a:ext cx="30668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如何保证气氛纯净性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623392" y="1196752"/>
            <a:ext cx="10873208" cy="47089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对于大多数常规塑胶类样品的分解测试与成分比例计算，影响不大。所接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N2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为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4~5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个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9 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纯度即可。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对易氧化样品较为重要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。对碳含量计算等应用也较重要。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对于有些反应，气氛的不确定性对反应速率与测试重复性可能有一定影响。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对于易受氧杂质影响的测试，如何确保气氛纯净性：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使用不锈钢管或铜管作为气体管线。尽量不使用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PTFE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塑料管（氧扩散：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10ppm/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米）。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测试前的去氧预处理：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方法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：开炉前调大保护气流量（≥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120ml/min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），以防空气扩散进入天平室中。装样后，合上炉盖，继续大流量吹扫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10min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以上，随后调成常规流量开始测试。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v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方法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2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：三次预抽真空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/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气氛置换操作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（置换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完成后需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等待系统充分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压力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平衡、天平信号稳定，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再进行测试）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lvl="1" indent="-285750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使用 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OTS 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附件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548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T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l="21045" r="21343"/>
          <a:stretch/>
        </p:blipFill>
        <p:spPr>
          <a:xfrm>
            <a:off x="911424" y="1171596"/>
            <a:ext cx="5268036" cy="51435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7104112" y="1208476"/>
            <a:ext cx="3960440" cy="171554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770"/>
              </a:buClr>
              <a:buSzPct val="100000"/>
              <a:buFont typeface="Wingdings" pitchFamily="2" charset="2"/>
              <a:buChar char="§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30238" indent="-2746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SzPct val="100000"/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9693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63638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Font typeface="Calibri" pitchFamily="34" charset="0"/>
              <a:buChar char="-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398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D4D4D"/>
              </a:buClr>
              <a:buFont typeface="Calibri" pitchFamily="34" charset="0"/>
              <a:buChar char="-"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Font typeface="Wingdings" pitchFamily="2" charset="2"/>
              <a:buNone/>
            </a:pPr>
            <a:r>
              <a:rPr lang="en-US" altLang="zh-CN" sz="2400" b="1" dirty="0" smtClean="0">
                <a:ea typeface="宋体" charset="-122"/>
              </a:rPr>
              <a:t>OTS</a:t>
            </a:r>
            <a:r>
              <a:rPr lang="zh-CN" altLang="en-US" sz="2400" b="1" dirty="0" smtClean="0">
                <a:ea typeface="宋体" charset="-122"/>
              </a:rPr>
              <a:t>附件</a:t>
            </a:r>
            <a:endParaRPr lang="de-DE" altLang="zh-CN" sz="2400" b="1" dirty="0" smtClean="0">
              <a:ea typeface="宋体" charset="-122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 dirty="0" smtClean="0">
                <a:ea typeface="宋体" charset="-122"/>
              </a:rPr>
              <a:t>可消除吹扫气中的微量氧气</a:t>
            </a:r>
            <a:endParaRPr lang="en-US" altLang="zh-CN" dirty="0" smtClean="0">
              <a:ea typeface="宋体" charset="-122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 dirty="0" smtClean="0">
                <a:ea typeface="宋体" charset="-122"/>
              </a:rPr>
              <a:t>确保氧敏感样品的准确测量</a:t>
            </a:r>
            <a:endParaRPr lang="en-US" altLang="zh-CN" dirty="0" smtClean="0">
              <a:ea typeface="宋体" charset="-122"/>
            </a:endParaRPr>
          </a:p>
          <a:p>
            <a:pPr>
              <a:lnSpc>
                <a:spcPct val="120000"/>
              </a:lnSpc>
              <a:buFontTx/>
              <a:buChar char="•"/>
            </a:pPr>
            <a:r>
              <a:rPr lang="zh-CN" altLang="en-US" dirty="0">
                <a:ea typeface="宋体" charset="-122"/>
              </a:rPr>
              <a:t>吸氧</a:t>
            </a:r>
            <a:r>
              <a:rPr lang="zh-CN" altLang="en-US" dirty="0" smtClean="0">
                <a:ea typeface="宋体" charset="-122"/>
              </a:rPr>
              <a:t>环（</a:t>
            </a:r>
            <a:r>
              <a:rPr lang="en-US" altLang="zh-CN" dirty="0" err="1" smtClean="0">
                <a:ea typeface="宋体" charset="-122"/>
              </a:rPr>
              <a:t>Zr</a:t>
            </a:r>
            <a:r>
              <a:rPr lang="zh-CN" altLang="en-US" dirty="0" smtClean="0">
                <a:ea typeface="宋体" charset="-122"/>
              </a:rPr>
              <a:t>）可更换</a:t>
            </a:r>
            <a:endParaRPr lang="en-US" altLang="zh-CN" dirty="0" smtClean="0">
              <a:ea typeface="宋体" charset="-122"/>
            </a:endParaRPr>
          </a:p>
        </p:txBody>
      </p:sp>
      <p:pic>
        <p:nvPicPr>
          <p:cNvPr id="8" name="Picture 13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5763" y="3429000"/>
            <a:ext cx="24971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矩形 8"/>
          <p:cNvSpPr/>
          <p:nvPr/>
        </p:nvSpPr>
        <p:spPr>
          <a:xfrm>
            <a:off x="479376" y="404664"/>
            <a:ext cx="1431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OTS</a:t>
            </a:r>
            <a:r>
              <a:rPr lang="zh-CN" altLang="en-US" sz="2400" dirty="0"/>
              <a:t>附件</a:t>
            </a:r>
            <a:endParaRPr lang="en-US" altLang="zh-CN" sz="2400" dirty="0" smtClean="0"/>
          </a:p>
        </p:txBody>
      </p:sp>
    </p:spTree>
    <p:extLst>
      <p:ext uri="{BB962C8B-B14F-4D97-AF65-F5344CB8AC3E}">
        <p14:creationId xmlns:p14="http://schemas.microsoft.com/office/powerpoint/2010/main" val="20784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1631504" y="3068380"/>
            <a:ext cx="8791947" cy="553998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dirty="0" smtClean="0"/>
              <a:t>其他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791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53</a:t>
            </a:fld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样品制备</a:t>
            </a:r>
            <a:endParaRPr lang="zh-CN" altLang="en-US" sz="2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11983"/>
          <a:stretch/>
        </p:blipFill>
        <p:spPr>
          <a:xfrm>
            <a:off x="8400759" y="4579906"/>
            <a:ext cx="1234259" cy="1260232"/>
          </a:xfrm>
          <a:prstGeom prst="rect">
            <a:avLst/>
          </a:prstGeom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68753" y="1236214"/>
            <a:ext cx="6481449" cy="161582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块状样品：建议切成薄片或碎粒。</a:t>
            </a: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粉末样品：使其在坩埚底部铺展成一薄层。</a:t>
            </a:r>
            <a:endParaRPr lang="en-US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纤维、薄膜：剪碎后放入，或借助镊子尖头缠成一圈，待放入坩埚之中后将镊子抽出，再将样品压扁。</a:t>
            </a:r>
          </a:p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液体样品，可使用小勺、小棒蘸入，或使用微量注射器滴入。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900113" y="2206625"/>
            <a:ext cx="5254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>
              <a:buFontTx/>
              <a:buChar char="•"/>
            </a:pPr>
            <a:endParaRPr lang="zh-CN" altLang="en-US" b="1">
              <a:ea typeface="楷体_GB2312" pitchFamily="1" charset="-122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00113" y="2927350"/>
            <a:ext cx="525462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342900" indent="-342900">
              <a:buFontTx/>
              <a:buChar char="•"/>
            </a:pPr>
            <a:endParaRPr lang="zh-CN" altLang="en-US" b="1">
              <a:latin typeface="Arial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68752" y="3237582"/>
            <a:ext cx="9819735" cy="63094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样品铺展原则：使样品在坩埚内尽量平展。但堆积不必太紧密，以减少气态产物扩散障碍</a:t>
            </a: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007770"/>
              </a:buClr>
            </a:pPr>
            <a:r>
              <a:rPr lang="zh-CN" altLang="en-US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                对于挥发类测试，尽可能增大样品表面积，有利于产物逸出。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30085" r="15495" b="6399"/>
          <a:stretch>
            <a:fillRect/>
          </a:stretch>
        </p:blipFill>
        <p:spPr bwMode="auto">
          <a:xfrm>
            <a:off x="9205432" y="1383122"/>
            <a:ext cx="1947574" cy="1352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直接连接符 15"/>
          <p:cNvCxnSpPr/>
          <p:nvPr/>
        </p:nvCxnSpPr>
        <p:spPr>
          <a:xfrm>
            <a:off x="9229557" y="4638285"/>
            <a:ext cx="858201" cy="0"/>
          </a:xfrm>
          <a:prstGeom prst="line">
            <a:avLst/>
          </a:prstGeom>
          <a:ln>
            <a:solidFill>
              <a:schemeClr val="tx1">
                <a:alpha val="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81" y="3900190"/>
            <a:ext cx="1476190" cy="147619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094340A-C809-4BF2-ABF4-15242FCFEE3A}"/>
              </a:ext>
            </a:extLst>
          </p:cNvPr>
          <p:cNvGrpSpPr/>
          <p:nvPr/>
        </p:nvGrpSpPr>
        <p:grpSpPr>
          <a:xfrm>
            <a:off x="2207568" y="4577421"/>
            <a:ext cx="1030295" cy="1368310"/>
            <a:chOff x="2366255" y="4365104"/>
            <a:chExt cx="1030295" cy="1368310"/>
          </a:xfrm>
        </p:grpSpPr>
        <p:grpSp>
          <p:nvGrpSpPr>
            <p:cNvPr id="20" name="组合 19"/>
            <p:cNvGrpSpPr/>
            <p:nvPr/>
          </p:nvGrpSpPr>
          <p:grpSpPr>
            <a:xfrm>
              <a:off x="2366255" y="4365104"/>
              <a:ext cx="1030295" cy="458715"/>
              <a:chOff x="2366255" y="4344351"/>
              <a:chExt cx="1030295" cy="458715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2366255" y="4344351"/>
                <a:ext cx="1030295" cy="349205"/>
                <a:chOff x="2746015" y="5180295"/>
                <a:chExt cx="1030295" cy="349205"/>
              </a:xfrm>
            </p:grpSpPr>
            <p:sp>
              <p:nvSpPr>
                <p:cNvPr id="26" name="Line 796"/>
                <p:cNvSpPr>
                  <a:spLocks noChangeShapeType="1"/>
                </p:cNvSpPr>
                <p:nvPr/>
              </p:nvSpPr>
              <p:spPr bwMode="auto">
                <a:xfrm>
                  <a:off x="2792133" y="5182362"/>
                  <a:ext cx="0" cy="3471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7" name="Line 797"/>
                <p:cNvSpPr>
                  <a:spLocks noChangeShapeType="1"/>
                </p:cNvSpPr>
                <p:nvPr/>
              </p:nvSpPr>
              <p:spPr bwMode="auto">
                <a:xfrm>
                  <a:off x="3734117" y="5182362"/>
                  <a:ext cx="0" cy="34713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8" name="Line 798"/>
                <p:cNvSpPr>
                  <a:spLocks noChangeShapeType="1"/>
                </p:cNvSpPr>
                <p:nvPr/>
              </p:nvSpPr>
              <p:spPr bwMode="auto">
                <a:xfrm>
                  <a:off x="2792133" y="5529500"/>
                  <a:ext cx="94198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9" name="Line 800"/>
                <p:cNvSpPr>
                  <a:spLocks noChangeShapeType="1"/>
                </p:cNvSpPr>
                <p:nvPr/>
              </p:nvSpPr>
              <p:spPr bwMode="auto">
                <a:xfrm>
                  <a:off x="2746015" y="5182362"/>
                  <a:ext cx="4709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0" name="Line 801"/>
                <p:cNvSpPr>
                  <a:spLocks noChangeShapeType="1"/>
                </p:cNvSpPr>
                <p:nvPr/>
              </p:nvSpPr>
              <p:spPr bwMode="auto">
                <a:xfrm>
                  <a:off x="3729211" y="5180295"/>
                  <a:ext cx="4709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5" name="弧形 24"/>
              <p:cNvSpPr/>
              <p:nvPr/>
            </p:nvSpPr>
            <p:spPr>
              <a:xfrm>
                <a:off x="2446881" y="4553203"/>
                <a:ext cx="858201" cy="249863"/>
              </a:xfrm>
              <a:prstGeom prst="arc">
                <a:avLst>
                  <a:gd name="adj1" fmla="val 10791495"/>
                  <a:gd name="adj2" fmla="val 64913"/>
                </a:avLst>
              </a:prstGeom>
              <a:solidFill>
                <a:srgbClr val="0070C0"/>
              </a:solidFill>
              <a:ln>
                <a:solidFill>
                  <a:schemeClr val="tx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2411760" y="4743451"/>
              <a:ext cx="943892" cy="989963"/>
              <a:chOff x="2791520" y="5579395"/>
              <a:chExt cx="943892" cy="989963"/>
            </a:xfrm>
          </p:grpSpPr>
          <p:sp>
            <p:nvSpPr>
              <p:cNvPr id="22" name="Rectangle 781"/>
              <p:cNvSpPr>
                <a:spLocks noChangeArrowheads="1"/>
              </p:cNvSpPr>
              <p:nvPr/>
            </p:nvSpPr>
            <p:spPr bwMode="auto">
              <a:xfrm>
                <a:off x="2791520" y="5579395"/>
                <a:ext cx="943892" cy="13422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de-DE" sz="1600" dirty="0">
                  <a:latin typeface="Tahoma" pitchFamily="34" charset="0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/>
            </p:nvSpPr>
            <p:spPr bwMode="auto">
              <a:xfrm>
                <a:off x="3170961" y="5713620"/>
                <a:ext cx="184328" cy="855738"/>
              </a:xfrm>
              <a:prstGeom prst="rect">
                <a:avLst/>
              </a:prstGeom>
              <a:solidFill>
                <a:srgbClr val="EAEAEA"/>
              </a:solidFill>
              <a:ln w="6350">
                <a:solidFill>
                  <a:srgbClr val="25221E"/>
                </a:solidFill>
                <a:miter lim="800000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800" y="4437355"/>
            <a:ext cx="1159000" cy="1545333"/>
          </a:xfrm>
          <a:prstGeom prst="rect">
            <a:avLst/>
          </a:prstGeom>
          <a:ln>
            <a:solidFill>
              <a:srgbClr val="8C8C8C"/>
            </a:solidFill>
          </a:ln>
        </p:spPr>
      </p:pic>
      <p:pic>
        <p:nvPicPr>
          <p:cNvPr id="32" name="Picture 318" descr="STA-FTIR_befo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b="5324"/>
          <a:stretch>
            <a:fillRect/>
          </a:stretch>
        </p:blipFill>
        <p:spPr bwMode="auto">
          <a:xfrm>
            <a:off x="6623305" y="4416322"/>
            <a:ext cx="1180628" cy="161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70147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54</a:t>
            </a:fld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479376" y="404664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称量方式</a:t>
            </a:r>
            <a:endParaRPr lang="zh-CN" altLang="en-US" sz="2400" dirty="0"/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564159" y="1049505"/>
            <a:ext cx="206979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楷体_GB2312"/>
              </a:rPr>
              <a:t>STA</a:t>
            </a:r>
            <a:r>
              <a:rPr lang="zh-CN" altLang="en-US" sz="2000" b="1" dirty="0" smtClean="0">
                <a:latin typeface="楷体_GB2312"/>
              </a:rPr>
              <a:t>称</a:t>
            </a:r>
            <a:r>
              <a:rPr lang="zh-CN" altLang="en-US" sz="2000" b="1" dirty="0">
                <a:latin typeface="楷体_GB2312"/>
              </a:rPr>
              <a:t>重选项：</a:t>
            </a:r>
          </a:p>
          <a:p>
            <a:endParaRPr lang="en-US" sz="2000" b="1" dirty="0">
              <a:latin typeface="楷体_GB2312"/>
            </a:endParaRPr>
          </a:p>
          <a:p>
            <a:pPr marL="342900" indent="-342900"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楷体_GB2312"/>
              </a:rPr>
              <a:t>手动输入</a:t>
            </a:r>
            <a:endParaRPr lang="en-US" altLang="zh-CN" sz="2000" dirty="0" smtClean="0">
              <a:latin typeface="楷体_GB2312"/>
            </a:endParaRPr>
          </a:p>
          <a:p>
            <a:pPr marL="342900" indent="-342900">
              <a:buClr>
                <a:srgbClr val="007770"/>
              </a:buClr>
              <a:buSzPct val="100000"/>
              <a:buFont typeface="Wingdings" panose="05000000000000000000" pitchFamily="2" charset="2"/>
              <a:buChar char="ü"/>
            </a:pPr>
            <a:r>
              <a:rPr lang="zh-CN" altLang="en-US" sz="2000" dirty="0" smtClean="0">
                <a:latin typeface="楷体_GB2312"/>
              </a:rPr>
              <a:t>测量</a:t>
            </a:r>
            <a:r>
              <a:rPr lang="zh-CN" altLang="en-US" sz="2000" dirty="0">
                <a:latin typeface="楷体_GB2312"/>
              </a:rPr>
              <a:t>开始</a:t>
            </a:r>
            <a:r>
              <a:rPr lang="zh-CN" altLang="en-US" sz="2000" dirty="0" smtClean="0">
                <a:latin typeface="楷体_GB2312"/>
              </a:rPr>
              <a:t>之前</a:t>
            </a:r>
            <a:endParaRPr lang="zh-CN" altLang="en-US" sz="2000" dirty="0">
              <a:latin typeface="楷体_GB2312"/>
            </a:endParaRPr>
          </a:p>
          <a:p>
            <a:endParaRPr lang="en-US" sz="2000" b="1" dirty="0">
              <a:latin typeface="楷体_GB231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51784" y="1078217"/>
            <a:ext cx="7453900" cy="4025035"/>
            <a:chOff x="4646317" y="1018770"/>
            <a:chExt cx="7076190" cy="356235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6317" y="3971604"/>
              <a:ext cx="7076190" cy="60952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5840" y="1018770"/>
              <a:ext cx="7066667" cy="2914286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8E7E8C1-6ECE-47C2-8FB3-B6992B62DC65}"/>
              </a:ext>
            </a:extLst>
          </p:cNvPr>
          <p:cNvGrpSpPr/>
          <p:nvPr/>
        </p:nvGrpSpPr>
        <p:grpSpPr>
          <a:xfrm>
            <a:off x="505181" y="3820590"/>
            <a:ext cx="3646603" cy="2565324"/>
            <a:chOff x="5125910" y="900674"/>
            <a:chExt cx="3646603" cy="2565324"/>
          </a:xfrm>
        </p:grpSpPr>
        <p:sp>
          <p:nvSpPr>
            <p:cNvPr id="19" name="TextBox 8"/>
            <p:cNvSpPr txBox="1"/>
            <p:nvPr/>
          </p:nvSpPr>
          <p:spPr>
            <a:xfrm>
              <a:off x="5486310" y="900674"/>
              <a:ext cx="299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平衡时间可</a:t>
              </a:r>
              <a:r>
                <a:rPr lang="zh-CN" altLang="en-US" sz="1600" dirty="0" smtClean="0"/>
                <a:t>在</a:t>
              </a:r>
              <a:r>
                <a:rPr lang="en-US" altLang="zh-CN" sz="1600" dirty="0" smtClean="0"/>
                <a:t>3`0s~1min</a:t>
              </a:r>
              <a:r>
                <a:rPr lang="zh-CN" altLang="en-US" sz="1600" dirty="0"/>
                <a:t>之间。</a:t>
              </a: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5910" y="1382225"/>
              <a:ext cx="3646603" cy="2083773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768408" y="4906727"/>
            <a:ext cx="1705919" cy="1086368"/>
            <a:chOff x="911424" y="3952555"/>
            <a:chExt cx="1705919" cy="108636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5"/>
            <a:srcRect l="81708" t="79647"/>
            <a:stretch/>
          </p:blipFill>
          <p:spPr>
            <a:xfrm>
              <a:off x="911424" y="4149080"/>
              <a:ext cx="1578521" cy="889843"/>
            </a:xfrm>
            <a:prstGeom prst="rect">
              <a:avLst/>
            </a:prstGeom>
          </p:spPr>
        </p:pic>
        <p:cxnSp>
          <p:nvCxnSpPr>
            <p:cNvPr id="22" name="直接箭头连接符 21"/>
            <p:cNvCxnSpPr/>
            <p:nvPr/>
          </p:nvCxnSpPr>
          <p:spPr>
            <a:xfrm flipV="1">
              <a:off x="2113287" y="3952555"/>
              <a:ext cx="504056" cy="50083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98308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55</a:t>
            </a:fld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479376" y="404664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/>
              <a:t>称量方式</a:t>
            </a:r>
            <a:r>
              <a:rPr lang="en-US" altLang="zh-CN" sz="2400" dirty="0" smtClean="0"/>
              <a:t>-</a:t>
            </a:r>
            <a:r>
              <a:rPr lang="zh-CN" altLang="en-US" sz="2400" dirty="0" smtClean="0"/>
              <a:t>测量开始前</a:t>
            </a:r>
            <a:endParaRPr lang="zh-CN" altLang="en-US" sz="24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69900" y="1122367"/>
            <a:ext cx="2031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1600" dirty="0"/>
              <a:t>测量开始之前称重：</a:t>
            </a:r>
            <a:endParaRPr lang="en-US" sz="1600" dirty="0"/>
          </a:p>
        </p:txBody>
      </p:sp>
      <p:sp>
        <p:nvSpPr>
          <p:cNvPr id="12" name="右箭头 11"/>
          <p:cNvSpPr/>
          <p:nvPr/>
        </p:nvSpPr>
        <p:spPr>
          <a:xfrm>
            <a:off x="3456444" y="1998057"/>
            <a:ext cx="720080" cy="357014"/>
          </a:xfrm>
          <a:prstGeom prst="rightArrow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269875" indent="-269875" algn="l">
              <a:spcBef>
                <a:spcPts val="600"/>
              </a:spcBef>
              <a:buFont typeface="Webdings" panose="05030102010509060703" pitchFamily="18" charset="2"/>
              <a:buChar char="&lt;"/>
            </a:pPr>
            <a:endParaRPr lang="zh-CN" altLang="en-US" sz="1600" dirty="0" err="1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296" y="1628800"/>
            <a:ext cx="5047619" cy="3361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9" y="1628800"/>
            <a:ext cx="2562583" cy="10955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16" y="2921135"/>
            <a:ext cx="5087060" cy="3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36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79376" y="40466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/>
              <a:t>总结</a:t>
            </a:r>
            <a:endParaRPr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623392" y="1297211"/>
            <a:ext cx="10934259" cy="29238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根据测试需求及硬件配置选择合适的支架、坩埚、气氛，并根据样品情况确定合适的测试温度范围。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TG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测试条件优化可以从设备稳定性、样品量、升温速率、气氛、气压等方面进行优化。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r>
              <a:rPr lang="en-US" altLang="zh-CN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DSC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测试条件优化可以从基线、控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温、样品量、升温速率、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气氛</a:t>
            </a:r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等方面进行优化</a:t>
            </a:r>
            <a:r>
              <a:rPr lang="zh-CN" altLang="en-US" sz="2000" dirty="0" smtClean="0"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69875" indent="-269875">
              <a:spcBef>
                <a:spcPts val="600"/>
              </a:spcBef>
              <a:spcAft>
                <a:spcPts val="600"/>
              </a:spcAft>
              <a:buClr>
                <a:srgbClr val="007770"/>
              </a:buClr>
              <a:buFont typeface="Webdings" panose="05030102010509060703" pitchFamily="18" charset="2"/>
              <a:buChar char="&lt;"/>
            </a:pPr>
            <a:endParaRPr lang="zh-CN" altLang="en-US" sz="2000" dirty="0" smtClean="0">
              <a:latin typeface="宋体" panose="02010600030101010101" pitchFamily="2" charset="-122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86407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9" name="Objekt 1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3" name="think-cell Folie" r:id="rId4" imgW="12700" imgH="12700" progId="TCLayout.ActiveDocument.1">
                  <p:embed/>
                </p:oleObj>
              </mc:Choice>
              <mc:Fallback>
                <p:oleObj name="think-cell Folie" r:id="rId4" imgW="12700" imgH="12700" progId="TCLayout.ActiveDocument.1">
                  <p:embed/>
                  <p:pic>
                    <p:nvPicPr>
                      <p:cNvPr id="0" name="Objekt 1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1127448" y="3231903"/>
            <a:ext cx="4506590" cy="77336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王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荣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耐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驰公司应用实验室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6"/>
          </p:nvPr>
        </p:nvSpPr>
        <p:spPr>
          <a:xfrm>
            <a:off x="1129036" y="4384228"/>
            <a:ext cx="5182988" cy="1709068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altLang="zh-CN" sz="1800" b="1" dirty="0">
                <a:ea typeface="Arial" panose="020B0604020202020204" pitchFamily="34" charset="0"/>
                <a:cs typeface="Arial" panose="020B0604020202020204" pitchFamily="34" charset="0"/>
              </a:rPr>
              <a:t>NETZSCH</a:t>
            </a:r>
            <a:r>
              <a:rPr lang="en-US" altLang="zh-CN" sz="1800" dirty="0">
                <a:ea typeface="Arial" panose="020B0604020202020204" pitchFamily="34" charset="0"/>
                <a:cs typeface="Arial" panose="020B0604020202020204" pitchFamily="34" charset="0"/>
              </a:rPr>
              <a:t> Scientific</a:t>
            </a:r>
            <a:r>
              <a:rPr lang="zh-CN" altLang="en-US" sz="18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 smtClean="0">
                <a:ea typeface="Arial" panose="020B0604020202020204" pitchFamily="34" charset="0"/>
                <a:cs typeface="Arial" panose="020B0604020202020204" pitchFamily="34" charset="0"/>
              </a:rPr>
              <a:t>Instrument (Shanghai) Ltd.</a:t>
            </a:r>
            <a:endParaRPr lang="zh-CN" altLang="en-US" sz="18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zh-CN" sz="1600" dirty="0">
                <a:ea typeface="Arial" panose="020B0604020202020204" pitchFamily="34" charset="0"/>
                <a:cs typeface="Arial" panose="020B0604020202020204" pitchFamily="34" charset="0"/>
              </a:rPr>
              <a:t>Tel.: </a:t>
            </a:r>
            <a:r>
              <a:rPr lang="zh-CN" altLang="en-US" sz="160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 smtClean="0">
                <a:ea typeface="Arial" panose="020B0604020202020204" pitchFamily="34" charset="0"/>
                <a:cs typeface="Arial" panose="020B0604020202020204" pitchFamily="34" charset="0"/>
              </a:rPr>
              <a:t>021-51089255</a:t>
            </a:r>
            <a:endParaRPr lang="en-US" altLang="zh-CN" sz="16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zh-CN" sz="1600" dirty="0" smtClean="0">
                <a:ea typeface="Arial" panose="020B0604020202020204" pitchFamily="34" charset="0"/>
                <a:cs typeface="Arial" panose="020B0604020202020204" pitchFamily="34" charset="0"/>
              </a:rPr>
              <a:t>E-mail : </a:t>
            </a:r>
            <a:r>
              <a:rPr lang="en-US" altLang="zh-CN" sz="1600" u="sng" dirty="0" smtClean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  <a:hlinkClick r:id="rId6"/>
              </a:rPr>
              <a:t>rong.wang@netzsch.com</a:t>
            </a:r>
            <a:endParaRPr lang="en-US" altLang="zh-CN" sz="1600" u="sng" dirty="0" smtClean="0">
              <a:solidFill>
                <a:srgbClr val="FF0000"/>
              </a:solidFill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400"/>
              </a:spcBef>
            </a:pPr>
            <a:r>
              <a:rPr lang="en-US" altLang="zh-CN" sz="1600" dirty="0" smtClean="0">
                <a:ea typeface="Arial" panose="020B0604020202020204" pitchFamily="34" charset="0"/>
                <a:cs typeface="Arial" panose="020B0604020202020204" pitchFamily="34" charset="0"/>
                <a:hlinkClick r:id="rId7"/>
              </a:rPr>
              <a:t>www.ngb-netzsch.com.cn</a:t>
            </a:r>
            <a:endParaRPr lang="zh-CN" altLang="en-US" sz="16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zh-CN" sz="1600" dirty="0" smtClean="0">
                <a:ea typeface="Arial" panose="020B0604020202020204" pitchFamily="34" charset="0"/>
                <a:cs typeface="Arial" panose="020B0604020202020204" pitchFamily="34" charset="0"/>
                <a:hlinkClick r:id="rId8"/>
              </a:rPr>
              <a:t>www.netzsch-thermal-analysis.com</a:t>
            </a:r>
            <a:endParaRPr lang="en-US" altLang="zh-CN" sz="1600" dirty="0" smtClean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zh-CN" sz="1600" dirty="0" smtClean="0">
                <a:ea typeface="Arial" panose="020B0604020202020204" pitchFamily="34" charset="0"/>
                <a:cs typeface="Arial" panose="020B0604020202020204" pitchFamily="34" charset="0"/>
                <a:hlinkClick r:id="rId9"/>
              </a:rPr>
              <a:t>www.netzsch-thermal-academy.com</a:t>
            </a:r>
            <a:endParaRPr lang="zh-CN" altLang="en-US" sz="1800" dirty="0"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zh-CN" sz="18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 descr="说明: cid:06E9006F-59FC-4A02-AF08-788F0A6780DD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64" y="4418146"/>
            <a:ext cx="1225478" cy="135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>
          <a:xfrm>
            <a:off x="564695" y="2571380"/>
            <a:ext cx="144000" cy="1548000"/>
          </a:xfrm>
        </p:spPr>
        <p:txBody>
          <a:bodyPr/>
          <a:lstStyle/>
          <a:p>
            <a:r>
              <a:rPr lang="en-US" altLang="zh-CN" dirty="0" smtClean="0"/>
              <a:t>1.1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2200597" y="3068380"/>
            <a:ext cx="8791947" cy="553998"/>
          </a:xfrm>
        </p:spPr>
        <p:txBody>
          <a:bodyPr/>
          <a:lstStyle/>
          <a:p>
            <a:pPr>
              <a:buClrTx/>
              <a:buSzTx/>
              <a:defRPr/>
            </a:pPr>
            <a:r>
              <a:rPr lang="zh-CN" altLang="en-US" dirty="0" smtClean="0"/>
              <a:t>传感器选择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36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30864" y="1427702"/>
            <a:ext cx="8525775" cy="334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b="1" dirty="0">
                <a:latin typeface="Arial" pitchFamily="34" charset="0"/>
              </a:rPr>
              <a:t>优点：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热电偶与样品间为面接触，灵敏度高，时间常数短，响应快。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基线漂移小，重复性好。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可定量计算热焓。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可进行比热测试。</a:t>
            </a:r>
          </a:p>
          <a:p>
            <a:pPr>
              <a:lnSpc>
                <a:spcPct val="110000"/>
              </a:lnSpc>
            </a:pPr>
            <a:endParaRPr lang="zh-CN" altLang="en-US" dirty="0">
              <a:latin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zh-CN" altLang="en-US" b="1" dirty="0">
                <a:latin typeface="Arial" pitchFamily="34" charset="0"/>
              </a:rPr>
              <a:t>不足之处：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允许的样品量相对较小。</a:t>
            </a:r>
          </a:p>
          <a:p>
            <a:pPr>
              <a:lnSpc>
                <a:spcPct val="110000"/>
              </a:lnSpc>
            </a:pPr>
            <a:r>
              <a:rPr lang="zh-CN" altLang="en-US" sz="2000" dirty="0">
                <a:ea typeface="宋体" pitchFamily="2" charset="-122"/>
              </a:rPr>
              <a:t>传感器结构精巧，暴露面积较大，须注意防止来自一些高危样品的污染。</a:t>
            </a:r>
          </a:p>
          <a:p>
            <a:pPr>
              <a:lnSpc>
                <a:spcPct val="110000"/>
              </a:lnSpc>
            </a:pPr>
            <a:endParaRPr lang="zh-CN" altLang="en-US" dirty="0">
              <a:latin typeface="Arial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3367376" y="4869160"/>
            <a:ext cx="7265128" cy="70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b="1" dirty="0">
                <a:latin typeface="Arial" pitchFamily="34" charset="0"/>
              </a:rPr>
              <a:t>应用：</a:t>
            </a:r>
          </a:p>
          <a:p>
            <a:r>
              <a:rPr lang="zh-CN" altLang="en-US" sz="2000" dirty="0">
                <a:ea typeface="宋体" pitchFamily="2" charset="-122"/>
              </a:rPr>
              <a:t>适合于绝大多数应用场合，特别是需要定量计算热焓的场合。</a:t>
            </a:r>
          </a:p>
        </p:txBody>
      </p:sp>
      <p:sp>
        <p:nvSpPr>
          <p:cNvPr id="10" name="矩形 9"/>
          <p:cNvSpPr/>
          <p:nvPr/>
        </p:nvSpPr>
        <p:spPr>
          <a:xfrm>
            <a:off x="479376" y="404664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/>
              <a:t>TG-</a:t>
            </a:r>
            <a:r>
              <a:rPr lang="zh-CN" altLang="zh-CN" sz="2400" dirty="0" smtClean="0"/>
              <a:t>D</a:t>
            </a:r>
            <a:r>
              <a:rPr lang="en-US" altLang="zh-CN" sz="2400" dirty="0" smtClean="0"/>
              <a:t>SC</a:t>
            </a:r>
            <a:r>
              <a:rPr lang="zh-CN" altLang="zh-CN" sz="2400" dirty="0" smtClean="0"/>
              <a:t> </a:t>
            </a:r>
            <a:r>
              <a:rPr lang="zh-CN" altLang="zh-CN" sz="2400" dirty="0"/>
              <a:t>传感器</a:t>
            </a:r>
            <a:endParaRPr lang="zh-CN" altLang="en-US" sz="2400" dirty="0"/>
          </a:p>
        </p:txBody>
      </p:sp>
      <p:pic>
        <p:nvPicPr>
          <p:cNvPr id="7" name="Picture 1589" descr="E:\Image\High Quality\STA 449 F1\STA_1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/>
          <a:stretch/>
        </p:blipFill>
        <p:spPr bwMode="auto">
          <a:xfrm>
            <a:off x="1271464" y="2345258"/>
            <a:ext cx="590550" cy="41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DSC-Pt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803" y="1035372"/>
            <a:ext cx="1433773" cy="1889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5588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矩形 9"/>
          <p:cNvSpPr/>
          <p:nvPr/>
        </p:nvSpPr>
        <p:spPr>
          <a:xfrm>
            <a:off x="479376" y="404664"/>
            <a:ext cx="2320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/>
              <a:t>TG-</a:t>
            </a:r>
            <a:r>
              <a:rPr lang="zh-CN" altLang="zh-CN" sz="2400" dirty="0" smtClean="0"/>
              <a:t>D</a:t>
            </a:r>
            <a:r>
              <a:rPr lang="en-US" altLang="zh-CN" sz="2400" dirty="0" smtClean="0"/>
              <a:t>TA</a:t>
            </a:r>
            <a:r>
              <a:rPr lang="zh-CN" altLang="zh-CN" sz="2400" dirty="0" smtClean="0"/>
              <a:t> </a:t>
            </a:r>
            <a:r>
              <a:rPr lang="zh-CN" altLang="zh-CN" sz="2400" dirty="0"/>
              <a:t>传感器</a:t>
            </a:r>
            <a:endParaRPr lang="zh-CN" altLang="en-US" sz="24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431704" y="1204913"/>
            <a:ext cx="6984776" cy="489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优点：</a:t>
            </a:r>
          </a:p>
          <a:p>
            <a:r>
              <a:rPr lang="zh-CN" altLang="en-US" sz="2000" dirty="0">
                <a:ea typeface="宋体" pitchFamily="2" charset="-122"/>
              </a:rPr>
              <a:t>允许较大样品量（适用于非均匀材料的测试）。</a:t>
            </a:r>
          </a:p>
          <a:p>
            <a:r>
              <a:rPr lang="zh-CN" altLang="en-US" sz="2000" dirty="0">
                <a:ea typeface="宋体" pitchFamily="2" charset="-122"/>
              </a:rPr>
              <a:t>传感器结构简单，不易污染与损坏。</a:t>
            </a:r>
          </a:p>
          <a:p>
            <a:r>
              <a:rPr lang="zh-CN" altLang="en-US" sz="2000" dirty="0">
                <a:ea typeface="宋体" pitchFamily="2" charset="-122"/>
              </a:rPr>
              <a:t>价格较经济（相比 DSC）。</a:t>
            </a:r>
          </a:p>
          <a:p>
            <a:endParaRPr lang="zh-CN" altLang="en-US" dirty="0"/>
          </a:p>
          <a:p>
            <a:r>
              <a:rPr lang="zh-CN" altLang="en-US" b="1" dirty="0"/>
              <a:t>缺点：</a:t>
            </a:r>
          </a:p>
          <a:p>
            <a:r>
              <a:rPr lang="zh-CN" altLang="en-US" sz="2000" dirty="0">
                <a:ea typeface="宋体" pitchFamily="2" charset="-122"/>
              </a:rPr>
              <a:t>热电偶与样品间为点接触，灵敏度相对较低。</a:t>
            </a:r>
          </a:p>
          <a:p>
            <a:r>
              <a:rPr lang="zh-CN" altLang="en-US" sz="2000" dirty="0">
                <a:ea typeface="宋体" pitchFamily="2" charset="-122"/>
              </a:rPr>
              <a:t>对流与辐射对热交换的影响较大。</a:t>
            </a:r>
          </a:p>
          <a:p>
            <a:r>
              <a:rPr lang="zh-CN" altLang="en-US" sz="2000" dirty="0">
                <a:ea typeface="宋体" pitchFamily="2" charset="-122"/>
              </a:rPr>
              <a:t>基线漂移较大，重复性稍差。</a:t>
            </a:r>
          </a:p>
          <a:p>
            <a:r>
              <a:rPr lang="zh-CN" altLang="en-US" sz="2000" dirty="0">
                <a:ea typeface="宋体" pitchFamily="2" charset="-122"/>
              </a:rPr>
              <a:t>量热精度低。</a:t>
            </a:r>
          </a:p>
          <a:p>
            <a:r>
              <a:rPr lang="zh-CN" altLang="en-US" sz="2000" dirty="0">
                <a:ea typeface="宋体" pitchFamily="2" charset="-122"/>
              </a:rPr>
              <a:t>不能用于比热测量。</a:t>
            </a:r>
          </a:p>
          <a:p>
            <a:endParaRPr lang="zh-CN" altLang="en-US" dirty="0"/>
          </a:p>
          <a:p>
            <a:pPr>
              <a:lnSpc>
                <a:spcPct val="110000"/>
              </a:lnSpc>
            </a:pPr>
            <a:r>
              <a:rPr lang="zh-CN" altLang="en-US" b="1" dirty="0">
                <a:latin typeface="Arial" pitchFamily="34" charset="0"/>
              </a:rPr>
              <a:t>应用：</a:t>
            </a:r>
          </a:p>
          <a:p>
            <a:r>
              <a:rPr lang="zh-CN" altLang="en-US" sz="2000" dirty="0">
                <a:ea typeface="宋体" pitchFamily="2" charset="-122"/>
              </a:rPr>
              <a:t>适合于无需定量计算热焓的简单应用场合。</a:t>
            </a:r>
          </a:p>
          <a:p>
            <a:r>
              <a:rPr lang="zh-CN" altLang="en-US" sz="2000" dirty="0">
                <a:ea typeface="宋体" pitchFamily="2" charset="-122"/>
              </a:rPr>
              <a:t>适合于需要较大样品量的场合。</a:t>
            </a:r>
          </a:p>
          <a:p>
            <a:r>
              <a:rPr lang="zh-CN" altLang="en-US" sz="2000" dirty="0">
                <a:ea typeface="宋体" pitchFamily="2" charset="-122"/>
              </a:rPr>
              <a:t>适合于样品有一定污染性、或对防腐蚀有特殊要求的场合。</a:t>
            </a:r>
          </a:p>
        </p:txBody>
      </p:sp>
      <p:pic>
        <p:nvPicPr>
          <p:cNvPr id="6" name="Picture 1589" descr="E:\Image\High Quality\STA 449 F1\STA_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/>
          <a:stretch/>
        </p:blipFill>
        <p:spPr bwMode="auto">
          <a:xfrm>
            <a:off x="1271464" y="2345258"/>
            <a:ext cx="590550" cy="41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DTA-Kopf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2754" y="968325"/>
            <a:ext cx="907970" cy="2172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39566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AE073F4-295B-4B99-A0C7-C375BA639E4B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1589" descr="E:\Image\High Quality\STA 449 F1\STA_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6"/>
          <a:stretch/>
        </p:blipFill>
        <p:spPr bwMode="auto">
          <a:xfrm>
            <a:off x="1189931" y="2345258"/>
            <a:ext cx="590550" cy="410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479376" y="404664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 smtClean="0"/>
              <a:t>TG</a:t>
            </a:r>
            <a:r>
              <a:rPr lang="en-US" altLang="zh-CN" sz="2400" dirty="0" smtClean="0"/>
              <a:t>A</a:t>
            </a:r>
            <a:r>
              <a:rPr lang="zh-CN" altLang="zh-CN" sz="2400" dirty="0" smtClean="0"/>
              <a:t>传感器</a:t>
            </a:r>
            <a:endParaRPr lang="zh-CN" alt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8148" t="8450" r="12136" b="24060"/>
          <a:stretch/>
        </p:blipFill>
        <p:spPr bwMode="gray">
          <a:xfrm>
            <a:off x="1099740" y="1198069"/>
            <a:ext cx="837679" cy="125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l="13111" t="7100" r="16468" b="34015"/>
          <a:stretch/>
        </p:blipFill>
        <p:spPr bwMode="gray">
          <a:xfrm>
            <a:off x="2155055" y="1198069"/>
            <a:ext cx="872814" cy="95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474451" y="1293580"/>
            <a:ext cx="852620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b="1" dirty="0"/>
              <a:t>优点：</a:t>
            </a:r>
          </a:p>
          <a:p>
            <a:r>
              <a:rPr lang="zh-CN" altLang="en-US" sz="2000" dirty="0">
                <a:ea typeface="宋体" pitchFamily="2" charset="-122"/>
              </a:rPr>
              <a:t>样品量大。</a:t>
            </a:r>
            <a:endParaRPr lang="en-US" altLang="zh-CN" sz="2000" dirty="0">
              <a:ea typeface="宋体" pitchFamily="2" charset="-122"/>
            </a:endParaRPr>
          </a:p>
          <a:p>
            <a:r>
              <a:rPr lang="zh-CN" altLang="en-US" sz="2000" dirty="0">
                <a:ea typeface="宋体" pitchFamily="2" charset="-122"/>
              </a:rPr>
              <a:t>平台型坩埚与气氛接触好。</a:t>
            </a:r>
          </a:p>
          <a:p>
            <a:r>
              <a:rPr lang="zh-CN" altLang="en-US" sz="2000" dirty="0">
                <a:ea typeface="宋体" pitchFamily="2" charset="-122"/>
              </a:rPr>
              <a:t>结构简单，不易污染。</a:t>
            </a:r>
          </a:p>
          <a:p>
            <a:r>
              <a:rPr lang="zh-CN" altLang="en-US" sz="2000" dirty="0">
                <a:ea typeface="宋体" pitchFamily="2" charset="-122"/>
              </a:rPr>
              <a:t>价格较经济（相比DSC、DTA）。</a:t>
            </a:r>
          </a:p>
          <a:p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b="1" dirty="0"/>
              <a:t>应用：</a:t>
            </a:r>
          </a:p>
          <a:p>
            <a:r>
              <a:rPr lang="zh-CN" altLang="en-US" sz="2000" dirty="0">
                <a:ea typeface="宋体" pitchFamily="2" charset="-122"/>
              </a:rPr>
              <a:t>适合于单热重测试的简单应用场合。</a:t>
            </a:r>
          </a:p>
          <a:p>
            <a:r>
              <a:rPr lang="zh-CN" altLang="en-US" sz="2000" dirty="0">
                <a:ea typeface="宋体" pitchFamily="2" charset="-122"/>
              </a:rPr>
              <a:t>大容积坩埚：适合于大样品量、或不均匀样品的场合。</a:t>
            </a:r>
          </a:p>
          <a:p>
            <a:r>
              <a:rPr lang="zh-CN" altLang="en-US" sz="2000" dirty="0">
                <a:ea typeface="宋体" pitchFamily="2" charset="-122"/>
              </a:rPr>
              <a:t>平台型坩埚：适合于大体积样品，或气固反应（吸附解吸、氧化还原...</a:t>
            </a:r>
            <a:r>
              <a:rPr lang="zh-CN" altLang="en-US" sz="2000" dirty="0" smtClean="0">
                <a:ea typeface="宋体" pitchFamily="2" charset="-122"/>
              </a:rPr>
              <a:t>）。</a:t>
            </a:r>
            <a:endParaRPr lang="en-US" altLang="zh-CN" sz="2000" dirty="0">
              <a:ea typeface="宋体" pitchFamily="2" charset="-122"/>
            </a:endParaRPr>
          </a:p>
          <a:p>
            <a:endParaRPr lang="en-US" altLang="zh-CN" dirty="0" smtClean="0">
              <a:latin typeface="Arial" pitchFamily="34" charset="0"/>
            </a:endParaRPr>
          </a:p>
          <a:p>
            <a:endParaRPr lang="zh-CN" altLang="en-US" dirty="0">
              <a:latin typeface="Arial" pitchFamily="34" charset="0"/>
            </a:endParaRPr>
          </a:p>
          <a:p>
            <a:r>
              <a:rPr lang="zh-CN" altLang="en-US" sz="2000" dirty="0">
                <a:ea typeface="宋体" pitchFamily="2" charset="-122"/>
              </a:rPr>
              <a:t>适合于有一定污染可能的高危样品测试。</a:t>
            </a:r>
          </a:p>
          <a:p>
            <a:r>
              <a:rPr lang="zh-CN" altLang="en-US" sz="2000" dirty="0">
                <a:ea typeface="宋体" pitchFamily="2" charset="-122"/>
              </a:rPr>
              <a:t>可配合使用 c-DTA 功能得到差热曲线。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 rotWithShape="1">
          <a:blip r:embed="rId5" cstate="print"/>
          <a:srcRect l="13098" t="13299" r="12182" b="14930"/>
          <a:stretch/>
        </p:blipFill>
        <p:spPr bwMode="auto">
          <a:xfrm>
            <a:off x="2155055" y="2345258"/>
            <a:ext cx="872814" cy="77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8446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aster 4:3">
  <a:themeElements>
    <a:clrScheme name="NETZSCH">
      <a:dk1>
        <a:sysClr val="windowText" lastClr="000000"/>
      </a:dk1>
      <a:lt1>
        <a:srgbClr val="FFFFFF"/>
      </a:lt1>
      <a:dk2>
        <a:srgbClr val="00B1AC"/>
      </a:dk2>
      <a:lt2>
        <a:srgbClr val="60CDCB"/>
      </a:lt2>
      <a:accent1>
        <a:srgbClr val="99DCD9"/>
      </a:accent1>
      <a:accent2>
        <a:srgbClr val="905945"/>
      </a:accent2>
      <a:accent3>
        <a:srgbClr val="E77919"/>
      </a:accent3>
      <a:accent4>
        <a:srgbClr val="00468E"/>
      </a:accent4>
      <a:accent5>
        <a:srgbClr val="1967D7"/>
      </a:accent5>
      <a:accent6>
        <a:srgbClr val="B3C7E7"/>
      </a:accent6>
      <a:hlink>
        <a:srgbClr val="007770"/>
      </a:hlink>
      <a:folHlink>
        <a:srgbClr val="8C8C8C"/>
      </a:folHlink>
    </a:clrScheme>
    <a:fontScheme name="NETZ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7770"/>
        </a:solidFill>
        <a:ln>
          <a:noFill/>
        </a:ln>
      </a:spPr>
      <a:bodyPr lIns="90000" rIns="90000" rtlCol="0" anchor="ctr"/>
      <a:lstStyle>
        <a:defPPr marL="269875" indent="-269875" algn="l">
          <a:spcBef>
            <a:spcPts val="600"/>
          </a:spcBef>
          <a:buFont typeface="Webdings" panose="05030102010509060703" pitchFamily="18" charset="2"/>
          <a:buChar char="&lt;"/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 anchor="ctr" anchorCtr="0">
        <a:spAutoFit/>
      </a:bodyPr>
      <a:lstStyle>
        <a:defPPr marL="269875" indent="-269875">
          <a:spcBef>
            <a:spcPts val="600"/>
          </a:spcBef>
          <a:buClr>
            <a:srgbClr val="007770"/>
          </a:buClr>
          <a:buFont typeface="Webdings" panose="05030102010509060703" pitchFamily="18" charset="2"/>
          <a:buChar char="&lt;"/>
          <a:defRPr sz="16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custClrLst>
    <a:custClr name="NEZTSCH Corporate Color">
      <a:srgbClr val="007770"/>
    </a:custClr>
    <a:custClr name="Black 70%">
      <a:srgbClr val="4D4D4D"/>
    </a:custClr>
    <a:custClr name="Black 45%">
      <a:srgbClr val="8C8C8C"/>
    </a:custClr>
    <a:custClr name="Black 25%">
      <a:srgbClr val="BFBFBF"/>
    </a:custClr>
    <a:custClr name="Black 12%">
      <a:srgbClr val="E0E0E0"/>
    </a:custClr>
    <a:custClr name="Orange 2">
      <a:srgbClr val="FFBC3E"/>
    </a:custClr>
    <a:custClr name="Orange 3">
      <a:srgbClr val="FDD475"/>
    </a:custClr>
    <a:custClr name="Traffic Light Red">
      <a:srgbClr val="D9251D"/>
    </a:custClr>
    <a:custClr name="Traffic Light Yellow">
      <a:srgbClr val="FEE000"/>
    </a:custClr>
    <a:custClr name="Traffic Light Green">
      <a:srgbClr val="84C326"/>
    </a:custClr>
    <a:custClr>
      <a:srgbClr val="DA9694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rissa">
  <a:themeElements>
    <a:clrScheme name="NETZSCH">
      <a:dk1>
        <a:sysClr val="windowText" lastClr="000000"/>
      </a:dk1>
      <a:lt1>
        <a:srgbClr val="FFFFFF"/>
      </a:lt1>
      <a:dk2>
        <a:srgbClr val="00B1AC"/>
      </a:dk2>
      <a:lt2>
        <a:srgbClr val="60CDCB"/>
      </a:lt2>
      <a:accent1>
        <a:srgbClr val="99DCD9"/>
      </a:accent1>
      <a:accent2>
        <a:srgbClr val="905945"/>
      </a:accent2>
      <a:accent3>
        <a:srgbClr val="E77919"/>
      </a:accent3>
      <a:accent4>
        <a:srgbClr val="00468E"/>
      </a:accent4>
      <a:accent5>
        <a:srgbClr val="1967D7"/>
      </a:accent5>
      <a:accent6>
        <a:srgbClr val="B3C7E7"/>
      </a:accent6>
      <a:hlink>
        <a:srgbClr val="007770"/>
      </a:hlink>
      <a:folHlink>
        <a:srgbClr val="8C8C8C"/>
      </a:folHlink>
    </a:clrScheme>
    <a:fontScheme name="NETZ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NETZSCH">
      <a:dk1>
        <a:sysClr val="windowText" lastClr="000000"/>
      </a:dk1>
      <a:lt1>
        <a:srgbClr val="FFFFFF"/>
      </a:lt1>
      <a:dk2>
        <a:srgbClr val="00B1AC"/>
      </a:dk2>
      <a:lt2>
        <a:srgbClr val="60CDCB"/>
      </a:lt2>
      <a:accent1>
        <a:srgbClr val="99DCD9"/>
      </a:accent1>
      <a:accent2>
        <a:srgbClr val="905945"/>
      </a:accent2>
      <a:accent3>
        <a:srgbClr val="E77919"/>
      </a:accent3>
      <a:accent4>
        <a:srgbClr val="00468E"/>
      </a:accent4>
      <a:accent5>
        <a:srgbClr val="1967D7"/>
      </a:accent5>
      <a:accent6>
        <a:srgbClr val="B3C7E7"/>
      </a:accent6>
      <a:hlink>
        <a:srgbClr val="007770"/>
      </a:hlink>
      <a:folHlink>
        <a:srgbClr val="8C8C8C"/>
      </a:folHlink>
    </a:clrScheme>
    <a:fontScheme name="NETZSCH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5204</TotalTime>
  <Words>4183</Words>
  <Application>Microsoft Office PowerPoint</Application>
  <PresentationFormat>宽屏</PresentationFormat>
  <Paragraphs>469</Paragraphs>
  <Slides>57</Slides>
  <Notes>6</Notes>
  <HiddenSlides>0</HiddenSlides>
  <MMClips>1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2" baseType="lpstr">
      <vt:lpstr>等线</vt:lpstr>
      <vt:lpstr>楷体_GB2312</vt:lpstr>
      <vt:lpstr>宋体</vt:lpstr>
      <vt:lpstr>微软雅黑</vt:lpstr>
      <vt:lpstr>Arial</vt:lpstr>
      <vt:lpstr>Arial Narrow</vt:lpstr>
      <vt:lpstr>Calibri</vt:lpstr>
      <vt:lpstr>Cambria Math</vt:lpstr>
      <vt:lpstr>Symbol</vt:lpstr>
      <vt:lpstr>Tahoma</vt:lpstr>
      <vt:lpstr>Times New Roman</vt:lpstr>
      <vt:lpstr>Webdings</vt:lpstr>
      <vt:lpstr>Wingdings</vt:lpstr>
      <vt:lpstr>Master 4:3</vt:lpstr>
      <vt:lpstr>think-cell Folie</vt:lpstr>
      <vt:lpstr>PowerPoint 演示文稿</vt:lpstr>
      <vt:lpstr>热分析实验技巧 — STA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NETZSCH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Theme of Presentation</dc:subject>
  <dc:creator>Kelbler, Julia</dc:creator>
  <dc:description>Optimized for Powerpoint 2010</dc:description>
  <cp:lastModifiedBy>Wang, Rong</cp:lastModifiedBy>
  <cp:revision>661</cp:revision>
  <cp:lastPrinted>2018-12-13T09:53:00Z</cp:lastPrinted>
  <dcterms:created xsi:type="dcterms:W3CDTF">2018-11-22T09:42:00Z</dcterms:created>
  <dcterms:modified xsi:type="dcterms:W3CDTF">2020-10-30T01:36:19Z</dcterms:modified>
  <cp:category>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0x01010040CF2BB5148D634EB252D2AB515945A3</vt:lpwstr>
  </property>
  <property fmtid="{D5CDD505-2E9C-101B-9397-08002B2CF9AE}" pid="3" name="KSOProductBuildVer">
    <vt:lpwstr>2052-11.1.0.8214</vt:lpwstr>
  </property>
</Properties>
</file>