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5" r:id="rId6"/>
    <p:sldId id="262" r:id="rId7"/>
    <p:sldId id="264" r:id="rId8"/>
    <p:sldId id="263" r:id="rId9"/>
    <p:sldId id="267" r:id="rId10"/>
    <p:sldId id="268" r:id="rId11"/>
    <p:sldId id="269" r:id="rId12"/>
    <p:sldId id="259" r:id="rId13"/>
    <p:sldId id="258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95"/>
        <p:guide pos="29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马尔文纳米粒径及电位分析仪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7190" y="1840230"/>
            <a:ext cx="7630795" cy="1229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just" fontAlgn="auto">
              <a:spcAft>
                <a:spcPts val="1200"/>
              </a:spcAft>
              <a:defRPr/>
            </a:pPr>
            <a:r>
              <a:rPr lang="zh-CN" altLang="en-US" sz="1600" i="1" u="sng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多分散体系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1" algn="just">
              <a:defRPr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由于颗粒大小不同，扩散系数不同，相关方程是各指数衰减的总和的函数。有两种数学拟合方法：累积矩法，可得到</a:t>
            </a:r>
            <a:r>
              <a:rPr lang="zh-CN" altLang="en-US" sz="16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Ｚ均粒径和分布系数</a:t>
            </a:r>
            <a:r>
              <a:rPr lang="en-US" altLang="zh-CN" sz="16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PD.I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，和多指数分析模型，可得到不同粒径和它们对散射光光强的相对贡献率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1690" y="765810"/>
            <a:ext cx="7186295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spcAft>
                <a:spcPts val="1200"/>
              </a:spcAft>
            </a:pPr>
            <a:r>
              <a:rPr lang="zh-CN" altLang="en-US" sz="1600" i="1" u="sng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单分散体系</a:t>
            </a:r>
            <a:endParaRPr lang="zh-CN" altLang="en-US" sz="16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所有颗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粒扩散系数</a:t>
            </a:r>
            <a:r>
              <a:rPr lang="en-US" altLang="zh-CN" sz="1600" i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相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同。由相关曲线以最小二乘法拟合出的扩散系数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，可直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接代入斯托克斯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爱因斯坦方程，得到颗粒粒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径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2170" y="224790"/>
            <a:ext cx="4297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相关曲线与颗粒随机运动扩散系数相关：</a:t>
            </a:r>
            <a:endParaRPr lang="zh-CN" altLang="en-US" kern="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/>
        </p:nvSpPr>
        <p:spPr>
          <a:xfrm>
            <a:off x="852170" y="3228340"/>
            <a:ext cx="3382645" cy="401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GB" sz="1800" smtClean="0">
                <a:ea typeface="宋体" panose="02010600030101010101" pitchFamily="2" charset="-122"/>
              </a:rPr>
              <a:t>分布系数 （</a:t>
            </a:r>
            <a:r>
              <a:rPr lang="en-GB" altLang="zh-CN" sz="1800" smtClean="0">
                <a:ea typeface="宋体" panose="02010600030101010101" pitchFamily="2" charset="-122"/>
              </a:rPr>
              <a:t>PD.I</a:t>
            </a:r>
            <a:r>
              <a:rPr lang="zh-CN" altLang="en-GB" sz="1800" smtClean="0">
                <a:ea typeface="宋体" panose="02010600030101010101" pitchFamily="2" charset="-122"/>
              </a:rPr>
              <a:t>）	</a:t>
            </a:r>
            <a:endParaRPr lang="zh-CN" altLang="en-GB" sz="1800" smtClean="0">
              <a:ea typeface="宋体" panose="02010600030101010101" pitchFamily="2" charset="-122"/>
            </a:endParaRPr>
          </a:p>
        </p:txBody>
      </p:sp>
      <p:graphicFrame>
        <p:nvGraphicFramePr>
          <p:cNvPr id="284697" name="Group 2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293620" y="3769995"/>
          <a:ext cx="4556760" cy="2562860"/>
        </p:xfrm>
        <a:graphic>
          <a:graphicData uri="http://schemas.openxmlformats.org/drawingml/2006/table">
            <a:tbl>
              <a:tblPr/>
              <a:tblGrid>
                <a:gridCol w="1376680"/>
                <a:gridCol w="3180080"/>
              </a:tblGrid>
              <a:tr h="414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分布系数值</a:t>
                      </a:r>
                      <a:endParaRPr kumimoji="0" lang="zh-CN" alt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注解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&lt; 0.05</a:t>
                      </a:r>
                      <a:endParaRPr kumimoji="0" lang="en-GB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单分散体系</a:t>
                      </a:r>
                      <a:r>
                        <a:rPr kumimoji="0" lang="zh-CN" alt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，如一些乳液的标样。</a:t>
                      </a:r>
                      <a:endParaRPr kumimoji="0" lang="zh-CN" alt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&lt; 0.08</a:t>
                      </a:r>
                      <a:endParaRPr kumimoji="0" lang="en-GB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近单分散体系</a:t>
                      </a:r>
                      <a:r>
                        <a:rPr kumimoji="0" lang="zh-CN" alt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，但动态光散射只能用一个单指数衰减的方法来分析，不能提供更高的分辨率。</a:t>
                      </a:r>
                      <a:endParaRPr kumimoji="0" lang="zh-CN" alt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0.08 - 0.7</a:t>
                      </a:r>
                      <a:endParaRPr kumimoji="0" lang="en-GB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适中分散度的体系</a:t>
                      </a:r>
                      <a:r>
                        <a:rPr kumimoji="0" lang="zh-CN" alt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。运算法则的最佳适用范围。</a:t>
                      </a:r>
                      <a:endParaRPr kumimoji="0" lang="zh-CN" alt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&gt; 0.7</a:t>
                      </a:r>
                      <a:endParaRPr kumimoji="0" lang="en-GB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尺寸分布非常宽的体系</a:t>
                      </a:r>
                      <a:r>
                        <a:rPr kumimoji="0" lang="zh-CN" alt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，很可能不适合光散射的方法分析。</a:t>
                      </a:r>
                      <a:endParaRPr kumimoji="0" lang="zh-CN" alt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940" y="315419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Zeta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351" y="777084"/>
            <a:ext cx="45301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纳米粒子表面带净电荷，导致粒子周围液体存在双电层，外层分散层中剪切面的电位即为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Zeta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电位。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163" y="2100053"/>
            <a:ext cx="4752528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该仪器通过测量电泳迁移率，运用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Henry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方程，计算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Zeta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电位。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电泳迁移率与电场、介质介电常数、介质粘度、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Zeta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电位有关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89" y="777084"/>
            <a:ext cx="2827903" cy="27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388" y="5123723"/>
            <a:ext cx="49097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Zeta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电位的大小：体系稳定性趋势，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zeta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电位越大，体系越稳定，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zeta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电位越小，体系越容易絮凝或沉降。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15" y="4021579"/>
            <a:ext cx="2316093" cy="62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14" y="4124490"/>
            <a:ext cx="3302441" cy="164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8"/>
          <p:cNvGrpSpPr/>
          <p:nvPr/>
        </p:nvGrpSpPr>
        <p:grpSpPr bwMode="auto">
          <a:xfrm>
            <a:off x="3735070" y="3686175"/>
            <a:ext cx="2569284" cy="1296844"/>
            <a:chOff x="1990" y="2782"/>
            <a:chExt cx="1896" cy="1073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2016" y="3036"/>
              <a:ext cx="1225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en-GB" altLang="zh-CN" sz="1400" i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z</a:t>
              </a:r>
              <a:r>
                <a:rPr lang="en-GB" altLang="zh-CN" sz="1400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GB" sz="1400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：</a:t>
              </a:r>
              <a:r>
                <a:rPr lang="en-GB" altLang="zh-CN" sz="1400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zeta</a:t>
              </a:r>
              <a:r>
                <a:rPr lang="zh-CN" altLang="en-GB" sz="1400" dirty="0" smtClean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电</a:t>
              </a:r>
              <a:r>
                <a:rPr lang="zh-CN" altLang="en-US" sz="1400" dirty="0" smtClean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位</a:t>
              </a:r>
              <a:endParaRPr lang="zh-CN" altLang="en-US" sz="1400" dirty="0" smtClean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0"/>
                <p:cNvSpPr>
                  <a:spLocks noChangeArrowheads="1"/>
                </p:cNvSpPr>
                <p:nvPr/>
              </p:nvSpPr>
              <p:spPr bwMode="auto">
                <a:xfrm>
                  <a:off x="1990" y="2782"/>
                  <a:ext cx="1045" cy="1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4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GB" altLang="zh-CN" sz="1800" i="1">
                              <a:solidFill>
                                <a:srgbClr val="000066"/>
                              </a:solidFill>
                              <a:latin typeface="Cambria Math" panose="02040503050406030204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rgbClr val="000066"/>
                              </a:solidFill>
                              <a:latin typeface="Cambria Math" panose="02040503050406030204"/>
                              <a:ea typeface="宋体" panose="02010600030101010101" pitchFamily="2" charset="-122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rgbClr val="000066"/>
                              </a:solidFill>
                              <a:latin typeface="Cambria Math" panose="02040503050406030204"/>
                              <a:ea typeface="宋体" panose="02010600030101010101" pitchFamily="2" charset="-122"/>
                            </a:rPr>
                            <m:t>𝐸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rgbClr val="000066"/>
                          </a:solidFill>
                          <a:latin typeface="Cambria Math" panose="02040503050406030204"/>
                          <a:ea typeface="宋体" panose="02010600030101010101" pitchFamily="2" charset="-122"/>
                        </a:rPr>
                        <m:t> </m:t>
                      </m:r>
                    </m:oMath>
                  </a14:m>
                  <a:r>
                    <a:rPr lang="zh-CN" altLang="en-GB" sz="1800" dirty="0">
                      <a:solidFill>
                        <a:srgbClr val="000066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：</a:t>
                  </a:r>
                  <a:r>
                    <a:rPr lang="zh-CN" altLang="en-GB" sz="1800" dirty="0">
                      <a:solidFill>
                        <a:srgbClr val="000099"/>
                      </a:solidFill>
                      <a:ea typeface="宋体" panose="02010600030101010101" pitchFamily="2" charset="-122"/>
                    </a:rPr>
                    <a:t>电泳淌度</a:t>
                  </a:r>
                  <a:endParaRPr lang="en-GB" altLang="zh-CN" sz="1800" dirty="0">
                    <a:solidFill>
                      <a:srgbClr val="000099"/>
                    </a:solidFill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8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90" y="2782"/>
                  <a:ext cx="1045" cy="128"/>
                </a:xfrm>
                <a:prstGeom prst="rect">
                  <a:avLst/>
                </a:prstGeom>
                <a:blipFill rotWithShape="1">
                  <a:blip r:embed="rId4"/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2016" y="3288"/>
              <a:ext cx="126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en-GB" altLang="zh-CN" sz="1400" i="1" dirty="0">
                  <a:solidFill>
                    <a:srgbClr val="000066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e</a:t>
              </a:r>
              <a:r>
                <a:rPr lang="en-GB" altLang="zh-CN" sz="1400" dirty="0">
                  <a:solidFill>
                    <a:srgbClr val="000066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 </a:t>
              </a:r>
              <a:r>
                <a:rPr lang="zh-CN" altLang="en-GB" sz="1400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：介电常数</a:t>
              </a:r>
              <a:endParaRPr lang="zh-CN" altLang="en-GB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2016" y="3540"/>
              <a:ext cx="93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en-GB" altLang="zh-CN" sz="1400" i="1" dirty="0" smtClean="0">
                  <a:solidFill>
                    <a:srgbClr val="0000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  <a:r>
                <a:rPr lang="zh-CN" altLang="en-US" sz="1400" i="1" dirty="0" smtClean="0">
                  <a:solidFill>
                    <a:srgbClr val="000066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：</a:t>
              </a:r>
              <a:r>
                <a:rPr lang="zh-CN" altLang="en-GB" sz="1400" dirty="0" smtClean="0">
                  <a:solidFill>
                    <a:srgbClr val="000066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粘</a:t>
              </a:r>
              <a:r>
                <a:rPr lang="zh-CN" altLang="en-GB" sz="1400" dirty="0">
                  <a:solidFill>
                    <a:srgbClr val="000066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度</a:t>
              </a:r>
              <a:endParaRPr lang="zh-CN" altLang="en-GB" sz="1400" dirty="0">
                <a:solidFill>
                  <a:srgbClr val="000066"/>
                </a:solidFill>
                <a:latin typeface="Symbol" panose="05050102010706020507" pitchFamily="18" charset="2"/>
                <a:ea typeface="宋体" panose="02010600030101010101" pitchFamily="2" charset="-122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2016" y="3708"/>
              <a:ext cx="187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en-US" altLang="zh-CN" sz="1400" i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en-GB" altLang="zh-CN" sz="1400" i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(k</a:t>
              </a:r>
              <a:r>
                <a:rPr lang="en-GB" altLang="zh-CN" sz="1400" i="1" dirty="0" smtClean="0">
                  <a:solidFill>
                    <a:srgbClr val="000066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 </a:t>
              </a:r>
              <a:r>
                <a:rPr lang="en-GB" altLang="zh-CN" sz="1400" i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a) </a:t>
              </a:r>
              <a:r>
                <a:rPr lang="zh-CN" altLang="en-GB" sz="1400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： </a:t>
              </a:r>
              <a:r>
                <a:rPr lang="en-GB" altLang="zh-CN" sz="1400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Henrys </a:t>
              </a:r>
              <a:r>
                <a:rPr lang="zh-CN" altLang="en-US" sz="1400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函数</a:t>
              </a:r>
              <a:endPara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643" y="2492896"/>
            <a:ext cx="52294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数据解读：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PDI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 分布系数。越小粒径越均一，最大值为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Z-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ave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 平均粒径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数据质量：平滑的相关曲线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数量分布柱形图：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Origin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作图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72" y="1557592"/>
            <a:ext cx="2520280" cy="223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istrator\Desktop\图片1_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48" y="4365104"/>
            <a:ext cx="2736304" cy="19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977" y="332656"/>
            <a:ext cx="516679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测试必备参数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体系粒子折射系数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RI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吸收率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Absorption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溶剂折射系数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RI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粘度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Viscosity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4088" y="20960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水，乙醇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586" y="965981"/>
            <a:ext cx="595439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动态光散射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(DLS)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测试粒径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测试光强随时间的变化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518950"/>
            <a:ext cx="7741368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散射是光束偏离原来方向传播的现象，当光束通过测试体系时，由于体系内粒子的无规则运动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布朗运动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，光束通过产生的散射也随时间波动，这些散射波在探测器里相互干涉，得到随时间变化波动的光散射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散射光斑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63265" y="3761105"/>
            <a:ext cx="5686425" cy="2602156"/>
            <a:chOff x="971600" y="1709877"/>
            <a:chExt cx="7272808" cy="2989411"/>
          </a:xfrm>
        </p:grpSpPr>
        <p:grpSp>
          <p:nvGrpSpPr>
            <p:cNvPr id="3" name="Group 2"/>
            <p:cNvGrpSpPr/>
            <p:nvPr/>
          </p:nvGrpSpPr>
          <p:grpSpPr>
            <a:xfrm>
              <a:off x="971600" y="1709877"/>
              <a:ext cx="7272808" cy="2989411"/>
              <a:chOff x="251520" y="2476094"/>
              <a:chExt cx="7272808" cy="2989411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2636912"/>
                <a:ext cx="5448300" cy="2638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1"/>
              <p:cNvSpPr txBox="1"/>
              <p:nvPr/>
            </p:nvSpPr>
            <p:spPr>
              <a:xfrm>
                <a:off x="251520" y="2476094"/>
                <a:ext cx="1512168" cy="3523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/>
                  <a:t>入射光</a:t>
                </a:r>
                <a:endParaRPr lang="zh-CN" altLang="en-US" sz="1400" dirty="0"/>
              </a:p>
            </p:txBody>
          </p:sp>
          <p:sp>
            <p:nvSpPr>
              <p:cNvPr id="11" name="TextBox 5"/>
              <p:cNvSpPr txBox="1"/>
              <p:nvPr/>
            </p:nvSpPr>
            <p:spPr>
              <a:xfrm>
                <a:off x="2051720" y="4627265"/>
                <a:ext cx="864095" cy="3166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200" dirty="0" smtClean="0"/>
                  <a:t>检测器</a:t>
                </a:r>
                <a:endParaRPr lang="zh-CN" altLang="en-US" sz="1200" dirty="0"/>
              </a:p>
            </p:txBody>
          </p:sp>
          <p:sp>
            <p:nvSpPr>
              <p:cNvPr id="12" name="TextBox 7"/>
              <p:cNvSpPr txBox="1"/>
              <p:nvPr/>
            </p:nvSpPr>
            <p:spPr>
              <a:xfrm>
                <a:off x="4644007" y="3645023"/>
                <a:ext cx="1872208" cy="5996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/>
                  <a:t>大部分光穿过样品，未散射</a:t>
                </a:r>
                <a:endParaRPr lang="zh-CN" altLang="en-US" sz="1400" dirty="0"/>
              </a:p>
            </p:txBody>
          </p:sp>
          <p:sp>
            <p:nvSpPr>
              <p:cNvPr id="13" name="TextBox 8"/>
              <p:cNvSpPr txBox="1"/>
              <p:nvPr/>
            </p:nvSpPr>
            <p:spPr>
              <a:xfrm>
                <a:off x="5292080" y="4618554"/>
                <a:ext cx="2232248" cy="846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 smtClean="0"/>
                  <a:t>叠加后（增强或减弱）的“平均”散射光</a:t>
                </a:r>
                <a:endParaRPr lang="zh-CN" altLang="en-US" sz="1400" dirty="0"/>
              </a:p>
            </p:txBody>
          </p:sp>
        </p:grpSp>
        <p:grpSp>
          <p:nvGrpSpPr>
            <p:cNvPr id="14" name="Group 4"/>
            <p:cNvGrpSpPr/>
            <p:nvPr/>
          </p:nvGrpSpPr>
          <p:grpSpPr>
            <a:xfrm>
              <a:off x="1259632" y="3212976"/>
              <a:ext cx="1668338" cy="864096"/>
              <a:chOff x="3131840" y="1844824"/>
              <a:chExt cx="1668338" cy="864096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347865" y="2204864"/>
                <a:ext cx="607296" cy="504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3"/>
              <p:cNvSpPr txBox="1"/>
              <p:nvPr/>
            </p:nvSpPr>
            <p:spPr>
              <a:xfrm>
                <a:off x="3131840" y="1844824"/>
                <a:ext cx="1668338" cy="3523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/>
                  <a:t>平</a:t>
                </a:r>
                <a:r>
                  <a:rPr lang="zh-CN" altLang="en-US" sz="1400" dirty="0" smtClean="0"/>
                  <a:t>均检测角度</a:t>
                </a:r>
                <a:endParaRPr lang="zh-CN" altLang="en-US" sz="1400" dirty="0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88900" y="3747135"/>
            <a:ext cx="339979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l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布朗运动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随机自由运动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受温度及介质粘度影响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颗粒越大，运动越慢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可以用扩散系数D表述其运动速度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8920" y="234950"/>
            <a:ext cx="38836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DLS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测试粒径的基本原理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1068" y="1029072"/>
            <a:ext cx="73212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波动随时间的变化表现取决于粒子的大小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温度不变情况下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664" y="384176"/>
            <a:ext cx="3535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动态光散射测试粒径计算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5599" y="2223653"/>
            <a:ext cx="6412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散射光强度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衰减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相关函数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扩散系数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粒径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5298" y="1688742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粒子运动缓慢，散射光斑强度缓慢波动，衰减缓慢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小粒子运动快速，散射光斑强度快速波动，衰减迅速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Group 2"/>
          <p:cNvGrpSpPr/>
          <p:nvPr/>
        </p:nvGrpSpPr>
        <p:grpSpPr>
          <a:xfrm>
            <a:off x="206559" y="3924525"/>
            <a:ext cx="2302883" cy="1463281"/>
            <a:chOff x="756949" y="4862726"/>
            <a:chExt cx="2590915" cy="1623255"/>
          </a:xfrm>
        </p:grpSpPr>
        <p:sp>
          <p:nvSpPr>
            <p:cNvPr id="30" name="Freeform 35"/>
            <p:cNvSpPr/>
            <p:nvPr/>
          </p:nvSpPr>
          <p:spPr bwMode="auto">
            <a:xfrm flipV="1">
              <a:off x="1049958" y="5301208"/>
              <a:ext cx="1721842" cy="781546"/>
            </a:xfrm>
            <a:custGeom>
              <a:avLst/>
              <a:gdLst>
                <a:gd name="T0" fmla="*/ 0 w 2769"/>
                <a:gd name="T1" fmla="*/ 0 h 968"/>
                <a:gd name="T2" fmla="*/ 0 w 2769"/>
                <a:gd name="T3" fmla="*/ 0 h 968"/>
                <a:gd name="T4" fmla="*/ 0 w 2769"/>
                <a:gd name="T5" fmla="*/ 0 h 968"/>
                <a:gd name="T6" fmla="*/ 0 w 2769"/>
                <a:gd name="T7" fmla="*/ 0 h 968"/>
                <a:gd name="T8" fmla="*/ 0 w 2769"/>
                <a:gd name="T9" fmla="*/ 0 h 968"/>
                <a:gd name="T10" fmla="*/ 0 w 2769"/>
                <a:gd name="T11" fmla="*/ 0 h 968"/>
                <a:gd name="T12" fmla="*/ 0 w 2769"/>
                <a:gd name="T13" fmla="*/ 0 h 968"/>
                <a:gd name="T14" fmla="*/ 0 w 2769"/>
                <a:gd name="T15" fmla="*/ 0 h 968"/>
                <a:gd name="T16" fmla="*/ 0 w 2769"/>
                <a:gd name="T17" fmla="*/ 0 h 968"/>
                <a:gd name="T18" fmla="*/ 0 w 2769"/>
                <a:gd name="T19" fmla="*/ 0 h 968"/>
                <a:gd name="T20" fmla="*/ 0 w 2769"/>
                <a:gd name="T21" fmla="*/ 0 h 968"/>
                <a:gd name="T22" fmla="*/ 0 w 2769"/>
                <a:gd name="T23" fmla="*/ 0 h 968"/>
                <a:gd name="T24" fmla="*/ 0 w 2769"/>
                <a:gd name="T25" fmla="*/ 0 h 968"/>
                <a:gd name="T26" fmla="*/ 0 w 2769"/>
                <a:gd name="T27" fmla="*/ 0 h 968"/>
                <a:gd name="T28" fmla="*/ 0 w 2769"/>
                <a:gd name="T29" fmla="*/ 0 h 968"/>
                <a:gd name="T30" fmla="*/ 0 w 2769"/>
                <a:gd name="T31" fmla="*/ 0 h 968"/>
                <a:gd name="T32" fmla="*/ 0 w 2769"/>
                <a:gd name="T33" fmla="*/ 0 h 968"/>
                <a:gd name="T34" fmla="*/ 0 w 2769"/>
                <a:gd name="T35" fmla="*/ 0 h 968"/>
                <a:gd name="T36" fmla="*/ 0 w 2769"/>
                <a:gd name="T37" fmla="*/ 0 h 968"/>
                <a:gd name="T38" fmla="*/ 0 w 2769"/>
                <a:gd name="T39" fmla="*/ 0 h 968"/>
                <a:gd name="T40" fmla="*/ 0 w 2769"/>
                <a:gd name="T41" fmla="*/ 0 h 968"/>
                <a:gd name="T42" fmla="*/ 0 w 2769"/>
                <a:gd name="T43" fmla="*/ 0 h 968"/>
                <a:gd name="T44" fmla="*/ 0 w 2769"/>
                <a:gd name="T45" fmla="*/ 0 h 968"/>
                <a:gd name="T46" fmla="*/ 0 w 2769"/>
                <a:gd name="T47" fmla="*/ 0 h 968"/>
                <a:gd name="T48" fmla="*/ 0 w 2769"/>
                <a:gd name="T49" fmla="*/ 0 h 968"/>
                <a:gd name="T50" fmla="*/ 0 w 2769"/>
                <a:gd name="T51" fmla="*/ 0 h 968"/>
                <a:gd name="T52" fmla="*/ 0 w 2769"/>
                <a:gd name="T53" fmla="*/ 0 h 968"/>
                <a:gd name="T54" fmla="*/ 0 w 2769"/>
                <a:gd name="T55" fmla="*/ 0 h 968"/>
                <a:gd name="T56" fmla="*/ 0 w 2769"/>
                <a:gd name="T57" fmla="*/ 0 h 968"/>
                <a:gd name="T58" fmla="*/ 0 w 2769"/>
                <a:gd name="T59" fmla="*/ 0 h 968"/>
                <a:gd name="T60" fmla="*/ 0 w 2769"/>
                <a:gd name="T61" fmla="*/ 0 h 968"/>
                <a:gd name="T62" fmla="*/ 0 w 2769"/>
                <a:gd name="T63" fmla="*/ 0 h 968"/>
                <a:gd name="T64" fmla="*/ 0 w 2769"/>
                <a:gd name="T65" fmla="*/ 0 h 968"/>
                <a:gd name="T66" fmla="*/ 0 w 2769"/>
                <a:gd name="T67" fmla="*/ 0 h 968"/>
                <a:gd name="T68" fmla="*/ 0 w 2769"/>
                <a:gd name="T69" fmla="*/ 0 h 968"/>
                <a:gd name="T70" fmla="*/ 0 w 2769"/>
                <a:gd name="T71" fmla="*/ 0 h 968"/>
                <a:gd name="T72" fmla="*/ 0 w 2769"/>
                <a:gd name="T73" fmla="*/ 0 h 968"/>
                <a:gd name="T74" fmla="*/ 0 w 2769"/>
                <a:gd name="T75" fmla="*/ 0 h 968"/>
                <a:gd name="T76" fmla="*/ 0 w 2769"/>
                <a:gd name="T77" fmla="*/ 0 h 968"/>
                <a:gd name="T78" fmla="*/ 0 w 2769"/>
                <a:gd name="T79" fmla="*/ 0 h 968"/>
                <a:gd name="T80" fmla="*/ 0 w 2769"/>
                <a:gd name="T81" fmla="*/ 0 h 968"/>
                <a:gd name="T82" fmla="*/ 0 w 2769"/>
                <a:gd name="T83" fmla="*/ 0 h 968"/>
                <a:gd name="T84" fmla="*/ 0 w 2769"/>
                <a:gd name="T85" fmla="*/ 0 h 968"/>
                <a:gd name="T86" fmla="*/ 0 w 2769"/>
                <a:gd name="T87" fmla="*/ 0 h 968"/>
                <a:gd name="T88" fmla="*/ 0 w 2769"/>
                <a:gd name="T89" fmla="*/ 0 h 968"/>
                <a:gd name="T90" fmla="*/ 0 w 2769"/>
                <a:gd name="T91" fmla="*/ 0 h 968"/>
                <a:gd name="T92" fmla="*/ 0 w 2769"/>
                <a:gd name="T93" fmla="*/ 0 h 968"/>
                <a:gd name="T94" fmla="*/ 0 w 2769"/>
                <a:gd name="T95" fmla="*/ 0 h 968"/>
                <a:gd name="T96" fmla="*/ 0 w 2769"/>
                <a:gd name="T97" fmla="*/ 0 h 968"/>
                <a:gd name="T98" fmla="*/ 0 w 2769"/>
                <a:gd name="T99" fmla="*/ 0 h 968"/>
                <a:gd name="T100" fmla="*/ 0 w 2769"/>
                <a:gd name="T101" fmla="*/ 0 h 968"/>
                <a:gd name="T102" fmla="*/ 0 w 2769"/>
                <a:gd name="T103" fmla="*/ 0 h 968"/>
                <a:gd name="T104" fmla="*/ 0 w 2769"/>
                <a:gd name="T105" fmla="*/ 0 h 968"/>
                <a:gd name="T106" fmla="*/ 0 w 2769"/>
                <a:gd name="T107" fmla="*/ 0 h 968"/>
                <a:gd name="T108" fmla="*/ 0 w 2769"/>
                <a:gd name="T109" fmla="*/ 0 h 968"/>
                <a:gd name="T110" fmla="*/ 0 w 2769"/>
                <a:gd name="T111" fmla="*/ 0 h 968"/>
                <a:gd name="T112" fmla="*/ 0 w 2769"/>
                <a:gd name="T113" fmla="*/ 0 h 968"/>
                <a:gd name="T114" fmla="*/ 0 w 2769"/>
                <a:gd name="T115" fmla="*/ 0 h 9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69" h="968">
                  <a:moveTo>
                    <a:pt x="8" y="714"/>
                  </a:moveTo>
                  <a:cubicBezTo>
                    <a:pt x="30" y="632"/>
                    <a:pt x="0" y="731"/>
                    <a:pt x="31" y="661"/>
                  </a:cubicBezTo>
                  <a:cubicBezTo>
                    <a:pt x="57" y="602"/>
                    <a:pt x="28" y="628"/>
                    <a:pt x="68" y="601"/>
                  </a:cubicBezTo>
                  <a:cubicBezTo>
                    <a:pt x="77" y="577"/>
                    <a:pt x="106" y="534"/>
                    <a:pt x="106" y="534"/>
                  </a:cubicBezTo>
                  <a:cubicBezTo>
                    <a:pt x="108" y="527"/>
                    <a:pt x="105" y="513"/>
                    <a:pt x="113" y="512"/>
                  </a:cubicBezTo>
                  <a:cubicBezTo>
                    <a:pt x="129" y="510"/>
                    <a:pt x="158" y="527"/>
                    <a:pt x="158" y="527"/>
                  </a:cubicBezTo>
                  <a:cubicBezTo>
                    <a:pt x="176" y="580"/>
                    <a:pt x="164" y="559"/>
                    <a:pt x="188" y="594"/>
                  </a:cubicBezTo>
                  <a:cubicBezTo>
                    <a:pt x="236" y="562"/>
                    <a:pt x="207" y="589"/>
                    <a:pt x="218" y="489"/>
                  </a:cubicBezTo>
                  <a:cubicBezTo>
                    <a:pt x="223" y="443"/>
                    <a:pt x="230" y="382"/>
                    <a:pt x="270" y="355"/>
                  </a:cubicBezTo>
                  <a:cubicBezTo>
                    <a:pt x="280" y="325"/>
                    <a:pt x="298" y="299"/>
                    <a:pt x="315" y="272"/>
                  </a:cubicBezTo>
                  <a:cubicBezTo>
                    <a:pt x="325" y="257"/>
                    <a:pt x="345" y="227"/>
                    <a:pt x="345" y="227"/>
                  </a:cubicBezTo>
                  <a:cubicBezTo>
                    <a:pt x="359" y="183"/>
                    <a:pt x="368" y="137"/>
                    <a:pt x="382" y="93"/>
                  </a:cubicBezTo>
                  <a:cubicBezTo>
                    <a:pt x="397" y="135"/>
                    <a:pt x="390" y="178"/>
                    <a:pt x="405" y="220"/>
                  </a:cubicBezTo>
                  <a:cubicBezTo>
                    <a:pt x="412" y="217"/>
                    <a:pt x="421" y="218"/>
                    <a:pt x="427" y="212"/>
                  </a:cubicBezTo>
                  <a:cubicBezTo>
                    <a:pt x="433" y="206"/>
                    <a:pt x="429" y="184"/>
                    <a:pt x="435" y="190"/>
                  </a:cubicBezTo>
                  <a:cubicBezTo>
                    <a:pt x="456" y="211"/>
                    <a:pt x="456" y="282"/>
                    <a:pt x="472" y="310"/>
                  </a:cubicBezTo>
                  <a:cubicBezTo>
                    <a:pt x="481" y="327"/>
                    <a:pt x="498" y="339"/>
                    <a:pt x="509" y="355"/>
                  </a:cubicBezTo>
                  <a:cubicBezTo>
                    <a:pt x="512" y="392"/>
                    <a:pt x="507" y="431"/>
                    <a:pt x="517" y="467"/>
                  </a:cubicBezTo>
                  <a:cubicBezTo>
                    <a:pt x="527" y="501"/>
                    <a:pt x="544" y="445"/>
                    <a:pt x="547" y="437"/>
                  </a:cubicBezTo>
                  <a:cubicBezTo>
                    <a:pt x="561" y="394"/>
                    <a:pt x="580" y="354"/>
                    <a:pt x="592" y="310"/>
                  </a:cubicBezTo>
                  <a:cubicBezTo>
                    <a:pt x="599" y="312"/>
                    <a:pt x="607" y="320"/>
                    <a:pt x="614" y="317"/>
                  </a:cubicBezTo>
                  <a:cubicBezTo>
                    <a:pt x="622" y="314"/>
                    <a:pt x="628" y="286"/>
                    <a:pt x="629" y="295"/>
                  </a:cubicBezTo>
                  <a:cubicBezTo>
                    <a:pt x="637" y="372"/>
                    <a:pt x="634" y="450"/>
                    <a:pt x="637" y="527"/>
                  </a:cubicBezTo>
                  <a:cubicBezTo>
                    <a:pt x="644" y="522"/>
                    <a:pt x="652" y="507"/>
                    <a:pt x="659" y="512"/>
                  </a:cubicBezTo>
                  <a:cubicBezTo>
                    <a:pt x="669" y="519"/>
                    <a:pt x="666" y="536"/>
                    <a:pt x="667" y="549"/>
                  </a:cubicBezTo>
                  <a:cubicBezTo>
                    <a:pt x="674" y="630"/>
                    <a:pt x="669" y="663"/>
                    <a:pt x="689" y="729"/>
                  </a:cubicBezTo>
                  <a:cubicBezTo>
                    <a:pt x="695" y="774"/>
                    <a:pt x="701" y="819"/>
                    <a:pt x="711" y="863"/>
                  </a:cubicBezTo>
                  <a:cubicBezTo>
                    <a:pt x="728" y="838"/>
                    <a:pt x="733" y="813"/>
                    <a:pt x="749" y="788"/>
                  </a:cubicBezTo>
                  <a:cubicBezTo>
                    <a:pt x="757" y="763"/>
                    <a:pt x="764" y="743"/>
                    <a:pt x="779" y="721"/>
                  </a:cubicBezTo>
                  <a:cubicBezTo>
                    <a:pt x="800" y="657"/>
                    <a:pt x="783" y="669"/>
                    <a:pt x="809" y="699"/>
                  </a:cubicBezTo>
                  <a:cubicBezTo>
                    <a:pt x="818" y="710"/>
                    <a:pt x="829" y="719"/>
                    <a:pt x="839" y="729"/>
                  </a:cubicBezTo>
                  <a:cubicBezTo>
                    <a:pt x="841" y="754"/>
                    <a:pt x="838" y="779"/>
                    <a:pt x="846" y="803"/>
                  </a:cubicBezTo>
                  <a:cubicBezTo>
                    <a:pt x="849" y="813"/>
                    <a:pt x="845" y="778"/>
                    <a:pt x="854" y="774"/>
                  </a:cubicBezTo>
                  <a:cubicBezTo>
                    <a:pt x="861" y="771"/>
                    <a:pt x="859" y="789"/>
                    <a:pt x="861" y="796"/>
                  </a:cubicBezTo>
                  <a:cubicBezTo>
                    <a:pt x="864" y="803"/>
                    <a:pt x="866" y="811"/>
                    <a:pt x="869" y="818"/>
                  </a:cubicBezTo>
                  <a:cubicBezTo>
                    <a:pt x="875" y="830"/>
                    <a:pt x="891" y="852"/>
                    <a:pt x="898" y="863"/>
                  </a:cubicBezTo>
                  <a:cubicBezTo>
                    <a:pt x="901" y="878"/>
                    <a:pt x="904" y="893"/>
                    <a:pt x="906" y="908"/>
                  </a:cubicBezTo>
                  <a:cubicBezTo>
                    <a:pt x="909" y="926"/>
                    <a:pt x="902" y="947"/>
                    <a:pt x="913" y="961"/>
                  </a:cubicBezTo>
                  <a:cubicBezTo>
                    <a:pt x="919" y="968"/>
                    <a:pt x="928" y="951"/>
                    <a:pt x="936" y="946"/>
                  </a:cubicBezTo>
                  <a:cubicBezTo>
                    <a:pt x="949" y="902"/>
                    <a:pt x="968" y="854"/>
                    <a:pt x="996" y="818"/>
                  </a:cubicBezTo>
                  <a:cubicBezTo>
                    <a:pt x="1004" y="843"/>
                    <a:pt x="1012" y="867"/>
                    <a:pt x="1018" y="893"/>
                  </a:cubicBezTo>
                  <a:cubicBezTo>
                    <a:pt x="1023" y="796"/>
                    <a:pt x="1018" y="689"/>
                    <a:pt x="1048" y="594"/>
                  </a:cubicBezTo>
                  <a:cubicBezTo>
                    <a:pt x="1051" y="534"/>
                    <a:pt x="1050" y="474"/>
                    <a:pt x="1056" y="414"/>
                  </a:cubicBezTo>
                  <a:cubicBezTo>
                    <a:pt x="1057" y="406"/>
                    <a:pt x="1057" y="431"/>
                    <a:pt x="1063" y="437"/>
                  </a:cubicBezTo>
                  <a:cubicBezTo>
                    <a:pt x="1068" y="443"/>
                    <a:pt x="1078" y="442"/>
                    <a:pt x="1085" y="444"/>
                  </a:cubicBezTo>
                  <a:cubicBezTo>
                    <a:pt x="1086" y="441"/>
                    <a:pt x="1100" y="397"/>
                    <a:pt x="1108" y="400"/>
                  </a:cubicBezTo>
                  <a:cubicBezTo>
                    <a:pt x="1117" y="403"/>
                    <a:pt x="1113" y="419"/>
                    <a:pt x="1115" y="429"/>
                  </a:cubicBezTo>
                  <a:cubicBezTo>
                    <a:pt x="1118" y="449"/>
                    <a:pt x="1120" y="469"/>
                    <a:pt x="1123" y="489"/>
                  </a:cubicBezTo>
                  <a:cubicBezTo>
                    <a:pt x="1132" y="546"/>
                    <a:pt x="1148" y="607"/>
                    <a:pt x="1168" y="661"/>
                  </a:cubicBezTo>
                  <a:cubicBezTo>
                    <a:pt x="1189" y="631"/>
                    <a:pt x="1191" y="597"/>
                    <a:pt x="1205" y="564"/>
                  </a:cubicBezTo>
                  <a:cubicBezTo>
                    <a:pt x="1220" y="527"/>
                    <a:pt x="1233" y="491"/>
                    <a:pt x="1243" y="452"/>
                  </a:cubicBezTo>
                  <a:cubicBezTo>
                    <a:pt x="1248" y="350"/>
                    <a:pt x="1259" y="261"/>
                    <a:pt x="1265" y="160"/>
                  </a:cubicBezTo>
                  <a:cubicBezTo>
                    <a:pt x="1278" y="202"/>
                    <a:pt x="1288" y="179"/>
                    <a:pt x="1317" y="160"/>
                  </a:cubicBezTo>
                  <a:cubicBezTo>
                    <a:pt x="1375" y="0"/>
                    <a:pt x="1322" y="312"/>
                    <a:pt x="1347" y="414"/>
                  </a:cubicBezTo>
                  <a:cubicBezTo>
                    <a:pt x="1350" y="437"/>
                    <a:pt x="1345" y="462"/>
                    <a:pt x="1355" y="482"/>
                  </a:cubicBezTo>
                  <a:cubicBezTo>
                    <a:pt x="1358" y="489"/>
                    <a:pt x="1371" y="480"/>
                    <a:pt x="1377" y="474"/>
                  </a:cubicBezTo>
                  <a:cubicBezTo>
                    <a:pt x="1383" y="468"/>
                    <a:pt x="1381" y="458"/>
                    <a:pt x="1385" y="452"/>
                  </a:cubicBezTo>
                  <a:cubicBezTo>
                    <a:pt x="1391" y="443"/>
                    <a:pt x="1400" y="437"/>
                    <a:pt x="1407" y="429"/>
                  </a:cubicBezTo>
                  <a:cubicBezTo>
                    <a:pt x="1410" y="407"/>
                    <a:pt x="1412" y="384"/>
                    <a:pt x="1415" y="362"/>
                  </a:cubicBezTo>
                  <a:cubicBezTo>
                    <a:pt x="1417" y="345"/>
                    <a:pt x="1407" y="302"/>
                    <a:pt x="1422" y="310"/>
                  </a:cubicBezTo>
                  <a:cubicBezTo>
                    <a:pt x="1447" y="323"/>
                    <a:pt x="1429" y="366"/>
                    <a:pt x="1437" y="392"/>
                  </a:cubicBezTo>
                  <a:cubicBezTo>
                    <a:pt x="1446" y="473"/>
                    <a:pt x="1428" y="485"/>
                    <a:pt x="1504" y="467"/>
                  </a:cubicBezTo>
                  <a:cubicBezTo>
                    <a:pt x="1523" y="411"/>
                    <a:pt x="1523" y="485"/>
                    <a:pt x="1527" y="504"/>
                  </a:cubicBezTo>
                  <a:cubicBezTo>
                    <a:pt x="1531" y="579"/>
                    <a:pt x="1531" y="650"/>
                    <a:pt x="1557" y="721"/>
                  </a:cubicBezTo>
                  <a:cubicBezTo>
                    <a:pt x="1576" y="693"/>
                    <a:pt x="1584" y="663"/>
                    <a:pt x="1594" y="631"/>
                  </a:cubicBezTo>
                  <a:cubicBezTo>
                    <a:pt x="1597" y="599"/>
                    <a:pt x="1593" y="565"/>
                    <a:pt x="1602" y="534"/>
                  </a:cubicBezTo>
                  <a:cubicBezTo>
                    <a:pt x="1606" y="519"/>
                    <a:pt x="1599" y="568"/>
                    <a:pt x="1609" y="579"/>
                  </a:cubicBezTo>
                  <a:cubicBezTo>
                    <a:pt x="1615" y="585"/>
                    <a:pt x="1620" y="565"/>
                    <a:pt x="1624" y="557"/>
                  </a:cubicBezTo>
                  <a:cubicBezTo>
                    <a:pt x="1635" y="535"/>
                    <a:pt x="1646" y="512"/>
                    <a:pt x="1654" y="489"/>
                  </a:cubicBezTo>
                  <a:cubicBezTo>
                    <a:pt x="1671" y="523"/>
                    <a:pt x="1682" y="557"/>
                    <a:pt x="1691" y="594"/>
                  </a:cubicBezTo>
                  <a:cubicBezTo>
                    <a:pt x="1694" y="619"/>
                    <a:pt x="1697" y="644"/>
                    <a:pt x="1699" y="669"/>
                  </a:cubicBezTo>
                  <a:cubicBezTo>
                    <a:pt x="1709" y="798"/>
                    <a:pt x="1681" y="820"/>
                    <a:pt x="1729" y="759"/>
                  </a:cubicBezTo>
                  <a:cubicBezTo>
                    <a:pt x="1743" y="724"/>
                    <a:pt x="1749" y="690"/>
                    <a:pt x="1759" y="654"/>
                  </a:cubicBezTo>
                  <a:cubicBezTo>
                    <a:pt x="1766" y="659"/>
                    <a:pt x="1772" y="671"/>
                    <a:pt x="1781" y="669"/>
                  </a:cubicBezTo>
                  <a:cubicBezTo>
                    <a:pt x="1803" y="665"/>
                    <a:pt x="1818" y="610"/>
                    <a:pt x="1826" y="594"/>
                  </a:cubicBezTo>
                  <a:cubicBezTo>
                    <a:pt x="1851" y="455"/>
                    <a:pt x="1839" y="310"/>
                    <a:pt x="1886" y="175"/>
                  </a:cubicBezTo>
                  <a:cubicBezTo>
                    <a:pt x="1902" y="199"/>
                    <a:pt x="1914" y="222"/>
                    <a:pt x="1923" y="250"/>
                  </a:cubicBezTo>
                  <a:cubicBezTo>
                    <a:pt x="1930" y="302"/>
                    <a:pt x="1944" y="349"/>
                    <a:pt x="1953" y="400"/>
                  </a:cubicBezTo>
                  <a:cubicBezTo>
                    <a:pt x="1954" y="398"/>
                    <a:pt x="1967" y="352"/>
                    <a:pt x="1976" y="355"/>
                  </a:cubicBezTo>
                  <a:cubicBezTo>
                    <a:pt x="1986" y="359"/>
                    <a:pt x="1981" y="375"/>
                    <a:pt x="1983" y="385"/>
                  </a:cubicBezTo>
                  <a:cubicBezTo>
                    <a:pt x="1986" y="537"/>
                    <a:pt x="1986" y="689"/>
                    <a:pt x="1991" y="841"/>
                  </a:cubicBezTo>
                  <a:cubicBezTo>
                    <a:pt x="1991" y="851"/>
                    <a:pt x="1995" y="821"/>
                    <a:pt x="1998" y="811"/>
                  </a:cubicBezTo>
                  <a:cubicBezTo>
                    <a:pt x="2000" y="803"/>
                    <a:pt x="2004" y="796"/>
                    <a:pt x="2006" y="788"/>
                  </a:cubicBezTo>
                  <a:cubicBezTo>
                    <a:pt x="2011" y="768"/>
                    <a:pt x="2016" y="749"/>
                    <a:pt x="2021" y="729"/>
                  </a:cubicBezTo>
                  <a:cubicBezTo>
                    <a:pt x="2042" y="647"/>
                    <a:pt x="2039" y="562"/>
                    <a:pt x="2065" y="482"/>
                  </a:cubicBezTo>
                  <a:cubicBezTo>
                    <a:pt x="2078" y="517"/>
                    <a:pt x="2060" y="540"/>
                    <a:pt x="2103" y="527"/>
                  </a:cubicBezTo>
                  <a:cubicBezTo>
                    <a:pt x="2121" y="468"/>
                    <a:pt x="2121" y="546"/>
                    <a:pt x="2125" y="564"/>
                  </a:cubicBezTo>
                  <a:cubicBezTo>
                    <a:pt x="2133" y="557"/>
                    <a:pt x="2137" y="542"/>
                    <a:pt x="2148" y="542"/>
                  </a:cubicBezTo>
                  <a:cubicBezTo>
                    <a:pt x="2156" y="542"/>
                    <a:pt x="2153" y="557"/>
                    <a:pt x="2155" y="564"/>
                  </a:cubicBezTo>
                  <a:cubicBezTo>
                    <a:pt x="2158" y="576"/>
                    <a:pt x="2160" y="589"/>
                    <a:pt x="2163" y="601"/>
                  </a:cubicBezTo>
                  <a:cubicBezTo>
                    <a:pt x="2184" y="535"/>
                    <a:pt x="2194" y="466"/>
                    <a:pt x="2215" y="400"/>
                  </a:cubicBezTo>
                  <a:cubicBezTo>
                    <a:pt x="2226" y="327"/>
                    <a:pt x="2220" y="71"/>
                    <a:pt x="2237" y="295"/>
                  </a:cubicBezTo>
                  <a:cubicBezTo>
                    <a:pt x="2248" y="641"/>
                    <a:pt x="2228" y="625"/>
                    <a:pt x="2260" y="504"/>
                  </a:cubicBezTo>
                  <a:cubicBezTo>
                    <a:pt x="2302" y="568"/>
                    <a:pt x="2274" y="649"/>
                    <a:pt x="2297" y="721"/>
                  </a:cubicBezTo>
                  <a:cubicBezTo>
                    <a:pt x="2302" y="714"/>
                    <a:pt x="2303" y="699"/>
                    <a:pt x="2312" y="699"/>
                  </a:cubicBezTo>
                  <a:cubicBezTo>
                    <a:pt x="2322" y="699"/>
                    <a:pt x="2333" y="739"/>
                    <a:pt x="2335" y="744"/>
                  </a:cubicBezTo>
                  <a:cubicBezTo>
                    <a:pt x="2341" y="779"/>
                    <a:pt x="2334" y="817"/>
                    <a:pt x="2350" y="848"/>
                  </a:cubicBezTo>
                  <a:cubicBezTo>
                    <a:pt x="2355" y="857"/>
                    <a:pt x="2355" y="828"/>
                    <a:pt x="2357" y="818"/>
                  </a:cubicBezTo>
                  <a:cubicBezTo>
                    <a:pt x="2360" y="808"/>
                    <a:pt x="2362" y="798"/>
                    <a:pt x="2365" y="788"/>
                  </a:cubicBezTo>
                  <a:cubicBezTo>
                    <a:pt x="2367" y="683"/>
                    <a:pt x="2368" y="579"/>
                    <a:pt x="2372" y="474"/>
                  </a:cubicBezTo>
                  <a:cubicBezTo>
                    <a:pt x="2377" y="322"/>
                    <a:pt x="2361" y="302"/>
                    <a:pt x="2395" y="370"/>
                  </a:cubicBezTo>
                  <a:cubicBezTo>
                    <a:pt x="2404" y="407"/>
                    <a:pt x="2417" y="445"/>
                    <a:pt x="2424" y="482"/>
                  </a:cubicBezTo>
                  <a:cubicBezTo>
                    <a:pt x="2430" y="514"/>
                    <a:pt x="2439" y="579"/>
                    <a:pt x="2439" y="579"/>
                  </a:cubicBezTo>
                  <a:cubicBezTo>
                    <a:pt x="2447" y="574"/>
                    <a:pt x="2458" y="572"/>
                    <a:pt x="2462" y="564"/>
                  </a:cubicBezTo>
                  <a:cubicBezTo>
                    <a:pt x="2466" y="556"/>
                    <a:pt x="2479" y="491"/>
                    <a:pt x="2484" y="474"/>
                  </a:cubicBezTo>
                  <a:cubicBezTo>
                    <a:pt x="2487" y="484"/>
                    <a:pt x="2489" y="494"/>
                    <a:pt x="2492" y="504"/>
                  </a:cubicBezTo>
                  <a:cubicBezTo>
                    <a:pt x="2494" y="514"/>
                    <a:pt x="2490" y="529"/>
                    <a:pt x="2499" y="534"/>
                  </a:cubicBezTo>
                  <a:cubicBezTo>
                    <a:pt x="2507" y="538"/>
                    <a:pt x="2514" y="524"/>
                    <a:pt x="2522" y="519"/>
                  </a:cubicBezTo>
                  <a:cubicBezTo>
                    <a:pt x="2586" y="586"/>
                    <a:pt x="2508" y="519"/>
                    <a:pt x="2559" y="519"/>
                  </a:cubicBezTo>
                  <a:cubicBezTo>
                    <a:pt x="2567" y="519"/>
                    <a:pt x="2580" y="559"/>
                    <a:pt x="2582" y="564"/>
                  </a:cubicBezTo>
                  <a:cubicBezTo>
                    <a:pt x="2597" y="615"/>
                    <a:pt x="2601" y="671"/>
                    <a:pt x="2619" y="721"/>
                  </a:cubicBezTo>
                  <a:cubicBezTo>
                    <a:pt x="2653" y="672"/>
                    <a:pt x="2643" y="589"/>
                    <a:pt x="2649" y="534"/>
                  </a:cubicBezTo>
                  <a:cubicBezTo>
                    <a:pt x="2652" y="503"/>
                    <a:pt x="2664" y="474"/>
                    <a:pt x="2671" y="444"/>
                  </a:cubicBezTo>
                  <a:cubicBezTo>
                    <a:pt x="2684" y="494"/>
                    <a:pt x="2696" y="544"/>
                    <a:pt x="2709" y="594"/>
                  </a:cubicBezTo>
                  <a:cubicBezTo>
                    <a:pt x="2724" y="572"/>
                    <a:pt x="2730" y="552"/>
                    <a:pt x="2739" y="527"/>
                  </a:cubicBezTo>
                  <a:cubicBezTo>
                    <a:pt x="2746" y="548"/>
                    <a:pt x="2752" y="564"/>
                    <a:pt x="2769" y="579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 flipV="1">
              <a:off x="1043608" y="4862726"/>
              <a:ext cx="0" cy="130257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>
              <a:off x="1043608" y="6165304"/>
              <a:ext cx="23042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1715418" y="6178699"/>
              <a:ext cx="554035" cy="307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 dirty="0" smtClean="0">
                  <a:solidFill>
                    <a:srgbClr val="000066"/>
                  </a:solidFill>
                  <a:latin typeface="Arial" panose="020B0604020202020204" pitchFamily="34" charset="0"/>
                </a:rPr>
                <a:t>时间</a:t>
              </a:r>
              <a:endParaRPr lang="en-GB" altLang="zh-CN" sz="12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 rot="16200000">
              <a:off x="401563" y="5375102"/>
              <a:ext cx="98777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光</a:t>
              </a:r>
              <a:r>
                <a:rPr lang="zh-CN" altLang="en-US" sz="1200" b="1" dirty="0" smtClean="0">
                  <a:solidFill>
                    <a:srgbClr val="000066"/>
                  </a:solidFill>
                  <a:latin typeface="Arial" panose="020B0604020202020204" pitchFamily="34" charset="0"/>
                </a:rPr>
                <a:t>强 </a:t>
              </a:r>
              <a:r>
                <a:rPr lang="en-GB" altLang="zh-CN" sz="1200" b="1" dirty="0" smtClean="0">
                  <a:solidFill>
                    <a:srgbClr val="000066"/>
                  </a:solidFill>
                  <a:latin typeface="Arial" panose="020B0604020202020204" pitchFamily="34" charset="0"/>
                </a:rPr>
                <a:t>(</a:t>
              </a:r>
              <a:r>
                <a:rPr lang="en-GB" altLang="zh-CN" sz="1200" b="1" dirty="0" err="1" smtClean="0">
                  <a:solidFill>
                    <a:srgbClr val="000066"/>
                  </a:solidFill>
                  <a:latin typeface="Arial" panose="020B0604020202020204" pitchFamily="34" charset="0"/>
                </a:rPr>
                <a:t>kcps</a:t>
              </a:r>
              <a:r>
                <a:rPr lang="en-GB" altLang="zh-CN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)</a:t>
              </a:r>
              <a:endParaRPr lang="en-GB" altLang="zh-CN" sz="12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Group 5"/>
          <p:cNvGrpSpPr/>
          <p:nvPr/>
        </p:nvGrpSpPr>
        <p:grpSpPr>
          <a:xfrm>
            <a:off x="2939602" y="3837285"/>
            <a:ext cx="2022154" cy="1609796"/>
            <a:chOff x="2854840" y="4725144"/>
            <a:chExt cx="2022154" cy="1609796"/>
          </a:xfrm>
        </p:grpSpPr>
        <p:pic>
          <p:nvPicPr>
            <p:cNvPr id="36" name="Picture 28" descr="Correlogram Small Particles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4725144"/>
              <a:ext cx="1817162" cy="1437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3652858" y="6057941"/>
              <a:ext cx="49244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 dirty="0" smtClean="0">
                  <a:solidFill>
                    <a:srgbClr val="000066"/>
                  </a:solidFill>
                  <a:latin typeface="Arial" panose="020B0604020202020204" pitchFamily="34" charset="0"/>
                </a:rPr>
                <a:t>时间</a:t>
              </a:r>
              <a:endParaRPr lang="en-GB" altLang="zh-CN" sz="12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 rot="16200000">
              <a:off x="2593230" y="5319890"/>
              <a:ext cx="80021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相关系数</a:t>
              </a:r>
              <a:endParaRPr lang="en-GB" altLang="zh-CN" sz="12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9" name="AutoShape 27"/>
          <p:cNvSpPr>
            <a:spLocks noChangeArrowheads="1"/>
          </p:cNvSpPr>
          <p:nvPr/>
        </p:nvSpPr>
        <p:spPr bwMode="auto">
          <a:xfrm>
            <a:off x="2262406" y="3587606"/>
            <a:ext cx="520700" cy="122237"/>
          </a:xfrm>
          <a:prstGeom prst="rightArrow">
            <a:avLst>
              <a:gd name="adj1" fmla="val 50000"/>
              <a:gd name="adj2" fmla="val 10649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487477" y="3515658"/>
            <a:ext cx="15696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连续测量散射光光强</a:t>
            </a:r>
            <a:endParaRPr lang="en-GB" altLang="zh-CN" sz="12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2960301" y="3510518"/>
            <a:ext cx="20313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 dirty="0">
                <a:solidFill>
                  <a:srgbClr val="000066"/>
                </a:solidFill>
                <a:latin typeface="Arial" panose="020B0604020202020204" pitchFamily="34" charset="0"/>
              </a:rPr>
              <a:t>相关运</a:t>
            </a:r>
            <a:r>
              <a:rPr lang="zh-CN" altLang="en-US" sz="12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算得到光强相关方程</a:t>
            </a:r>
            <a:endParaRPr lang="en-GB" altLang="zh-CN" sz="12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739874" y="3417783"/>
            <a:ext cx="2852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数学解析出扩散系数，代入斯托</a:t>
            </a:r>
            <a:endParaRPr lang="en-US" altLang="zh-CN" sz="1200" b="1" dirty="0" smtClean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12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克斯</a:t>
            </a:r>
            <a:r>
              <a:rPr lang="en-US" altLang="zh-CN" sz="12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-</a:t>
            </a:r>
            <a:r>
              <a:rPr lang="zh-CN" altLang="en-US" sz="12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爱因斯坦方程，得到颗粒粒径结果</a:t>
            </a:r>
            <a:endParaRPr lang="en-GB" altLang="zh-CN" sz="12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43" name="Group 20"/>
          <p:cNvGrpSpPr/>
          <p:nvPr/>
        </p:nvGrpSpPr>
        <p:grpSpPr>
          <a:xfrm>
            <a:off x="5100692" y="4012034"/>
            <a:ext cx="3771528" cy="1393772"/>
            <a:chOff x="5220072" y="5085184"/>
            <a:chExt cx="3771528" cy="1393772"/>
          </a:xfrm>
        </p:grpSpPr>
        <p:pic>
          <p:nvPicPr>
            <p:cNvPr id="44" name="Picture 9" descr="Small Particles PS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0" y="5085184"/>
              <a:ext cx="3562350" cy="132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 rot="16200000">
              <a:off x="4958462" y="5490811"/>
              <a:ext cx="80021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 dirty="0" smtClean="0">
                  <a:solidFill>
                    <a:srgbClr val="000066"/>
                  </a:solidFill>
                  <a:latin typeface="Arial" panose="020B0604020202020204" pitchFamily="34" charset="0"/>
                </a:rPr>
                <a:t>光强分布</a:t>
              </a:r>
              <a:endParaRPr lang="en-GB" altLang="zh-CN" sz="12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Text Box 38"/>
            <p:cNvSpPr txBox="1">
              <a:spLocks noChangeArrowheads="1"/>
            </p:cNvSpPr>
            <p:nvPr/>
          </p:nvSpPr>
          <p:spPr bwMode="auto">
            <a:xfrm>
              <a:off x="6588224" y="6201957"/>
              <a:ext cx="49244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 dirty="0" smtClean="0">
                  <a:solidFill>
                    <a:srgbClr val="000066"/>
                  </a:solidFill>
                  <a:latin typeface="Arial" panose="020B0604020202020204" pitchFamily="34" charset="0"/>
                </a:rPr>
                <a:t>粒径</a:t>
              </a:r>
              <a:endParaRPr lang="en-GB" altLang="zh-CN" sz="12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7" name="AutoShape 27"/>
          <p:cNvSpPr>
            <a:spLocks noChangeArrowheads="1"/>
          </p:cNvSpPr>
          <p:nvPr/>
        </p:nvSpPr>
        <p:spPr bwMode="auto">
          <a:xfrm>
            <a:off x="5125576" y="3587606"/>
            <a:ext cx="520700" cy="122237"/>
          </a:xfrm>
          <a:prstGeom prst="rightArrow">
            <a:avLst>
              <a:gd name="adj1" fmla="val 50000"/>
              <a:gd name="adj2" fmla="val 10649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7114" y="1037164"/>
            <a:ext cx="5976664" cy="3080459"/>
          </a:xfrm>
          <a:prstGeom prst="rect">
            <a:avLst/>
          </a:prstGeom>
          <a:blipFill rotWithShape="1">
            <a:blip r:embed="rId1"/>
            <a:stretch>
              <a:fillRect b="-138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  <a:endParaRPr lang="en-US">
              <a:noFill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17690" y="1229995"/>
            <a:ext cx="1781175" cy="29997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 smtClean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根据方程，在已知温度和</a:t>
            </a:r>
            <a:r>
              <a:rPr lang="zh-CN" altLang="en-US" sz="1400" kern="0" dirty="0" smtClean="0">
                <a:ln>
                  <a:noFill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介质粘度</a:t>
            </a:r>
            <a:r>
              <a:rPr lang="zh-CN" altLang="en-US" sz="1400" kern="0" dirty="0" smtClean="0">
                <a:ln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的条件下，若能获得颗粒扩散系数，便能获得颗粒的流体力学粒径信息。通过动态光散射测试技术，可获得颗粒扩散系数。</a:t>
            </a:r>
            <a:endParaRPr lang="zh-CN" altLang="en-US" sz="1400" kern="0" dirty="0" smtClean="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61820" y="4402455"/>
            <a:ext cx="25679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斯托克斯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爱因斯坦方程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5" name="任意多边形 102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>
            <a:noFill/>
          </a:ln>
        </p:spPr>
      </p:sp>
      <p:sp>
        <p:nvSpPr>
          <p:cNvPr id="1026" name="任意多边形 1025"/>
          <p:cNvSpPr/>
          <p:nvPr/>
        </p:nvSpPr>
        <p:spPr>
          <a:xfrm>
            <a:off x="127000" y="127000"/>
            <a:ext cx="3424555" cy="2891790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/>
        </p:nvSpPr>
        <p:spPr>
          <a:xfrm>
            <a:off x="539750" y="673100"/>
            <a:ext cx="3041015" cy="4432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概念</a:t>
            </a:r>
            <a:r>
              <a:rPr lang="en-GB" altLang="zh-CN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– 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等效圆球粒径</a:t>
            </a:r>
            <a:endParaRPr lang="zh-CN" altLang="en-US" sz="20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5388610" y="2117725"/>
            <a:ext cx="31686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4CAE6B"/>
              </a:buClr>
              <a:buSzPct val="150000"/>
              <a:buFont typeface="Arial" panose="020B0604020202020204" pitchFamily="34" charset="0"/>
              <a:buChar char="›"/>
              <a:defRPr sz="2600">
                <a:solidFill>
                  <a:srgbClr val="35393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 b="1">
                <a:solidFill>
                  <a:srgbClr val="35393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35393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1600">
                <a:solidFill>
                  <a:srgbClr val="35393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左侧的圆柱体和右侧直径为</a:t>
            </a:r>
            <a:r>
              <a:rPr lang="en-US" altLang="zh-CN" sz="2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213um</a:t>
            </a:r>
            <a:r>
              <a:rPr lang="zh-CN" altLang="en-US" sz="2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的球体具有相同的体积，可称此圆球为左侧圆柱体的体积等效圆球。</a:t>
            </a:r>
            <a:endParaRPr lang="zh-CN" altLang="en-US" sz="24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CN" sz="24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292" name="Picture 9" descr="Equivalent_spher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" y="2117725"/>
            <a:ext cx="4048760" cy="324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ontent Placeholder 1"/>
          <p:cNvSpPr>
            <a:spLocks noGrp="1"/>
          </p:cNvSpPr>
          <p:nvPr/>
        </p:nvSpPr>
        <p:spPr>
          <a:xfrm>
            <a:off x="395288" y="1196975"/>
            <a:ext cx="7772400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81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AE6B"/>
              </a:buClr>
              <a:buSzPct val="150000"/>
              <a:buFont typeface="Arial" panose="020B0604020202020204" pitchFamily="34" charset="0"/>
              <a:buChar char="›"/>
              <a:defRPr sz="2600">
                <a:solidFill>
                  <a:srgbClr val="353939"/>
                </a:solidFill>
                <a:latin typeface="+mn-lt"/>
                <a:ea typeface="+mn-ea"/>
                <a:cs typeface="+mn-cs"/>
              </a:defRPr>
            </a:lvl1pPr>
            <a:lvl2pPr marL="860425" indent="-2889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rgbClr val="353939"/>
                </a:solidFill>
                <a:latin typeface="+mn-lt"/>
              </a:defRPr>
            </a:lvl2pPr>
            <a:lvl3pPr marL="1240155" indent="-1892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53939"/>
                </a:solidFill>
                <a:latin typeface="+mn-lt"/>
              </a:defRPr>
            </a:lvl3pPr>
            <a:lvl4pPr marL="1710055" indent="-18605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53939"/>
                </a:solidFill>
                <a:latin typeface="+mn-lt"/>
              </a:defRPr>
            </a:lvl4pPr>
            <a:lvl5pPr marL="1997075" indent="-920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5pPr>
            <a:lvl6pPr marL="2454275" indent="-920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6pPr>
            <a:lvl7pPr marL="2911475" indent="-920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7pPr>
            <a:lvl8pPr marL="3368675" indent="-920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8pPr>
            <a:lvl9pPr marL="3825875" indent="-920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9pPr>
          </a:lstStyle>
          <a:p>
            <a:pPr eaLnBrk="1" hangingPunct="1"/>
            <a:r>
              <a:rPr lang="zh-CN" altLang="en-US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等效圆球粒径是通过测量样品颗粒的某种特征，然后以具有相同特征的球体直径来表征它的大小。</a:t>
            </a:r>
            <a:endParaRPr lang="zh-CN" altLang="en-US" sz="20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4" name="Group 7"/>
          <p:cNvGrpSpPr/>
          <p:nvPr/>
        </p:nvGrpSpPr>
        <p:grpSpPr bwMode="auto">
          <a:xfrm>
            <a:off x="1316990" y="5485765"/>
            <a:ext cx="6722745" cy="1194435"/>
            <a:chOff x="431" y="1888"/>
            <a:chExt cx="4717" cy="1134"/>
          </a:xfrm>
        </p:grpSpPr>
        <p:pic>
          <p:nvPicPr>
            <p:cNvPr id="10245" name="Picture 4" descr="7179 GS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92"/>
            <a:stretch>
              <a:fillRect/>
            </a:stretch>
          </p:blipFill>
          <p:spPr bwMode="auto">
            <a:xfrm>
              <a:off x="2064" y="1888"/>
              <a:ext cx="1497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5" descr="Image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92"/>
            <a:stretch>
              <a:fillRect/>
            </a:stretch>
          </p:blipFill>
          <p:spPr bwMode="auto">
            <a:xfrm>
              <a:off x="431" y="1888"/>
              <a:ext cx="1497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6" descr="Alumina x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92"/>
            <a:stretch>
              <a:fillRect/>
            </a:stretch>
          </p:blipFill>
          <p:spPr bwMode="auto">
            <a:xfrm>
              <a:off x="3651" y="1888"/>
              <a:ext cx="1497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文本框 2"/>
          <p:cNvSpPr txBox="1"/>
          <p:nvPr/>
        </p:nvSpPr>
        <p:spPr>
          <a:xfrm>
            <a:off x="191770" y="139700"/>
            <a:ext cx="32918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粒径的基本表达方式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88610" y="4379595"/>
            <a:ext cx="33102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i="1"/>
              <a:t>DLS</a:t>
            </a:r>
            <a:r>
              <a:rPr lang="zh-CN" altLang="en-US" b="1" i="1"/>
              <a:t>测试中颗粒粒径信息：</a:t>
            </a:r>
            <a:r>
              <a:rPr lang="zh-CN" altLang="en-US" b="1" i="1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和被测颗粒有相同散射光强度的等效圆球</a:t>
            </a:r>
            <a:endParaRPr lang="zh-CN" altLang="en-US" b="1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2125" y="978535"/>
            <a:ext cx="842327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eaLnBrk="1" hangingPunct="1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根据占比类型的不同，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0" fontAlgn="auto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可以有光强分布（该粒径的颗粒所引起的散射光光强占散射光光强的百分比），体积分布（该粒径的颗粒体积占总体积的百分比），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0" fontAlgn="auto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数量分布（该粒径的颗粒数量占总数量的百分比）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比不同分布方式，相同数量的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5nm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50nm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颗粒：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6" name="Group 14"/>
          <p:cNvGrpSpPr/>
          <p:nvPr/>
        </p:nvGrpSpPr>
        <p:grpSpPr bwMode="auto">
          <a:xfrm>
            <a:off x="590152" y="3806044"/>
            <a:ext cx="1956310" cy="2389621"/>
            <a:chOff x="96" y="1776"/>
            <a:chExt cx="2029" cy="2666"/>
          </a:xfrm>
        </p:grpSpPr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624" y="4070"/>
              <a:ext cx="1021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zh-CN" altLang="en-US" sz="1400" dirty="0" smtClean="0">
                  <a:latin typeface="Arial" panose="020B0604020202020204" pitchFamily="34" charset="0"/>
                  <a:ea typeface="宋体" panose="02010600030101010101" pitchFamily="2" charset="-122"/>
                </a:rPr>
                <a:t>直径</a:t>
              </a:r>
              <a:r>
                <a:rPr lang="en-GB" altLang="zh-CN" sz="1400" dirty="0" smtClean="0">
                  <a:latin typeface="Arial" panose="020B0604020202020204" pitchFamily="34" charset="0"/>
                  <a:ea typeface="宋体" panose="02010600030101010101" pitchFamily="2" charset="-122"/>
                </a:rPr>
                <a:t>(</a:t>
              </a:r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nm)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 rot="16200000">
              <a:off x="-277" y="2499"/>
              <a:ext cx="1092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zh-CN" altLang="en-US" sz="1400" b="1" dirty="0" smtClean="0">
                  <a:latin typeface="Arial" panose="020B0604020202020204" pitchFamily="34" charset="0"/>
                  <a:ea typeface="宋体" panose="02010600030101010101" pitchFamily="2" charset="-122"/>
                </a:rPr>
                <a:t>数量分布</a:t>
              </a:r>
              <a:endParaRPr lang="en-GB" altLang="zh-CN" sz="1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864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104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536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728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84" y="1776"/>
              <a:ext cx="1344" cy="20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720" y="1910"/>
              <a:ext cx="309" cy="1886"/>
            </a:xfrm>
            <a:custGeom>
              <a:avLst/>
              <a:gdLst>
                <a:gd name="T0" fmla="*/ 4 w 309"/>
                <a:gd name="T1" fmla="*/ 1870 h 1886"/>
                <a:gd name="T2" fmla="*/ 12 w 309"/>
                <a:gd name="T3" fmla="*/ 1862 h 1886"/>
                <a:gd name="T4" fmla="*/ 16 w 309"/>
                <a:gd name="T5" fmla="*/ 1851 h 1886"/>
                <a:gd name="T6" fmla="*/ 23 w 309"/>
                <a:gd name="T7" fmla="*/ 1833 h 1886"/>
                <a:gd name="T8" fmla="*/ 28 w 309"/>
                <a:gd name="T9" fmla="*/ 1808 h 1886"/>
                <a:gd name="T10" fmla="*/ 35 w 309"/>
                <a:gd name="T11" fmla="*/ 1776 h 1886"/>
                <a:gd name="T12" fmla="*/ 42 w 309"/>
                <a:gd name="T13" fmla="*/ 1736 h 1886"/>
                <a:gd name="T14" fmla="*/ 47 w 309"/>
                <a:gd name="T15" fmla="*/ 1683 h 1886"/>
                <a:gd name="T16" fmla="*/ 54 w 309"/>
                <a:gd name="T17" fmla="*/ 1616 h 1886"/>
                <a:gd name="T18" fmla="*/ 59 w 309"/>
                <a:gd name="T19" fmla="*/ 1536 h 1886"/>
                <a:gd name="T20" fmla="*/ 66 w 309"/>
                <a:gd name="T21" fmla="*/ 1440 h 1886"/>
                <a:gd name="T22" fmla="*/ 70 w 309"/>
                <a:gd name="T23" fmla="*/ 1328 h 1886"/>
                <a:gd name="T24" fmla="*/ 78 w 309"/>
                <a:gd name="T25" fmla="*/ 1202 h 1886"/>
                <a:gd name="T26" fmla="*/ 85 w 309"/>
                <a:gd name="T27" fmla="*/ 1061 h 1886"/>
                <a:gd name="T28" fmla="*/ 89 w 309"/>
                <a:gd name="T29" fmla="*/ 911 h 1886"/>
                <a:gd name="T30" fmla="*/ 96 w 309"/>
                <a:gd name="T31" fmla="*/ 756 h 1886"/>
                <a:gd name="T32" fmla="*/ 101 w 309"/>
                <a:gd name="T33" fmla="*/ 599 h 1886"/>
                <a:gd name="T34" fmla="*/ 108 w 309"/>
                <a:gd name="T35" fmla="*/ 449 h 1886"/>
                <a:gd name="T36" fmla="*/ 113 w 309"/>
                <a:gd name="T37" fmla="*/ 310 h 1886"/>
                <a:gd name="T38" fmla="*/ 120 w 309"/>
                <a:gd name="T39" fmla="*/ 193 h 1886"/>
                <a:gd name="T40" fmla="*/ 125 w 309"/>
                <a:gd name="T41" fmla="*/ 99 h 1886"/>
                <a:gd name="T42" fmla="*/ 132 w 309"/>
                <a:gd name="T43" fmla="*/ 35 h 1886"/>
                <a:gd name="T44" fmla="*/ 139 w 309"/>
                <a:gd name="T45" fmla="*/ 3 h 1886"/>
                <a:gd name="T46" fmla="*/ 144 w 309"/>
                <a:gd name="T47" fmla="*/ 6 h 1886"/>
                <a:gd name="T48" fmla="*/ 151 w 309"/>
                <a:gd name="T49" fmla="*/ 46 h 1886"/>
                <a:gd name="T50" fmla="*/ 155 w 309"/>
                <a:gd name="T51" fmla="*/ 118 h 1886"/>
                <a:gd name="T52" fmla="*/ 162 w 309"/>
                <a:gd name="T53" fmla="*/ 219 h 1886"/>
                <a:gd name="T54" fmla="*/ 167 w 309"/>
                <a:gd name="T55" fmla="*/ 342 h 1886"/>
                <a:gd name="T56" fmla="*/ 174 w 309"/>
                <a:gd name="T57" fmla="*/ 484 h 1886"/>
                <a:gd name="T58" fmla="*/ 179 w 309"/>
                <a:gd name="T59" fmla="*/ 636 h 1886"/>
                <a:gd name="T60" fmla="*/ 186 w 309"/>
                <a:gd name="T61" fmla="*/ 794 h 1886"/>
                <a:gd name="T62" fmla="*/ 193 w 309"/>
                <a:gd name="T63" fmla="*/ 946 h 1886"/>
                <a:gd name="T64" fmla="*/ 198 w 309"/>
                <a:gd name="T65" fmla="*/ 1095 h 1886"/>
                <a:gd name="T66" fmla="*/ 205 w 309"/>
                <a:gd name="T67" fmla="*/ 1232 h 1886"/>
                <a:gd name="T68" fmla="*/ 210 w 309"/>
                <a:gd name="T69" fmla="*/ 1354 h 1886"/>
                <a:gd name="T70" fmla="*/ 217 w 309"/>
                <a:gd name="T71" fmla="*/ 1464 h 1886"/>
                <a:gd name="T72" fmla="*/ 221 w 309"/>
                <a:gd name="T73" fmla="*/ 1557 h 1886"/>
                <a:gd name="T74" fmla="*/ 228 w 309"/>
                <a:gd name="T75" fmla="*/ 1635 h 1886"/>
                <a:gd name="T76" fmla="*/ 233 w 309"/>
                <a:gd name="T77" fmla="*/ 1696 h 1886"/>
                <a:gd name="T78" fmla="*/ 240 w 309"/>
                <a:gd name="T79" fmla="*/ 1747 h 1886"/>
                <a:gd name="T80" fmla="*/ 247 w 309"/>
                <a:gd name="T81" fmla="*/ 1784 h 1886"/>
                <a:gd name="T82" fmla="*/ 252 w 309"/>
                <a:gd name="T83" fmla="*/ 1814 h 1886"/>
                <a:gd name="T84" fmla="*/ 259 w 309"/>
                <a:gd name="T85" fmla="*/ 1838 h 1886"/>
                <a:gd name="T86" fmla="*/ 264 w 309"/>
                <a:gd name="T87" fmla="*/ 1854 h 1886"/>
                <a:gd name="T88" fmla="*/ 271 w 309"/>
                <a:gd name="T89" fmla="*/ 1865 h 1886"/>
                <a:gd name="T90" fmla="*/ 276 w 309"/>
                <a:gd name="T91" fmla="*/ 1873 h 1886"/>
                <a:gd name="T92" fmla="*/ 283 w 309"/>
                <a:gd name="T93" fmla="*/ 1878 h 1886"/>
                <a:gd name="T94" fmla="*/ 290 w 309"/>
                <a:gd name="T95" fmla="*/ 1883 h 1886"/>
                <a:gd name="T96" fmla="*/ 294 w 309"/>
                <a:gd name="T97" fmla="*/ 1883 h 1886"/>
                <a:gd name="T98" fmla="*/ 302 w 309"/>
                <a:gd name="T99" fmla="*/ 1886 h 1886"/>
                <a:gd name="T100" fmla="*/ 306 w 309"/>
                <a:gd name="T101" fmla="*/ 1886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1886">
                  <a:moveTo>
                    <a:pt x="0" y="1875"/>
                  </a:moveTo>
                  <a:lnTo>
                    <a:pt x="2" y="1875"/>
                  </a:lnTo>
                  <a:lnTo>
                    <a:pt x="2" y="1873"/>
                  </a:lnTo>
                  <a:lnTo>
                    <a:pt x="4" y="1873"/>
                  </a:lnTo>
                  <a:lnTo>
                    <a:pt x="4" y="1870"/>
                  </a:lnTo>
                  <a:lnTo>
                    <a:pt x="7" y="1870"/>
                  </a:lnTo>
                  <a:lnTo>
                    <a:pt x="7" y="1867"/>
                  </a:lnTo>
                  <a:lnTo>
                    <a:pt x="9" y="1867"/>
                  </a:lnTo>
                  <a:lnTo>
                    <a:pt x="9" y="1865"/>
                  </a:lnTo>
                  <a:lnTo>
                    <a:pt x="12" y="1862"/>
                  </a:lnTo>
                  <a:lnTo>
                    <a:pt x="12" y="1859"/>
                  </a:lnTo>
                  <a:lnTo>
                    <a:pt x="14" y="1859"/>
                  </a:lnTo>
                  <a:lnTo>
                    <a:pt x="14" y="1857"/>
                  </a:lnTo>
                  <a:lnTo>
                    <a:pt x="16" y="1854"/>
                  </a:lnTo>
                  <a:lnTo>
                    <a:pt x="16" y="1851"/>
                  </a:lnTo>
                  <a:lnTo>
                    <a:pt x="19" y="1846"/>
                  </a:lnTo>
                  <a:lnTo>
                    <a:pt x="19" y="1843"/>
                  </a:lnTo>
                  <a:lnTo>
                    <a:pt x="21" y="1841"/>
                  </a:lnTo>
                  <a:lnTo>
                    <a:pt x="21" y="1835"/>
                  </a:lnTo>
                  <a:lnTo>
                    <a:pt x="23" y="1833"/>
                  </a:lnTo>
                  <a:lnTo>
                    <a:pt x="23" y="1827"/>
                  </a:lnTo>
                  <a:lnTo>
                    <a:pt x="26" y="1825"/>
                  </a:lnTo>
                  <a:lnTo>
                    <a:pt x="26" y="1819"/>
                  </a:lnTo>
                  <a:lnTo>
                    <a:pt x="28" y="1814"/>
                  </a:lnTo>
                  <a:lnTo>
                    <a:pt x="28" y="1808"/>
                  </a:lnTo>
                  <a:lnTo>
                    <a:pt x="30" y="1803"/>
                  </a:lnTo>
                  <a:lnTo>
                    <a:pt x="33" y="1798"/>
                  </a:lnTo>
                  <a:lnTo>
                    <a:pt x="33" y="1790"/>
                  </a:lnTo>
                  <a:lnTo>
                    <a:pt x="35" y="1784"/>
                  </a:lnTo>
                  <a:lnTo>
                    <a:pt x="35" y="1776"/>
                  </a:lnTo>
                  <a:lnTo>
                    <a:pt x="37" y="1771"/>
                  </a:lnTo>
                  <a:lnTo>
                    <a:pt x="37" y="1763"/>
                  </a:lnTo>
                  <a:lnTo>
                    <a:pt x="40" y="1752"/>
                  </a:lnTo>
                  <a:lnTo>
                    <a:pt x="40" y="1744"/>
                  </a:lnTo>
                  <a:lnTo>
                    <a:pt x="42" y="1736"/>
                  </a:lnTo>
                  <a:lnTo>
                    <a:pt x="42" y="1726"/>
                  </a:lnTo>
                  <a:lnTo>
                    <a:pt x="45" y="1715"/>
                  </a:lnTo>
                  <a:lnTo>
                    <a:pt x="45" y="1704"/>
                  </a:lnTo>
                  <a:lnTo>
                    <a:pt x="47" y="1694"/>
                  </a:lnTo>
                  <a:lnTo>
                    <a:pt x="47" y="1683"/>
                  </a:lnTo>
                  <a:lnTo>
                    <a:pt x="49" y="1670"/>
                  </a:lnTo>
                  <a:lnTo>
                    <a:pt x="49" y="1659"/>
                  </a:lnTo>
                  <a:lnTo>
                    <a:pt x="52" y="1646"/>
                  </a:lnTo>
                  <a:lnTo>
                    <a:pt x="52" y="1632"/>
                  </a:lnTo>
                  <a:lnTo>
                    <a:pt x="54" y="1616"/>
                  </a:lnTo>
                  <a:lnTo>
                    <a:pt x="54" y="1603"/>
                  </a:lnTo>
                  <a:lnTo>
                    <a:pt x="56" y="1587"/>
                  </a:lnTo>
                  <a:lnTo>
                    <a:pt x="56" y="1571"/>
                  </a:lnTo>
                  <a:lnTo>
                    <a:pt x="59" y="1555"/>
                  </a:lnTo>
                  <a:lnTo>
                    <a:pt x="59" y="1536"/>
                  </a:lnTo>
                  <a:lnTo>
                    <a:pt x="61" y="1517"/>
                  </a:lnTo>
                  <a:lnTo>
                    <a:pt x="61" y="1499"/>
                  </a:lnTo>
                  <a:lnTo>
                    <a:pt x="63" y="1480"/>
                  </a:lnTo>
                  <a:lnTo>
                    <a:pt x="63" y="1461"/>
                  </a:lnTo>
                  <a:lnTo>
                    <a:pt x="66" y="1440"/>
                  </a:lnTo>
                  <a:lnTo>
                    <a:pt x="66" y="1419"/>
                  </a:lnTo>
                  <a:lnTo>
                    <a:pt x="68" y="1397"/>
                  </a:lnTo>
                  <a:lnTo>
                    <a:pt x="68" y="1376"/>
                  </a:lnTo>
                  <a:lnTo>
                    <a:pt x="70" y="1352"/>
                  </a:lnTo>
                  <a:lnTo>
                    <a:pt x="70" y="1328"/>
                  </a:lnTo>
                  <a:lnTo>
                    <a:pt x="73" y="1304"/>
                  </a:lnTo>
                  <a:lnTo>
                    <a:pt x="73" y="1280"/>
                  </a:lnTo>
                  <a:lnTo>
                    <a:pt x="75" y="1253"/>
                  </a:lnTo>
                  <a:lnTo>
                    <a:pt x="75" y="1229"/>
                  </a:lnTo>
                  <a:lnTo>
                    <a:pt x="78" y="1202"/>
                  </a:lnTo>
                  <a:lnTo>
                    <a:pt x="78" y="1173"/>
                  </a:lnTo>
                  <a:lnTo>
                    <a:pt x="80" y="1146"/>
                  </a:lnTo>
                  <a:lnTo>
                    <a:pt x="80" y="1119"/>
                  </a:lnTo>
                  <a:lnTo>
                    <a:pt x="82" y="1090"/>
                  </a:lnTo>
                  <a:lnTo>
                    <a:pt x="85" y="1061"/>
                  </a:lnTo>
                  <a:lnTo>
                    <a:pt x="85" y="1031"/>
                  </a:lnTo>
                  <a:lnTo>
                    <a:pt x="87" y="1002"/>
                  </a:lnTo>
                  <a:lnTo>
                    <a:pt x="87" y="972"/>
                  </a:lnTo>
                  <a:lnTo>
                    <a:pt x="89" y="943"/>
                  </a:lnTo>
                  <a:lnTo>
                    <a:pt x="89" y="911"/>
                  </a:lnTo>
                  <a:lnTo>
                    <a:pt x="92" y="882"/>
                  </a:lnTo>
                  <a:lnTo>
                    <a:pt x="92" y="850"/>
                  </a:lnTo>
                  <a:lnTo>
                    <a:pt x="94" y="818"/>
                  </a:lnTo>
                  <a:lnTo>
                    <a:pt x="94" y="788"/>
                  </a:lnTo>
                  <a:lnTo>
                    <a:pt x="96" y="756"/>
                  </a:lnTo>
                  <a:lnTo>
                    <a:pt x="96" y="724"/>
                  </a:lnTo>
                  <a:lnTo>
                    <a:pt x="99" y="692"/>
                  </a:lnTo>
                  <a:lnTo>
                    <a:pt x="99" y="663"/>
                  </a:lnTo>
                  <a:lnTo>
                    <a:pt x="101" y="631"/>
                  </a:lnTo>
                  <a:lnTo>
                    <a:pt x="101" y="599"/>
                  </a:lnTo>
                  <a:lnTo>
                    <a:pt x="103" y="569"/>
                  </a:lnTo>
                  <a:lnTo>
                    <a:pt x="103" y="537"/>
                  </a:lnTo>
                  <a:lnTo>
                    <a:pt x="106" y="508"/>
                  </a:lnTo>
                  <a:lnTo>
                    <a:pt x="106" y="478"/>
                  </a:lnTo>
                  <a:lnTo>
                    <a:pt x="108" y="449"/>
                  </a:lnTo>
                  <a:lnTo>
                    <a:pt x="108" y="420"/>
                  </a:lnTo>
                  <a:lnTo>
                    <a:pt x="111" y="393"/>
                  </a:lnTo>
                  <a:lnTo>
                    <a:pt x="111" y="363"/>
                  </a:lnTo>
                  <a:lnTo>
                    <a:pt x="113" y="337"/>
                  </a:lnTo>
                  <a:lnTo>
                    <a:pt x="113" y="310"/>
                  </a:lnTo>
                  <a:lnTo>
                    <a:pt x="115" y="286"/>
                  </a:lnTo>
                  <a:lnTo>
                    <a:pt x="115" y="262"/>
                  </a:lnTo>
                  <a:lnTo>
                    <a:pt x="118" y="238"/>
                  </a:lnTo>
                  <a:lnTo>
                    <a:pt x="118" y="214"/>
                  </a:lnTo>
                  <a:lnTo>
                    <a:pt x="120" y="193"/>
                  </a:lnTo>
                  <a:lnTo>
                    <a:pt x="120" y="171"/>
                  </a:lnTo>
                  <a:lnTo>
                    <a:pt x="122" y="152"/>
                  </a:lnTo>
                  <a:lnTo>
                    <a:pt x="122" y="131"/>
                  </a:lnTo>
                  <a:lnTo>
                    <a:pt x="125" y="115"/>
                  </a:lnTo>
                  <a:lnTo>
                    <a:pt x="125" y="99"/>
                  </a:lnTo>
                  <a:lnTo>
                    <a:pt x="127" y="83"/>
                  </a:lnTo>
                  <a:lnTo>
                    <a:pt x="127" y="70"/>
                  </a:lnTo>
                  <a:lnTo>
                    <a:pt x="129" y="56"/>
                  </a:lnTo>
                  <a:lnTo>
                    <a:pt x="129" y="43"/>
                  </a:lnTo>
                  <a:lnTo>
                    <a:pt x="132" y="35"/>
                  </a:lnTo>
                  <a:lnTo>
                    <a:pt x="132" y="24"/>
                  </a:lnTo>
                  <a:lnTo>
                    <a:pt x="134" y="16"/>
                  </a:lnTo>
                  <a:lnTo>
                    <a:pt x="136" y="11"/>
                  </a:lnTo>
                  <a:lnTo>
                    <a:pt x="136" y="6"/>
                  </a:lnTo>
                  <a:lnTo>
                    <a:pt x="139" y="3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4" y="6"/>
                  </a:lnTo>
                  <a:lnTo>
                    <a:pt x="146" y="11"/>
                  </a:lnTo>
                  <a:lnTo>
                    <a:pt x="146" y="19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1" y="46"/>
                  </a:lnTo>
                  <a:lnTo>
                    <a:pt x="151" y="59"/>
                  </a:lnTo>
                  <a:lnTo>
                    <a:pt x="153" y="70"/>
                  </a:lnTo>
                  <a:lnTo>
                    <a:pt x="153" y="86"/>
                  </a:lnTo>
                  <a:lnTo>
                    <a:pt x="155" y="102"/>
                  </a:lnTo>
                  <a:lnTo>
                    <a:pt x="155" y="118"/>
                  </a:lnTo>
                  <a:lnTo>
                    <a:pt x="158" y="136"/>
                  </a:lnTo>
                  <a:lnTo>
                    <a:pt x="158" y="155"/>
                  </a:lnTo>
                  <a:lnTo>
                    <a:pt x="160" y="174"/>
                  </a:lnTo>
                  <a:lnTo>
                    <a:pt x="160" y="195"/>
                  </a:lnTo>
                  <a:lnTo>
                    <a:pt x="162" y="219"/>
                  </a:lnTo>
                  <a:lnTo>
                    <a:pt x="162" y="241"/>
                  </a:lnTo>
                  <a:lnTo>
                    <a:pt x="165" y="265"/>
                  </a:lnTo>
                  <a:lnTo>
                    <a:pt x="165" y="291"/>
                  </a:lnTo>
                  <a:lnTo>
                    <a:pt x="167" y="315"/>
                  </a:lnTo>
                  <a:lnTo>
                    <a:pt x="167" y="342"/>
                  </a:lnTo>
                  <a:lnTo>
                    <a:pt x="169" y="369"/>
                  </a:lnTo>
                  <a:lnTo>
                    <a:pt x="169" y="398"/>
                  </a:lnTo>
                  <a:lnTo>
                    <a:pt x="172" y="425"/>
                  </a:lnTo>
                  <a:lnTo>
                    <a:pt x="172" y="454"/>
                  </a:lnTo>
                  <a:lnTo>
                    <a:pt x="174" y="484"/>
                  </a:lnTo>
                  <a:lnTo>
                    <a:pt x="174" y="513"/>
                  </a:lnTo>
                  <a:lnTo>
                    <a:pt x="177" y="542"/>
                  </a:lnTo>
                  <a:lnTo>
                    <a:pt x="177" y="574"/>
                  </a:lnTo>
                  <a:lnTo>
                    <a:pt x="179" y="604"/>
                  </a:lnTo>
                  <a:lnTo>
                    <a:pt x="179" y="636"/>
                  </a:lnTo>
                  <a:lnTo>
                    <a:pt x="181" y="668"/>
                  </a:lnTo>
                  <a:lnTo>
                    <a:pt x="181" y="697"/>
                  </a:lnTo>
                  <a:lnTo>
                    <a:pt x="184" y="729"/>
                  </a:lnTo>
                  <a:lnTo>
                    <a:pt x="184" y="761"/>
                  </a:lnTo>
                  <a:lnTo>
                    <a:pt x="186" y="794"/>
                  </a:lnTo>
                  <a:lnTo>
                    <a:pt x="188" y="823"/>
                  </a:lnTo>
                  <a:lnTo>
                    <a:pt x="188" y="855"/>
                  </a:lnTo>
                  <a:lnTo>
                    <a:pt x="191" y="887"/>
                  </a:lnTo>
                  <a:lnTo>
                    <a:pt x="191" y="916"/>
                  </a:lnTo>
                  <a:lnTo>
                    <a:pt x="193" y="946"/>
                  </a:lnTo>
                  <a:lnTo>
                    <a:pt x="193" y="978"/>
                  </a:lnTo>
                  <a:lnTo>
                    <a:pt x="195" y="1007"/>
                  </a:lnTo>
                  <a:lnTo>
                    <a:pt x="195" y="1037"/>
                  </a:lnTo>
                  <a:lnTo>
                    <a:pt x="198" y="1066"/>
                  </a:lnTo>
                  <a:lnTo>
                    <a:pt x="198" y="1095"/>
                  </a:lnTo>
                  <a:lnTo>
                    <a:pt x="200" y="1122"/>
                  </a:lnTo>
                  <a:lnTo>
                    <a:pt x="200" y="1151"/>
                  </a:lnTo>
                  <a:lnTo>
                    <a:pt x="203" y="1178"/>
                  </a:lnTo>
                  <a:lnTo>
                    <a:pt x="203" y="1205"/>
                  </a:lnTo>
                  <a:lnTo>
                    <a:pt x="205" y="1232"/>
                  </a:lnTo>
                  <a:lnTo>
                    <a:pt x="205" y="1258"/>
                  </a:lnTo>
                  <a:lnTo>
                    <a:pt x="207" y="1282"/>
                  </a:lnTo>
                  <a:lnTo>
                    <a:pt x="207" y="1309"/>
                  </a:lnTo>
                  <a:lnTo>
                    <a:pt x="210" y="1333"/>
                  </a:lnTo>
                  <a:lnTo>
                    <a:pt x="210" y="1354"/>
                  </a:lnTo>
                  <a:lnTo>
                    <a:pt x="212" y="1378"/>
                  </a:lnTo>
                  <a:lnTo>
                    <a:pt x="212" y="1400"/>
                  </a:lnTo>
                  <a:lnTo>
                    <a:pt x="214" y="1421"/>
                  </a:lnTo>
                  <a:lnTo>
                    <a:pt x="214" y="1443"/>
                  </a:lnTo>
                  <a:lnTo>
                    <a:pt x="217" y="1464"/>
                  </a:lnTo>
                  <a:lnTo>
                    <a:pt x="217" y="1483"/>
                  </a:lnTo>
                  <a:lnTo>
                    <a:pt x="219" y="1504"/>
                  </a:lnTo>
                  <a:lnTo>
                    <a:pt x="219" y="1520"/>
                  </a:lnTo>
                  <a:lnTo>
                    <a:pt x="221" y="1539"/>
                  </a:lnTo>
                  <a:lnTo>
                    <a:pt x="221" y="1557"/>
                  </a:lnTo>
                  <a:lnTo>
                    <a:pt x="224" y="1573"/>
                  </a:lnTo>
                  <a:lnTo>
                    <a:pt x="224" y="1589"/>
                  </a:lnTo>
                  <a:lnTo>
                    <a:pt x="226" y="1605"/>
                  </a:lnTo>
                  <a:lnTo>
                    <a:pt x="226" y="1619"/>
                  </a:lnTo>
                  <a:lnTo>
                    <a:pt x="228" y="1635"/>
                  </a:lnTo>
                  <a:lnTo>
                    <a:pt x="228" y="1648"/>
                  </a:lnTo>
                  <a:lnTo>
                    <a:pt x="231" y="1662"/>
                  </a:lnTo>
                  <a:lnTo>
                    <a:pt x="231" y="1672"/>
                  </a:lnTo>
                  <a:lnTo>
                    <a:pt x="233" y="1686"/>
                  </a:lnTo>
                  <a:lnTo>
                    <a:pt x="233" y="1696"/>
                  </a:lnTo>
                  <a:lnTo>
                    <a:pt x="236" y="1707"/>
                  </a:lnTo>
                  <a:lnTo>
                    <a:pt x="238" y="1718"/>
                  </a:lnTo>
                  <a:lnTo>
                    <a:pt x="238" y="1728"/>
                  </a:lnTo>
                  <a:lnTo>
                    <a:pt x="240" y="1736"/>
                  </a:lnTo>
                  <a:lnTo>
                    <a:pt x="240" y="1747"/>
                  </a:lnTo>
                  <a:lnTo>
                    <a:pt x="243" y="1755"/>
                  </a:lnTo>
                  <a:lnTo>
                    <a:pt x="243" y="1763"/>
                  </a:lnTo>
                  <a:lnTo>
                    <a:pt x="245" y="1771"/>
                  </a:lnTo>
                  <a:lnTo>
                    <a:pt x="245" y="1779"/>
                  </a:lnTo>
                  <a:lnTo>
                    <a:pt x="247" y="1784"/>
                  </a:lnTo>
                  <a:lnTo>
                    <a:pt x="247" y="1792"/>
                  </a:lnTo>
                  <a:lnTo>
                    <a:pt x="250" y="1798"/>
                  </a:lnTo>
                  <a:lnTo>
                    <a:pt x="250" y="1803"/>
                  </a:lnTo>
                  <a:lnTo>
                    <a:pt x="252" y="1811"/>
                  </a:lnTo>
                  <a:lnTo>
                    <a:pt x="252" y="1814"/>
                  </a:lnTo>
                  <a:lnTo>
                    <a:pt x="254" y="1819"/>
                  </a:lnTo>
                  <a:lnTo>
                    <a:pt x="254" y="1825"/>
                  </a:lnTo>
                  <a:lnTo>
                    <a:pt x="257" y="1830"/>
                  </a:lnTo>
                  <a:lnTo>
                    <a:pt x="257" y="1833"/>
                  </a:lnTo>
                  <a:lnTo>
                    <a:pt x="259" y="1838"/>
                  </a:lnTo>
                  <a:lnTo>
                    <a:pt x="259" y="1841"/>
                  </a:lnTo>
                  <a:lnTo>
                    <a:pt x="261" y="1843"/>
                  </a:lnTo>
                  <a:lnTo>
                    <a:pt x="261" y="1849"/>
                  </a:lnTo>
                  <a:lnTo>
                    <a:pt x="264" y="1851"/>
                  </a:lnTo>
                  <a:lnTo>
                    <a:pt x="264" y="1854"/>
                  </a:lnTo>
                  <a:lnTo>
                    <a:pt x="266" y="1857"/>
                  </a:lnTo>
                  <a:lnTo>
                    <a:pt x="266" y="1859"/>
                  </a:lnTo>
                  <a:lnTo>
                    <a:pt x="269" y="1862"/>
                  </a:lnTo>
                  <a:lnTo>
                    <a:pt x="269" y="1862"/>
                  </a:lnTo>
                  <a:lnTo>
                    <a:pt x="271" y="1865"/>
                  </a:lnTo>
                  <a:lnTo>
                    <a:pt x="271" y="1867"/>
                  </a:lnTo>
                  <a:lnTo>
                    <a:pt x="273" y="1867"/>
                  </a:lnTo>
                  <a:lnTo>
                    <a:pt x="273" y="1870"/>
                  </a:lnTo>
                  <a:lnTo>
                    <a:pt x="276" y="1873"/>
                  </a:lnTo>
                  <a:lnTo>
                    <a:pt x="276" y="1873"/>
                  </a:lnTo>
                  <a:lnTo>
                    <a:pt x="278" y="1875"/>
                  </a:lnTo>
                  <a:lnTo>
                    <a:pt x="278" y="1875"/>
                  </a:lnTo>
                  <a:lnTo>
                    <a:pt x="280" y="1875"/>
                  </a:lnTo>
                  <a:lnTo>
                    <a:pt x="280" y="1878"/>
                  </a:lnTo>
                  <a:lnTo>
                    <a:pt x="283" y="1878"/>
                  </a:lnTo>
                  <a:lnTo>
                    <a:pt x="283" y="1878"/>
                  </a:lnTo>
                  <a:lnTo>
                    <a:pt x="285" y="1881"/>
                  </a:lnTo>
                  <a:lnTo>
                    <a:pt x="285" y="1881"/>
                  </a:lnTo>
                  <a:lnTo>
                    <a:pt x="287" y="1881"/>
                  </a:lnTo>
                  <a:lnTo>
                    <a:pt x="290" y="1883"/>
                  </a:lnTo>
                  <a:lnTo>
                    <a:pt x="290" y="1883"/>
                  </a:lnTo>
                  <a:lnTo>
                    <a:pt x="292" y="1883"/>
                  </a:lnTo>
                  <a:lnTo>
                    <a:pt x="292" y="1883"/>
                  </a:lnTo>
                  <a:lnTo>
                    <a:pt x="294" y="1883"/>
                  </a:lnTo>
                  <a:lnTo>
                    <a:pt x="294" y="1883"/>
                  </a:lnTo>
                  <a:lnTo>
                    <a:pt x="297" y="1886"/>
                  </a:lnTo>
                  <a:lnTo>
                    <a:pt x="297" y="1886"/>
                  </a:lnTo>
                  <a:lnTo>
                    <a:pt x="299" y="1886"/>
                  </a:lnTo>
                  <a:lnTo>
                    <a:pt x="299" y="1886"/>
                  </a:lnTo>
                  <a:lnTo>
                    <a:pt x="302" y="1886"/>
                  </a:lnTo>
                  <a:lnTo>
                    <a:pt x="302" y="1886"/>
                  </a:lnTo>
                  <a:lnTo>
                    <a:pt x="304" y="1886"/>
                  </a:lnTo>
                  <a:lnTo>
                    <a:pt x="304" y="1886"/>
                  </a:lnTo>
                  <a:lnTo>
                    <a:pt x="306" y="1886"/>
                  </a:lnTo>
                  <a:lnTo>
                    <a:pt x="306" y="1886"/>
                  </a:lnTo>
                  <a:lnTo>
                    <a:pt x="309" y="1886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1392" y="1910"/>
              <a:ext cx="309" cy="1886"/>
            </a:xfrm>
            <a:custGeom>
              <a:avLst/>
              <a:gdLst>
                <a:gd name="T0" fmla="*/ 4 w 309"/>
                <a:gd name="T1" fmla="*/ 1870 h 1886"/>
                <a:gd name="T2" fmla="*/ 12 w 309"/>
                <a:gd name="T3" fmla="*/ 1862 h 1886"/>
                <a:gd name="T4" fmla="*/ 16 w 309"/>
                <a:gd name="T5" fmla="*/ 1851 h 1886"/>
                <a:gd name="T6" fmla="*/ 23 w 309"/>
                <a:gd name="T7" fmla="*/ 1833 h 1886"/>
                <a:gd name="T8" fmla="*/ 28 w 309"/>
                <a:gd name="T9" fmla="*/ 1808 h 1886"/>
                <a:gd name="T10" fmla="*/ 35 w 309"/>
                <a:gd name="T11" fmla="*/ 1776 h 1886"/>
                <a:gd name="T12" fmla="*/ 42 w 309"/>
                <a:gd name="T13" fmla="*/ 1736 h 1886"/>
                <a:gd name="T14" fmla="*/ 47 w 309"/>
                <a:gd name="T15" fmla="*/ 1683 h 1886"/>
                <a:gd name="T16" fmla="*/ 54 w 309"/>
                <a:gd name="T17" fmla="*/ 1616 h 1886"/>
                <a:gd name="T18" fmla="*/ 59 w 309"/>
                <a:gd name="T19" fmla="*/ 1536 h 1886"/>
                <a:gd name="T20" fmla="*/ 66 w 309"/>
                <a:gd name="T21" fmla="*/ 1440 h 1886"/>
                <a:gd name="T22" fmla="*/ 70 w 309"/>
                <a:gd name="T23" fmla="*/ 1328 h 1886"/>
                <a:gd name="T24" fmla="*/ 78 w 309"/>
                <a:gd name="T25" fmla="*/ 1202 h 1886"/>
                <a:gd name="T26" fmla="*/ 85 w 309"/>
                <a:gd name="T27" fmla="*/ 1061 h 1886"/>
                <a:gd name="T28" fmla="*/ 89 w 309"/>
                <a:gd name="T29" fmla="*/ 911 h 1886"/>
                <a:gd name="T30" fmla="*/ 96 w 309"/>
                <a:gd name="T31" fmla="*/ 756 h 1886"/>
                <a:gd name="T32" fmla="*/ 101 w 309"/>
                <a:gd name="T33" fmla="*/ 599 h 1886"/>
                <a:gd name="T34" fmla="*/ 108 w 309"/>
                <a:gd name="T35" fmla="*/ 449 h 1886"/>
                <a:gd name="T36" fmla="*/ 113 w 309"/>
                <a:gd name="T37" fmla="*/ 310 h 1886"/>
                <a:gd name="T38" fmla="*/ 120 w 309"/>
                <a:gd name="T39" fmla="*/ 193 h 1886"/>
                <a:gd name="T40" fmla="*/ 125 w 309"/>
                <a:gd name="T41" fmla="*/ 99 h 1886"/>
                <a:gd name="T42" fmla="*/ 132 w 309"/>
                <a:gd name="T43" fmla="*/ 35 h 1886"/>
                <a:gd name="T44" fmla="*/ 139 w 309"/>
                <a:gd name="T45" fmla="*/ 3 h 1886"/>
                <a:gd name="T46" fmla="*/ 144 w 309"/>
                <a:gd name="T47" fmla="*/ 6 h 1886"/>
                <a:gd name="T48" fmla="*/ 151 w 309"/>
                <a:gd name="T49" fmla="*/ 46 h 1886"/>
                <a:gd name="T50" fmla="*/ 155 w 309"/>
                <a:gd name="T51" fmla="*/ 118 h 1886"/>
                <a:gd name="T52" fmla="*/ 162 w 309"/>
                <a:gd name="T53" fmla="*/ 219 h 1886"/>
                <a:gd name="T54" fmla="*/ 167 w 309"/>
                <a:gd name="T55" fmla="*/ 342 h 1886"/>
                <a:gd name="T56" fmla="*/ 174 w 309"/>
                <a:gd name="T57" fmla="*/ 484 h 1886"/>
                <a:gd name="T58" fmla="*/ 179 w 309"/>
                <a:gd name="T59" fmla="*/ 636 h 1886"/>
                <a:gd name="T60" fmla="*/ 186 w 309"/>
                <a:gd name="T61" fmla="*/ 794 h 1886"/>
                <a:gd name="T62" fmla="*/ 193 w 309"/>
                <a:gd name="T63" fmla="*/ 946 h 1886"/>
                <a:gd name="T64" fmla="*/ 198 w 309"/>
                <a:gd name="T65" fmla="*/ 1095 h 1886"/>
                <a:gd name="T66" fmla="*/ 205 w 309"/>
                <a:gd name="T67" fmla="*/ 1232 h 1886"/>
                <a:gd name="T68" fmla="*/ 210 w 309"/>
                <a:gd name="T69" fmla="*/ 1354 h 1886"/>
                <a:gd name="T70" fmla="*/ 217 w 309"/>
                <a:gd name="T71" fmla="*/ 1464 h 1886"/>
                <a:gd name="T72" fmla="*/ 221 w 309"/>
                <a:gd name="T73" fmla="*/ 1557 h 1886"/>
                <a:gd name="T74" fmla="*/ 228 w 309"/>
                <a:gd name="T75" fmla="*/ 1635 h 1886"/>
                <a:gd name="T76" fmla="*/ 233 w 309"/>
                <a:gd name="T77" fmla="*/ 1696 h 1886"/>
                <a:gd name="T78" fmla="*/ 240 w 309"/>
                <a:gd name="T79" fmla="*/ 1747 h 1886"/>
                <a:gd name="T80" fmla="*/ 247 w 309"/>
                <a:gd name="T81" fmla="*/ 1784 h 1886"/>
                <a:gd name="T82" fmla="*/ 252 w 309"/>
                <a:gd name="T83" fmla="*/ 1814 h 1886"/>
                <a:gd name="T84" fmla="*/ 259 w 309"/>
                <a:gd name="T85" fmla="*/ 1838 h 1886"/>
                <a:gd name="T86" fmla="*/ 264 w 309"/>
                <a:gd name="T87" fmla="*/ 1854 h 1886"/>
                <a:gd name="T88" fmla="*/ 271 w 309"/>
                <a:gd name="T89" fmla="*/ 1865 h 1886"/>
                <a:gd name="T90" fmla="*/ 276 w 309"/>
                <a:gd name="T91" fmla="*/ 1873 h 1886"/>
                <a:gd name="T92" fmla="*/ 283 w 309"/>
                <a:gd name="T93" fmla="*/ 1878 h 1886"/>
                <a:gd name="T94" fmla="*/ 290 w 309"/>
                <a:gd name="T95" fmla="*/ 1883 h 1886"/>
                <a:gd name="T96" fmla="*/ 294 w 309"/>
                <a:gd name="T97" fmla="*/ 1883 h 1886"/>
                <a:gd name="T98" fmla="*/ 302 w 309"/>
                <a:gd name="T99" fmla="*/ 1886 h 1886"/>
                <a:gd name="T100" fmla="*/ 306 w 309"/>
                <a:gd name="T101" fmla="*/ 1886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1886">
                  <a:moveTo>
                    <a:pt x="0" y="1875"/>
                  </a:moveTo>
                  <a:lnTo>
                    <a:pt x="2" y="1875"/>
                  </a:lnTo>
                  <a:lnTo>
                    <a:pt x="2" y="1873"/>
                  </a:lnTo>
                  <a:lnTo>
                    <a:pt x="4" y="1873"/>
                  </a:lnTo>
                  <a:lnTo>
                    <a:pt x="4" y="1870"/>
                  </a:lnTo>
                  <a:lnTo>
                    <a:pt x="7" y="1870"/>
                  </a:lnTo>
                  <a:lnTo>
                    <a:pt x="7" y="1867"/>
                  </a:lnTo>
                  <a:lnTo>
                    <a:pt x="9" y="1867"/>
                  </a:lnTo>
                  <a:lnTo>
                    <a:pt x="9" y="1865"/>
                  </a:lnTo>
                  <a:lnTo>
                    <a:pt x="12" y="1862"/>
                  </a:lnTo>
                  <a:lnTo>
                    <a:pt x="12" y="1859"/>
                  </a:lnTo>
                  <a:lnTo>
                    <a:pt x="14" y="1859"/>
                  </a:lnTo>
                  <a:lnTo>
                    <a:pt x="14" y="1857"/>
                  </a:lnTo>
                  <a:lnTo>
                    <a:pt x="16" y="1854"/>
                  </a:lnTo>
                  <a:lnTo>
                    <a:pt x="16" y="1851"/>
                  </a:lnTo>
                  <a:lnTo>
                    <a:pt x="19" y="1846"/>
                  </a:lnTo>
                  <a:lnTo>
                    <a:pt x="19" y="1843"/>
                  </a:lnTo>
                  <a:lnTo>
                    <a:pt x="21" y="1841"/>
                  </a:lnTo>
                  <a:lnTo>
                    <a:pt x="21" y="1835"/>
                  </a:lnTo>
                  <a:lnTo>
                    <a:pt x="23" y="1833"/>
                  </a:lnTo>
                  <a:lnTo>
                    <a:pt x="23" y="1827"/>
                  </a:lnTo>
                  <a:lnTo>
                    <a:pt x="26" y="1825"/>
                  </a:lnTo>
                  <a:lnTo>
                    <a:pt x="26" y="1819"/>
                  </a:lnTo>
                  <a:lnTo>
                    <a:pt x="28" y="1814"/>
                  </a:lnTo>
                  <a:lnTo>
                    <a:pt x="28" y="1808"/>
                  </a:lnTo>
                  <a:lnTo>
                    <a:pt x="30" y="1803"/>
                  </a:lnTo>
                  <a:lnTo>
                    <a:pt x="33" y="1798"/>
                  </a:lnTo>
                  <a:lnTo>
                    <a:pt x="33" y="1790"/>
                  </a:lnTo>
                  <a:lnTo>
                    <a:pt x="35" y="1784"/>
                  </a:lnTo>
                  <a:lnTo>
                    <a:pt x="35" y="1776"/>
                  </a:lnTo>
                  <a:lnTo>
                    <a:pt x="37" y="1771"/>
                  </a:lnTo>
                  <a:lnTo>
                    <a:pt x="37" y="1763"/>
                  </a:lnTo>
                  <a:lnTo>
                    <a:pt x="40" y="1752"/>
                  </a:lnTo>
                  <a:lnTo>
                    <a:pt x="40" y="1744"/>
                  </a:lnTo>
                  <a:lnTo>
                    <a:pt x="42" y="1736"/>
                  </a:lnTo>
                  <a:lnTo>
                    <a:pt x="42" y="1726"/>
                  </a:lnTo>
                  <a:lnTo>
                    <a:pt x="45" y="1715"/>
                  </a:lnTo>
                  <a:lnTo>
                    <a:pt x="45" y="1704"/>
                  </a:lnTo>
                  <a:lnTo>
                    <a:pt x="47" y="1694"/>
                  </a:lnTo>
                  <a:lnTo>
                    <a:pt x="47" y="1683"/>
                  </a:lnTo>
                  <a:lnTo>
                    <a:pt x="49" y="1670"/>
                  </a:lnTo>
                  <a:lnTo>
                    <a:pt x="49" y="1659"/>
                  </a:lnTo>
                  <a:lnTo>
                    <a:pt x="52" y="1646"/>
                  </a:lnTo>
                  <a:lnTo>
                    <a:pt x="52" y="1632"/>
                  </a:lnTo>
                  <a:lnTo>
                    <a:pt x="54" y="1616"/>
                  </a:lnTo>
                  <a:lnTo>
                    <a:pt x="54" y="1603"/>
                  </a:lnTo>
                  <a:lnTo>
                    <a:pt x="56" y="1587"/>
                  </a:lnTo>
                  <a:lnTo>
                    <a:pt x="56" y="1571"/>
                  </a:lnTo>
                  <a:lnTo>
                    <a:pt x="59" y="1555"/>
                  </a:lnTo>
                  <a:lnTo>
                    <a:pt x="59" y="1536"/>
                  </a:lnTo>
                  <a:lnTo>
                    <a:pt x="61" y="1517"/>
                  </a:lnTo>
                  <a:lnTo>
                    <a:pt x="61" y="1499"/>
                  </a:lnTo>
                  <a:lnTo>
                    <a:pt x="63" y="1480"/>
                  </a:lnTo>
                  <a:lnTo>
                    <a:pt x="63" y="1461"/>
                  </a:lnTo>
                  <a:lnTo>
                    <a:pt x="66" y="1440"/>
                  </a:lnTo>
                  <a:lnTo>
                    <a:pt x="66" y="1419"/>
                  </a:lnTo>
                  <a:lnTo>
                    <a:pt x="68" y="1397"/>
                  </a:lnTo>
                  <a:lnTo>
                    <a:pt x="68" y="1376"/>
                  </a:lnTo>
                  <a:lnTo>
                    <a:pt x="70" y="1352"/>
                  </a:lnTo>
                  <a:lnTo>
                    <a:pt x="70" y="1328"/>
                  </a:lnTo>
                  <a:lnTo>
                    <a:pt x="73" y="1304"/>
                  </a:lnTo>
                  <a:lnTo>
                    <a:pt x="73" y="1280"/>
                  </a:lnTo>
                  <a:lnTo>
                    <a:pt x="75" y="1253"/>
                  </a:lnTo>
                  <a:lnTo>
                    <a:pt x="75" y="1229"/>
                  </a:lnTo>
                  <a:lnTo>
                    <a:pt x="78" y="1202"/>
                  </a:lnTo>
                  <a:lnTo>
                    <a:pt x="78" y="1173"/>
                  </a:lnTo>
                  <a:lnTo>
                    <a:pt x="80" y="1146"/>
                  </a:lnTo>
                  <a:lnTo>
                    <a:pt x="80" y="1119"/>
                  </a:lnTo>
                  <a:lnTo>
                    <a:pt x="82" y="1090"/>
                  </a:lnTo>
                  <a:lnTo>
                    <a:pt x="85" y="1061"/>
                  </a:lnTo>
                  <a:lnTo>
                    <a:pt x="85" y="1031"/>
                  </a:lnTo>
                  <a:lnTo>
                    <a:pt x="87" y="1002"/>
                  </a:lnTo>
                  <a:lnTo>
                    <a:pt x="87" y="972"/>
                  </a:lnTo>
                  <a:lnTo>
                    <a:pt x="89" y="943"/>
                  </a:lnTo>
                  <a:lnTo>
                    <a:pt x="89" y="911"/>
                  </a:lnTo>
                  <a:lnTo>
                    <a:pt x="92" y="882"/>
                  </a:lnTo>
                  <a:lnTo>
                    <a:pt x="92" y="850"/>
                  </a:lnTo>
                  <a:lnTo>
                    <a:pt x="94" y="818"/>
                  </a:lnTo>
                  <a:lnTo>
                    <a:pt x="94" y="788"/>
                  </a:lnTo>
                  <a:lnTo>
                    <a:pt x="96" y="756"/>
                  </a:lnTo>
                  <a:lnTo>
                    <a:pt x="96" y="724"/>
                  </a:lnTo>
                  <a:lnTo>
                    <a:pt x="99" y="692"/>
                  </a:lnTo>
                  <a:lnTo>
                    <a:pt x="99" y="663"/>
                  </a:lnTo>
                  <a:lnTo>
                    <a:pt x="101" y="631"/>
                  </a:lnTo>
                  <a:lnTo>
                    <a:pt x="101" y="599"/>
                  </a:lnTo>
                  <a:lnTo>
                    <a:pt x="103" y="569"/>
                  </a:lnTo>
                  <a:lnTo>
                    <a:pt x="103" y="537"/>
                  </a:lnTo>
                  <a:lnTo>
                    <a:pt x="106" y="508"/>
                  </a:lnTo>
                  <a:lnTo>
                    <a:pt x="106" y="478"/>
                  </a:lnTo>
                  <a:lnTo>
                    <a:pt x="108" y="449"/>
                  </a:lnTo>
                  <a:lnTo>
                    <a:pt x="108" y="420"/>
                  </a:lnTo>
                  <a:lnTo>
                    <a:pt x="111" y="393"/>
                  </a:lnTo>
                  <a:lnTo>
                    <a:pt x="111" y="363"/>
                  </a:lnTo>
                  <a:lnTo>
                    <a:pt x="113" y="337"/>
                  </a:lnTo>
                  <a:lnTo>
                    <a:pt x="113" y="310"/>
                  </a:lnTo>
                  <a:lnTo>
                    <a:pt x="115" y="286"/>
                  </a:lnTo>
                  <a:lnTo>
                    <a:pt x="115" y="262"/>
                  </a:lnTo>
                  <a:lnTo>
                    <a:pt x="118" y="238"/>
                  </a:lnTo>
                  <a:lnTo>
                    <a:pt x="118" y="214"/>
                  </a:lnTo>
                  <a:lnTo>
                    <a:pt x="120" y="193"/>
                  </a:lnTo>
                  <a:lnTo>
                    <a:pt x="120" y="171"/>
                  </a:lnTo>
                  <a:lnTo>
                    <a:pt x="122" y="152"/>
                  </a:lnTo>
                  <a:lnTo>
                    <a:pt x="122" y="131"/>
                  </a:lnTo>
                  <a:lnTo>
                    <a:pt x="125" y="115"/>
                  </a:lnTo>
                  <a:lnTo>
                    <a:pt x="125" y="99"/>
                  </a:lnTo>
                  <a:lnTo>
                    <a:pt x="127" y="83"/>
                  </a:lnTo>
                  <a:lnTo>
                    <a:pt x="127" y="70"/>
                  </a:lnTo>
                  <a:lnTo>
                    <a:pt x="129" y="56"/>
                  </a:lnTo>
                  <a:lnTo>
                    <a:pt x="129" y="43"/>
                  </a:lnTo>
                  <a:lnTo>
                    <a:pt x="132" y="35"/>
                  </a:lnTo>
                  <a:lnTo>
                    <a:pt x="132" y="24"/>
                  </a:lnTo>
                  <a:lnTo>
                    <a:pt x="134" y="16"/>
                  </a:lnTo>
                  <a:lnTo>
                    <a:pt x="136" y="11"/>
                  </a:lnTo>
                  <a:lnTo>
                    <a:pt x="136" y="6"/>
                  </a:lnTo>
                  <a:lnTo>
                    <a:pt x="139" y="3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4" y="6"/>
                  </a:lnTo>
                  <a:lnTo>
                    <a:pt x="146" y="11"/>
                  </a:lnTo>
                  <a:lnTo>
                    <a:pt x="146" y="19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1" y="46"/>
                  </a:lnTo>
                  <a:lnTo>
                    <a:pt x="151" y="59"/>
                  </a:lnTo>
                  <a:lnTo>
                    <a:pt x="153" y="70"/>
                  </a:lnTo>
                  <a:lnTo>
                    <a:pt x="153" y="86"/>
                  </a:lnTo>
                  <a:lnTo>
                    <a:pt x="155" y="102"/>
                  </a:lnTo>
                  <a:lnTo>
                    <a:pt x="155" y="118"/>
                  </a:lnTo>
                  <a:lnTo>
                    <a:pt x="158" y="136"/>
                  </a:lnTo>
                  <a:lnTo>
                    <a:pt x="158" y="155"/>
                  </a:lnTo>
                  <a:lnTo>
                    <a:pt x="160" y="174"/>
                  </a:lnTo>
                  <a:lnTo>
                    <a:pt x="160" y="195"/>
                  </a:lnTo>
                  <a:lnTo>
                    <a:pt x="162" y="219"/>
                  </a:lnTo>
                  <a:lnTo>
                    <a:pt x="162" y="241"/>
                  </a:lnTo>
                  <a:lnTo>
                    <a:pt x="165" y="265"/>
                  </a:lnTo>
                  <a:lnTo>
                    <a:pt x="165" y="291"/>
                  </a:lnTo>
                  <a:lnTo>
                    <a:pt x="167" y="315"/>
                  </a:lnTo>
                  <a:lnTo>
                    <a:pt x="167" y="342"/>
                  </a:lnTo>
                  <a:lnTo>
                    <a:pt x="169" y="369"/>
                  </a:lnTo>
                  <a:lnTo>
                    <a:pt x="169" y="398"/>
                  </a:lnTo>
                  <a:lnTo>
                    <a:pt x="172" y="425"/>
                  </a:lnTo>
                  <a:lnTo>
                    <a:pt x="172" y="454"/>
                  </a:lnTo>
                  <a:lnTo>
                    <a:pt x="174" y="484"/>
                  </a:lnTo>
                  <a:lnTo>
                    <a:pt x="174" y="513"/>
                  </a:lnTo>
                  <a:lnTo>
                    <a:pt x="177" y="542"/>
                  </a:lnTo>
                  <a:lnTo>
                    <a:pt x="177" y="574"/>
                  </a:lnTo>
                  <a:lnTo>
                    <a:pt x="179" y="604"/>
                  </a:lnTo>
                  <a:lnTo>
                    <a:pt x="179" y="636"/>
                  </a:lnTo>
                  <a:lnTo>
                    <a:pt x="181" y="668"/>
                  </a:lnTo>
                  <a:lnTo>
                    <a:pt x="181" y="697"/>
                  </a:lnTo>
                  <a:lnTo>
                    <a:pt x="184" y="729"/>
                  </a:lnTo>
                  <a:lnTo>
                    <a:pt x="184" y="761"/>
                  </a:lnTo>
                  <a:lnTo>
                    <a:pt x="186" y="794"/>
                  </a:lnTo>
                  <a:lnTo>
                    <a:pt x="188" y="823"/>
                  </a:lnTo>
                  <a:lnTo>
                    <a:pt x="188" y="855"/>
                  </a:lnTo>
                  <a:lnTo>
                    <a:pt x="191" y="887"/>
                  </a:lnTo>
                  <a:lnTo>
                    <a:pt x="191" y="916"/>
                  </a:lnTo>
                  <a:lnTo>
                    <a:pt x="193" y="946"/>
                  </a:lnTo>
                  <a:lnTo>
                    <a:pt x="193" y="978"/>
                  </a:lnTo>
                  <a:lnTo>
                    <a:pt x="195" y="1007"/>
                  </a:lnTo>
                  <a:lnTo>
                    <a:pt x="195" y="1037"/>
                  </a:lnTo>
                  <a:lnTo>
                    <a:pt x="198" y="1066"/>
                  </a:lnTo>
                  <a:lnTo>
                    <a:pt x="198" y="1095"/>
                  </a:lnTo>
                  <a:lnTo>
                    <a:pt x="200" y="1122"/>
                  </a:lnTo>
                  <a:lnTo>
                    <a:pt x="200" y="1151"/>
                  </a:lnTo>
                  <a:lnTo>
                    <a:pt x="203" y="1178"/>
                  </a:lnTo>
                  <a:lnTo>
                    <a:pt x="203" y="1205"/>
                  </a:lnTo>
                  <a:lnTo>
                    <a:pt x="205" y="1232"/>
                  </a:lnTo>
                  <a:lnTo>
                    <a:pt x="205" y="1258"/>
                  </a:lnTo>
                  <a:lnTo>
                    <a:pt x="207" y="1282"/>
                  </a:lnTo>
                  <a:lnTo>
                    <a:pt x="207" y="1309"/>
                  </a:lnTo>
                  <a:lnTo>
                    <a:pt x="210" y="1333"/>
                  </a:lnTo>
                  <a:lnTo>
                    <a:pt x="210" y="1354"/>
                  </a:lnTo>
                  <a:lnTo>
                    <a:pt x="212" y="1378"/>
                  </a:lnTo>
                  <a:lnTo>
                    <a:pt x="212" y="1400"/>
                  </a:lnTo>
                  <a:lnTo>
                    <a:pt x="214" y="1421"/>
                  </a:lnTo>
                  <a:lnTo>
                    <a:pt x="214" y="1443"/>
                  </a:lnTo>
                  <a:lnTo>
                    <a:pt x="217" y="1464"/>
                  </a:lnTo>
                  <a:lnTo>
                    <a:pt x="217" y="1483"/>
                  </a:lnTo>
                  <a:lnTo>
                    <a:pt x="219" y="1504"/>
                  </a:lnTo>
                  <a:lnTo>
                    <a:pt x="219" y="1520"/>
                  </a:lnTo>
                  <a:lnTo>
                    <a:pt x="221" y="1539"/>
                  </a:lnTo>
                  <a:lnTo>
                    <a:pt x="221" y="1557"/>
                  </a:lnTo>
                  <a:lnTo>
                    <a:pt x="224" y="1573"/>
                  </a:lnTo>
                  <a:lnTo>
                    <a:pt x="224" y="1589"/>
                  </a:lnTo>
                  <a:lnTo>
                    <a:pt x="226" y="1605"/>
                  </a:lnTo>
                  <a:lnTo>
                    <a:pt x="226" y="1619"/>
                  </a:lnTo>
                  <a:lnTo>
                    <a:pt x="228" y="1635"/>
                  </a:lnTo>
                  <a:lnTo>
                    <a:pt x="228" y="1648"/>
                  </a:lnTo>
                  <a:lnTo>
                    <a:pt x="231" y="1662"/>
                  </a:lnTo>
                  <a:lnTo>
                    <a:pt x="231" y="1672"/>
                  </a:lnTo>
                  <a:lnTo>
                    <a:pt x="233" y="1686"/>
                  </a:lnTo>
                  <a:lnTo>
                    <a:pt x="233" y="1696"/>
                  </a:lnTo>
                  <a:lnTo>
                    <a:pt x="236" y="1707"/>
                  </a:lnTo>
                  <a:lnTo>
                    <a:pt x="238" y="1718"/>
                  </a:lnTo>
                  <a:lnTo>
                    <a:pt x="238" y="1728"/>
                  </a:lnTo>
                  <a:lnTo>
                    <a:pt x="240" y="1736"/>
                  </a:lnTo>
                  <a:lnTo>
                    <a:pt x="240" y="1747"/>
                  </a:lnTo>
                  <a:lnTo>
                    <a:pt x="243" y="1755"/>
                  </a:lnTo>
                  <a:lnTo>
                    <a:pt x="243" y="1763"/>
                  </a:lnTo>
                  <a:lnTo>
                    <a:pt x="245" y="1771"/>
                  </a:lnTo>
                  <a:lnTo>
                    <a:pt x="245" y="1779"/>
                  </a:lnTo>
                  <a:lnTo>
                    <a:pt x="247" y="1784"/>
                  </a:lnTo>
                  <a:lnTo>
                    <a:pt x="247" y="1792"/>
                  </a:lnTo>
                  <a:lnTo>
                    <a:pt x="250" y="1798"/>
                  </a:lnTo>
                  <a:lnTo>
                    <a:pt x="250" y="1803"/>
                  </a:lnTo>
                  <a:lnTo>
                    <a:pt x="252" y="1811"/>
                  </a:lnTo>
                  <a:lnTo>
                    <a:pt x="252" y="1814"/>
                  </a:lnTo>
                  <a:lnTo>
                    <a:pt x="254" y="1819"/>
                  </a:lnTo>
                  <a:lnTo>
                    <a:pt x="254" y="1825"/>
                  </a:lnTo>
                  <a:lnTo>
                    <a:pt x="257" y="1830"/>
                  </a:lnTo>
                  <a:lnTo>
                    <a:pt x="257" y="1833"/>
                  </a:lnTo>
                  <a:lnTo>
                    <a:pt x="259" y="1838"/>
                  </a:lnTo>
                  <a:lnTo>
                    <a:pt x="259" y="1841"/>
                  </a:lnTo>
                  <a:lnTo>
                    <a:pt x="261" y="1843"/>
                  </a:lnTo>
                  <a:lnTo>
                    <a:pt x="261" y="1849"/>
                  </a:lnTo>
                  <a:lnTo>
                    <a:pt x="264" y="1851"/>
                  </a:lnTo>
                  <a:lnTo>
                    <a:pt x="264" y="1854"/>
                  </a:lnTo>
                  <a:lnTo>
                    <a:pt x="266" y="1857"/>
                  </a:lnTo>
                  <a:lnTo>
                    <a:pt x="266" y="1859"/>
                  </a:lnTo>
                  <a:lnTo>
                    <a:pt x="269" y="1862"/>
                  </a:lnTo>
                  <a:lnTo>
                    <a:pt x="269" y="1862"/>
                  </a:lnTo>
                  <a:lnTo>
                    <a:pt x="271" y="1865"/>
                  </a:lnTo>
                  <a:lnTo>
                    <a:pt x="271" y="1867"/>
                  </a:lnTo>
                  <a:lnTo>
                    <a:pt x="273" y="1867"/>
                  </a:lnTo>
                  <a:lnTo>
                    <a:pt x="273" y="1870"/>
                  </a:lnTo>
                  <a:lnTo>
                    <a:pt x="276" y="1873"/>
                  </a:lnTo>
                  <a:lnTo>
                    <a:pt x="276" y="1873"/>
                  </a:lnTo>
                  <a:lnTo>
                    <a:pt x="278" y="1875"/>
                  </a:lnTo>
                  <a:lnTo>
                    <a:pt x="278" y="1875"/>
                  </a:lnTo>
                  <a:lnTo>
                    <a:pt x="280" y="1875"/>
                  </a:lnTo>
                  <a:lnTo>
                    <a:pt x="280" y="1878"/>
                  </a:lnTo>
                  <a:lnTo>
                    <a:pt x="283" y="1878"/>
                  </a:lnTo>
                  <a:lnTo>
                    <a:pt x="283" y="1878"/>
                  </a:lnTo>
                  <a:lnTo>
                    <a:pt x="285" y="1881"/>
                  </a:lnTo>
                  <a:lnTo>
                    <a:pt x="285" y="1881"/>
                  </a:lnTo>
                  <a:lnTo>
                    <a:pt x="287" y="1881"/>
                  </a:lnTo>
                  <a:lnTo>
                    <a:pt x="290" y="1883"/>
                  </a:lnTo>
                  <a:lnTo>
                    <a:pt x="290" y="1883"/>
                  </a:lnTo>
                  <a:lnTo>
                    <a:pt x="292" y="1883"/>
                  </a:lnTo>
                  <a:lnTo>
                    <a:pt x="292" y="1883"/>
                  </a:lnTo>
                  <a:lnTo>
                    <a:pt x="294" y="1883"/>
                  </a:lnTo>
                  <a:lnTo>
                    <a:pt x="294" y="1883"/>
                  </a:lnTo>
                  <a:lnTo>
                    <a:pt x="297" y="1886"/>
                  </a:lnTo>
                  <a:lnTo>
                    <a:pt x="297" y="1886"/>
                  </a:lnTo>
                  <a:lnTo>
                    <a:pt x="299" y="1886"/>
                  </a:lnTo>
                  <a:lnTo>
                    <a:pt x="299" y="1886"/>
                  </a:lnTo>
                  <a:lnTo>
                    <a:pt x="302" y="1886"/>
                  </a:lnTo>
                  <a:lnTo>
                    <a:pt x="302" y="1886"/>
                  </a:lnTo>
                  <a:lnTo>
                    <a:pt x="304" y="1886"/>
                  </a:lnTo>
                  <a:lnTo>
                    <a:pt x="304" y="1886"/>
                  </a:lnTo>
                  <a:lnTo>
                    <a:pt x="306" y="1886"/>
                  </a:lnTo>
                  <a:lnTo>
                    <a:pt x="306" y="1886"/>
                  </a:lnTo>
                  <a:lnTo>
                    <a:pt x="309" y="1886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724" y="3878"/>
              <a:ext cx="319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885" y="3878"/>
              <a:ext cx="43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584" y="3878"/>
              <a:ext cx="541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100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289" y="3878"/>
              <a:ext cx="43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50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624" y="2184"/>
              <a:ext cx="32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500" dirty="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GB" altLang="zh-CN"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1296" y="2184"/>
              <a:ext cx="32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500" dirty="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GB" altLang="zh-CN" sz="1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2" name="Group 30"/>
          <p:cNvGrpSpPr/>
          <p:nvPr/>
        </p:nvGrpSpPr>
        <p:grpSpPr bwMode="auto">
          <a:xfrm>
            <a:off x="3557886" y="3806044"/>
            <a:ext cx="1959204" cy="2389621"/>
            <a:chOff x="1965" y="1776"/>
            <a:chExt cx="2032" cy="2666"/>
          </a:xfrm>
        </p:grpSpPr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2496" y="4070"/>
              <a:ext cx="1077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zh-CN" altLang="en-US" sz="1400" dirty="0" smtClean="0">
                  <a:latin typeface="Arial" panose="020B0604020202020204" pitchFamily="34" charset="0"/>
                  <a:ea typeface="宋体" panose="02010600030101010101" pitchFamily="2" charset="-122"/>
                </a:rPr>
                <a:t>直径</a:t>
              </a:r>
              <a:r>
                <a:rPr lang="en-GB" altLang="zh-CN" sz="1400" dirty="0" smtClean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(nm)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 rot="16200000">
              <a:off x="1592" y="2513"/>
              <a:ext cx="1092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zh-CN" altLang="en-US" sz="1400" b="1" dirty="0" smtClean="0">
                  <a:latin typeface="Arial" panose="020B0604020202020204" pitchFamily="34" charset="0"/>
                  <a:ea typeface="宋体" panose="02010600030101010101" pitchFamily="2" charset="-122"/>
                </a:rPr>
                <a:t>体积分布</a:t>
              </a:r>
              <a:endParaRPr lang="en-GB" altLang="zh-CN" sz="1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2736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2976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3408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3600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256" y="1776"/>
              <a:ext cx="1344" cy="20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2592" y="3648"/>
              <a:ext cx="309" cy="148"/>
            </a:xfrm>
            <a:custGeom>
              <a:avLst/>
              <a:gdLst>
                <a:gd name="T0" fmla="*/ 4 w 309"/>
                <a:gd name="T1" fmla="*/ 1870 h 1886"/>
                <a:gd name="T2" fmla="*/ 12 w 309"/>
                <a:gd name="T3" fmla="*/ 1862 h 1886"/>
                <a:gd name="T4" fmla="*/ 16 w 309"/>
                <a:gd name="T5" fmla="*/ 1851 h 1886"/>
                <a:gd name="T6" fmla="*/ 23 w 309"/>
                <a:gd name="T7" fmla="*/ 1833 h 1886"/>
                <a:gd name="T8" fmla="*/ 28 w 309"/>
                <a:gd name="T9" fmla="*/ 1808 h 1886"/>
                <a:gd name="T10" fmla="*/ 35 w 309"/>
                <a:gd name="T11" fmla="*/ 1776 h 1886"/>
                <a:gd name="T12" fmla="*/ 42 w 309"/>
                <a:gd name="T13" fmla="*/ 1736 h 1886"/>
                <a:gd name="T14" fmla="*/ 47 w 309"/>
                <a:gd name="T15" fmla="*/ 1683 h 1886"/>
                <a:gd name="T16" fmla="*/ 54 w 309"/>
                <a:gd name="T17" fmla="*/ 1616 h 1886"/>
                <a:gd name="T18" fmla="*/ 59 w 309"/>
                <a:gd name="T19" fmla="*/ 1536 h 1886"/>
                <a:gd name="T20" fmla="*/ 66 w 309"/>
                <a:gd name="T21" fmla="*/ 1440 h 1886"/>
                <a:gd name="T22" fmla="*/ 70 w 309"/>
                <a:gd name="T23" fmla="*/ 1328 h 1886"/>
                <a:gd name="T24" fmla="*/ 78 w 309"/>
                <a:gd name="T25" fmla="*/ 1202 h 1886"/>
                <a:gd name="T26" fmla="*/ 85 w 309"/>
                <a:gd name="T27" fmla="*/ 1061 h 1886"/>
                <a:gd name="T28" fmla="*/ 89 w 309"/>
                <a:gd name="T29" fmla="*/ 911 h 1886"/>
                <a:gd name="T30" fmla="*/ 96 w 309"/>
                <a:gd name="T31" fmla="*/ 756 h 1886"/>
                <a:gd name="T32" fmla="*/ 101 w 309"/>
                <a:gd name="T33" fmla="*/ 599 h 1886"/>
                <a:gd name="T34" fmla="*/ 108 w 309"/>
                <a:gd name="T35" fmla="*/ 449 h 1886"/>
                <a:gd name="T36" fmla="*/ 113 w 309"/>
                <a:gd name="T37" fmla="*/ 310 h 1886"/>
                <a:gd name="T38" fmla="*/ 120 w 309"/>
                <a:gd name="T39" fmla="*/ 193 h 1886"/>
                <a:gd name="T40" fmla="*/ 125 w 309"/>
                <a:gd name="T41" fmla="*/ 99 h 1886"/>
                <a:gd name="T42" fmla="*/ 132 w 309"/>
                <a:gd name="T43" fmla="*/ 35 h 1886"/>
                <a:gd name="T44" fmla="*/ 139 w 309"/>
                <a:gd name="T45" fmla="*/ 3 h 1886"/>
                <a:gd name="T46" fmla="*/ 144 w 309"/>
                <a:gd name="T47" fmla="*/ 6 h 1886"/>
                <a:gd name="T48" fmla="*/ 151 w 309"/>
                <a:gd name="T49" fmla="*/ 46 h 1886"/>
                <a:gd name="T50" fmla="*/ 155 w 309"/>
                <a:gd name="T51" fmla="*/ 118 h 1886"/>
                <a:gd name="T52" fmla="*/ 162 w 309"/>
                <a:gd name="T53" fmla="*/ 219 h 1886"/>
                <a:gd name="T54" fmla="*/ 167 w 309"/>
                <a:gd name="T55" fmla="*/ 342 h 1886"/>
                <a:gd name="T56" fmla="*/ 174 w 309"/>
                <a:gd name="T57" fmla="*/ 484 h 1886"/>
                <a:gd name="T58" fmla="*/ 179 w 309"/>
                <a:gd name="T59" fmla="*/ 636 h 1886"/>
                <a:gd name="T60" fmla="*/ 186 w 309"/>
                <a:gd name="T61" fmla="*/ 794 h 1886"/>
                <a:gd name="T62" fmla="*/ 193 w 309"/>
                <a:gd name="T63" fmla="*/ 946 h 1886"/>
                <a:gd name="T64" fmla="*/ 198 w 309"/>
                <a:gd name="T65" fmla="*/ 1095 h 1886"/>
                <a:gd name="T66" fmla="*/ 205 w 309"/>
                <a:gd name="T67" fmla="*/ 1232 h 1886"/>
                <a:gd name="T68" fmla="*/ 210 w 309"/>
                <a:gd name="T69" fmla="*/ 1354 h 1886"/>
                <a:gd name="T70" fmla="*/ 217 w 309"/>
                <a:gd name="T71" fmla="*/ 1464 h 1886"/>
                <a:gd name="T72" fmla="*/ 221 w 309"/>
                <a:gd name="T73" fmla="*/ 1557 h 1886"/>
                <a:gd name="T74" fmla="*/ 228 w 309"/>
                <a:gd name="T75" fmla="*/ 1635 h 1886"/>
                <a:gd name="T76" fmla="*/ 233 w 309"/>
                <a:gd name="T77" fmla="*/ 1696 h 1886"/>
                <a:gd name="T78" fmla="*/ 240 w 309"/>
                <a:gd name="T79" fmla="*/ 1747 h 1886"/>
                <a:gd name="T80" fmla="*/ 247 w 309"/>
                <a:gd name="T81" fmla="*/ 1784 h 1886"/>
                <a:gd name="T82" fmla="*/ 252 w 309"/>
                <a:gd name="T83" fmla="*/ 1814 h 1886"/>
                <a:gd name="T84" fmla="*/ 259 w 309"/>
                <a:gd name="T85" fmla="*/ 1838 h 1886"/>
                <a:gd name="T86" fmla="*/ 264 w 309"/>
                <a:gd name="T87" fmla="*/ 1854 h 1886"/>
                <a:gd name="T88" fmla="*/ 271 w 309"/>
                <a:gd name="T89" fmla="*/ 1865 h 1886"/>
                <a:gd name="T90" fmla="*/ 276 w 309"/>
                <a:gd name="T91" fmla="*/ 1873 h 1886"/>
                <a:gd name="T92" fmla="*/ 283 w 309"/>
                <a:gd name="T93" fmla="*/ 1878 h 1886"/>
                <a:gd name="T94" fmla="*/ 290 w 309"/>
                <a:gd name="T95" fmla="*/ 1883 h 1886"/>
                <a:gd name="T96" fmla="*/ 294 w 309"/>
                <a:gd name="T97" fmla="*/ 1883 h 1886"/>
                <a:gd name="T98" fmla="*/ 302 w 309"/>
                <a:gd name="T99" fmla="*/ 1886 h 1886"/>
                <a:gd name="T100" fmla="*/ 306 w 309"/>
                <a:gd name="T101" fmla="*/ 1886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1886">
                  <a:moveTo>
                    <a:pt x="0" y="1875"/>
                  </a:moveTo>
                  <a:lnTo>
                    <a:pt x="2" y="1875"/>
                  </a:lnTo>
                  <a:lnTo>
                    <a:pt x="2" y="1873"/>
                  </a:lnTo>
                  <a:lnTo>
                    <a:pt x="4" y="1873"/>
                  </a:lnTo>
                  <a:lnTo>
                    <a:pt x="4" y="1870"/>
                  </a:lnTo>
                  <a:lnTo>
                    <a:pt x="7" y="1870"/>
                  </a:lnTo>
                  <a:lnTo>
                    <a:pt x="7" y="1867"/>
                  </a:lnTo>
                  <a:lnTo>
                    <a:pt x="9" y="1867"/>
                  </a:lnTo>
                  <a:lnTo>
                    <a:pt x="9" y="1865"/>
                  </a:lnTo>
                  <a:lnTo>
                    <a:pt x="12" y="1862"/>
                  </a:lnTo>
                  <a:lnTo>
                    <a:pt x="12" y="1859"/>
                  </a:lnTo>
                  <a:lnTo>
                    <a:pt x="14" y="1859"/>
                  </a:lnTo>
                  <a:lnTo>
                    <a:pt x="14" y="1857"/>
                  </a:lnTo>
                  <a:lnTo>
                    <a:pt x="16" y="1854"/>
                  </a:lnTo>
                  <a:lnTo>
                    <a:pt x="16" y="1851"/>
                  </a:lnTo>
                  <a:lnTo>
                    <a:pt x="19" y="1846"/>
                  </a:lnTo>
                  <a:lnTo>
                    <a:pt x="19" y="1843"/>
                  </a:lnTo>
                  <a:lnTo>
                    <a:pt x="21" y="1841"/>
                  </a:lnTo>
                  <a:lnTo>
                    <a:pt x="21" y="1835"/>
                  </a:lnTo>
                  <a:lnTo>
                    <a:pt x="23" y="1833"/>
                  </a:lnTo>
                  <a:lnTo>
                    <a:pt x="23" y="1827"/>
                  </a:lnTo>
                  <a:lnTo>
                    <a:pt x="26" y="1825"/>
                  </a:lnTo>
                  <a:lnTo>
                    <a:pt x="26" y="1819"/>
                  </a:lnTo>
                  <a:lnTo>
                    <a:pt x="28" y="1814"/>
                  </a:lnTo>
                  <a:lnTo>
                    <a:pt x="28" y="1808"/>
                  </a:lnTo>
                  <a:lnTo>
                    <a:pt x="30" y="1803"/>
                  </a:lnTo>
                  <a:lnTo>
                    <a:pt x="33" y="1798"/>
                  </a:lnTo>
                  <a:lnTo>
                    <a:pt x="33" y="1790"/>
                  </a:lnTo>
                  <a:lnTo>
                    <a:pt x="35" y="1784"/>
                  </a:lnTo>
                  <a:lnTo>
                    <a:pt x="35" y="1776"/>
                  </a:lnTo>
                  <a:lnTo>
                    <a:pt x="37" y="1771"/>
                  </a:lnTo>
                  <a:lnTo>
                    <a:pt x="37" y="1763"/>
                  </a:lnTo>
                  <a:lnTo>
                    <a:pt x="40" y="1752"/>
                  </a:lnTo>
                  <a:lnTo>
                    <a:pt x="40" y="1744"/>
                  </a:lnTo>
                  <a:lnTo>
                    <a:pt x="42" y="1736"/>
                  </a:lnTo>
                  <a:lnTo>
                    <a:pt x="42" y="1726"/>
                  </a:lnTo>
                  <a:lnTo>
                    <a:pt x="45" y="1715"/>
                  </a:lnTo>
                  <a:lnTo>
                    <a:pt x="45" y="1704"/>
                  </a:lnTo>
                  <a:lnTo>
                    <a:pt x="47" y="1694"/>
                  </a:lnTo>
                  <a:lnTo>
                    <a:pt x="47" y="1683"/>
                  </a:lnTo>
                  <a:lnTo>
                    <a:pt x="49" y="1670"/>
                  </a:lnTo>
                  <a:lnTo>
                    <a:pt x="49" y="1659"/>
                  </a:lnTo>
                  <a:lnTo>
                    <a:pt x="52" y="1646"/>
                  </a:lnTo>
                  <a:lnTo>
                    <a:pt x="52" y="1632"/>
                  </a:lnTo>
                  <a:lnTo>
                    <a:pt x="54" y="1616"/>
                  </a:lnTo>
                  <a:lnTo>
                    <a:pt x="54" y="1603"/>
                  </a:lnTo>
                  <a:lnTo>
                    <a:pt x="56" y="1587"/>
                  </a:lnTo>
                  <a:lnTo>
                    <a:pt x="56" y="1571"/>
                  </a:lnTo>
                  <a:lnTo>
                    <a:pt x="59" y="1555"/>
                  </a:lnTo>
                  <a:lnTo>
                    <a:pt x="59" y="1536"/>
                  </a:lnTo>
                  <a:lnTo>
                    <a:pt x="61" y="1517"/>
                  </a:lnTo>
                  <a:lnTo>
                    <a:pt x="61" y="1499"/>
                  </a:lnTo>
                  <a:lnTo>
                    <a:pt x="63" y="1480"/>
                  </a:lnTo>
                  <a:lnTo>
                    <a:pt x="63" y="1461"/>
                  </a:lnTo>
                  <a:lnTo>
                    <a:pt x="66" y="1440"/>
                  </a:lnTo>
                  <a:lnTo>
                    <a:pt x="66" y="1419"/>
                  </a:lnTo>
                  <a:lnTo>
                    <a:pt x="68" y="1397"/>
                  </a:lnTo>
                  <a:lnTo>
                    <a:pt x="68" y="1376"/>
                  </a:lnTo>
                  <a:lnTo>
                    <a:pt x="70" y="1352"/>
                  </a:lnTo>
                  <a:lnTo>
                    <a:pt x="70" y="1328"/>
                  </a:lnTo>
                  <a:lnTo>
                    <a:pt x="73" y="1304"/>
                  </a:lnTo>
                  <a:lnTo>
                    <a:pt x="73" y="1280"/>
                  </a:lnTo>
                  <a:lnTo>
                    <a:pt x="75" y="1253"/>
                  </a:lnTo>
                  <a:lnTo>
                    <a:pt x="75" y="1229"/>
                  </a:lnTo>
                  <a:lnTo>
                    <a:pt x="78" y="1202"/>
                  </a:lnTo>
                  <a:lnTo>
                    <a:pt x="78" y="1173"/>
                  </a:lnTo>
                  <a:lnTo>
                    <a:pt x="80" y="1146"/>
                  </a:lnTo>
                  <a:lnTo>
                    <a:pt x="80" y="1119"/>
                  </a:lnTo>
                  <a:lnTo>
                    <a:pt x="82" y="1090"/>
                  </a:lnTo>
                  <a:lnTo>
                    <a:pt x="85" y="1061"/>
                  </a:lnTo>
                  <a:lnTo>
                    <a:pt x="85" y="1031"/>
                  </a:lnTo>
                  <a:lnTo>
                    <a:pt x="87" y="1002"/>
                  </a:lnTo>
                  <a:lnTo>
                    <a:pt x="87" y="972"/>
                  </a:lnTo>
                  <a:lnTo>
                    <a:pt x="89" y="943"/>
                  </a:lnTo>
                  <a:lnTo>
                    <a:pt x="89" y="911"/>
                  </a:lnTo>
                  <a:lnTo>
                    <a:pt x="92" y="882"/>
                  </a:lnTo>
                  <a:lnTo>
                    <a:pt x="92" y="850"/>
                  </a:lnTo>
                  <a:lnTo>
                    <a:pt x="94" y="818"/>
                  </a:lnTo>
                  <a:lnTo>
                    <a:pt x="94" y="788"/>
                  </a:lnTo>
                  <a:lnTo>
                    <a:pt x="96" y="756"/>
                  </a:lnTo>
                  <a:lnTo>
                    <a:pt x="96" y="724"/>
                  </a:lnTo>
                  <a:lnTo>
                    <a:pt x="99" y="692"/>
                  </a:lnTo>
                  <a:lnTo>
                    <a:pt x="99" y="663"/>
                  </a:lnTo>
                  <a:lnTo>
                    <a:pt x="101" y="631"/>
                  </a:lnTo>
                  <a:lnTo>
                    <a:pt x="101" y="599"/>
                  </a:lnTo>
                  <a:lnTo>
                    <a:pt x="103" y="569"/>
                  </a:lnTo>
                  <a:lnTo>
                    <a:pt x="103" y="537"/>
                  </a:lnTo>
                  <a:lnTo>
                    <a:pt x="106" y="508"/>
                  </a:lnTo>
                  <a:lnTo>
                    <a:pt x="106" y="478"/>
                  </a:lnTo>
                  <a:lnTo>
                    <a:pt x="108" y="449"/>
                  </a:lnTo>
                  <a:lnTo>
                    <a:pt x="108" y="420"/>
                  </a:lnTo>
                  <a:lnTo>
                    <a:pt x="111" y="393"/>
                  </a:lnTo>
                  <a:lnTo>
                    <a:pt x="111" y="363"/>
                  </a:lnTo>
                  <a:lnTo>
                    <a:pt x="113" y="337"/>
                  </a:lnTo>
                  <a:lnTo>
                    <a:pt x="113" y="310"/>
                  </a:lnTo>
                  <a:lnTo>
                    <a:pt x="115" y="286"/>
                  </a:lnTo>
                  <a:lnTo>
                    <a:pt x="115" y="262"/>
                  </a:lnTo>
                  <a:lnTo>
                    <a:pt x="118" y="238"/>
                  </a:lnTo>
                  <a:lnTo>
                    <a:pt x="118" y="214"/>
                  </a:lnTo>
                  <a:lnTo>
                    <a:pt x="120" y="193"/>
                  </a:lnTo>
                  <a:lnTo>
                    <a:pt x="120" y="171"/>
                  </a:lnTo>
                  <a:lnTo>
                    <a:pt x="122" y="152"/>
                  </a:lnTo>
                  <a:lnTo>
                    <a:pt x="122" y="131"/>
                  </a:lnTo>
                  <a:lnTo>
                    <a:pt x="125" y="115"/>
                  </a:lnTo>
                  <a:lnTo>
                    <a:pt x="125" y="99"/>
                  </a:lnTo>
                  <a:lnTo>
                    <a:pt x="127" y="83"/>
                  </a:lnTo>
                  <a:lnTo>
                    <a:pt x="127" y="70"/>
                  </a:lnTo>
                  <a:lnTo>
                    <a:pt x="129" y="56"/>
                  </a:lnTo>
                  <a:lnTo>
                    <a:pt x="129" y="43"/>
                  </a:lnTo>
                  <a:lnTo>
                    <a:pt x="132" y="35"/>
                  </a:lnTo>
                  <a:lnTo>
                    <a:pt x="132" y="24"/>
                  </a:lnTo>
                  <a:lnTo>
                    <a:pt x="134" y="16"/>
                  </a:lnTo>
                  <a:lnTo>
                    <a:pt x="136" y="11"/>
                  </a:lnTo>
                  <a:lnTo>
                    <a:pt x="136" y="6"/>
                  </a:lnTo>
                  <a:lnTo>
                    <a:pt x="139" y="3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4" y="6"/>
                  </a:lnTo>
                  <a:lnTo>
                    <a:pt x="146" y="11"/>
                  </a:lnTo>
                  <a:lnTo>
                    <a:pt x="146" y="19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1" y="46"/>
                  </a:lnTo>
                  <a:lnTo>
                    <a:pt x="151" y="59"/>
                  </a:lnTo>
                  <a:lnTo>
                    <a:pt x="153" y="70"/>
                  </a:lnTo>
                  <a:lnTo>
                    <a:pt x="153" y="86"/>
                  </a:lnTo>
                  <a:lnTo>
                    <a:pt x="155" y="102"/>
                  </a:lnTo>
                  <a:lnTo>
                    <a:pt x="155" y="118"/>
                  </a:lnTo>
                  <a:lnTo>
                    <a:pt x="158" y="136"/>
                  </a:lnTo>
                  <a:lnTo>
                    <a:pt x="158" y="155"/>
                  </a:lnTo>
                  <a:lnTo>
                    <a:pt x="160" y="174"/>
                  </a:lnTo>
                  <a:lnTo>
                    <a:pt x="160" y="195"/>
                  </a:lnTo>
                  <a:lnTo>
                    <a:pt x="162" y="219"/>
                  </a:lnTo>
                  <a:lnTo>
                    <a:pt x="162" y="241"/>
                  </a:lnTo>
                  <a:lnTo>
                    <a:pt x="165" y="265"/>
                  </a:lnTo>
                  <a:lnTo>
                    <a:pt x="165" y="291"/>
                  </a:lnTo>
                  <a:lnTo>
                    <a:pt x="167" y="315"/>
                  </a:lnTo>
                  <a:lnTo>
                    <a:pt x="167" y="342"/>
                  </a:lnTo>
                  <a:lnTo>
                    <a:pt x="169" y="369"/>
                  </a:lnTo>
                  <a:lnTo>
                    <a:pt x="169" y="398"/>
                  </a:lnTo>
                  <a:lnTo>
                    <a:pt x="172" y="425"/>
                  </a:lnTo>
                  <a:lnTo>
                    <a:pt x="172" y="454"/>
                  </a:lnTo>
                  <a:lnTo>
                    <a:pt x="174" y="484"/>
                  </a:lnTo>
                  <a:lnTo>
                    <a:pt x="174" y="513"/>
                  </a:lnTo>
                  <a:lnTo>
                    <a:pt x="177" y="542"/>
                  </a:lnTo>
                  <a:lnTo>
                    <a:pt x="177" y="574"/>
                  </a:lnTo>
                  <a:lnTo>
                    <a:pt x="179" y="604"/>
                  </a:lnTo>
                  <a:lnTo>
                    <a:pt x="179" y="636"/>
                  </a:lnTo>
                  <a:lnTo>
                    <a:pt x="181" y="668"/>
                  </a:lnTo>
                  <a:lnTo>
                    <a:pt x="181" y="697"/>
                  </a:lnTo>
                  <a:lnTo>
                    <a:pt x="184" y="729"/>
                  </a:lnTo>
                  <a:lnTo>
                    <a:pt x="184" y="761"/>
                  </a:lnTo>
                  <a:lnTo>
                    <a:pt x="186" y="794"/>
                  </a:lnTo>
                  <a:lnTo>
                    <a:pt x="188" y="823"/>
                  </a:lnTo>
                  <a:lnTo>
                    <a:pt x="188" y="855"/>
                  </a:lnTo>
                  <a:lnTo>
                    <a:pt x="191" y="887"/>
                  </a:lnTo>
                  <a:lnTo>
                    <a:pt x="191" y="916"/>
                  </a:lnTo>
                  <a:lnTo>
                    <a:pt x="193" y="946"/>
                  </a:lnTo>
                  <a:lnTo>
                    <a:pt x="193" y="978"/>
                  </a:lnTo>
                  <a:lnTo>
                    <a:pt x="195" y="1007"/>
                  </a:lnTo>
                  <a:lnTo>
                    <a:pt x="195" y="1037"/>
                  </a:lnTo>
                  <a:lnTo>
                    <a:pt x="198" y="1066"/>
                  </a:lnTo>
                  <a:lnTo>
                    <a:pt x="198" y="1095"/>
                  </a:lnTo>
                  <a:lnTo>
                    <a:pt x="200" y="1122"/>
                  </a:lnTo>
                  <a:lnTo>
                    <a:pt x="200" y="1151"/>
                  </a:lnTo>
                  <a:lnTo>
                    <a:pt x="203" y="1178"/>
                  </a:lnTo>
                  <a:lnTo>
                    <a:pt x="203" y="1205"/>
                  </a:lnTo>
                  <a:lnTo>
                    <a:pt x="205" y="1232"/>
                  </a:lnTo>
                  <a:lnTo>
                    <a:pt x="205" y="1258"/>
                  </a:lnTo>
                  <a:lnTo>
                    <a:pt x="207" y="1282"/>
                  </a:lnTo>
                  <a:lnTo>
                    <a:pt x="207" y="1309"/>
                  </a:lnTo>
                  <a:lnTo>
                    <a:pt x="210" y="1333"/>
                  </a:lnTo>
                  <a:lnTo>
                    <a:pt x="210" y="1354"/>
                  </a:lnTo>
                  <a:lnTo>
                    <a:pt x="212" y="1378"/>
                  </a:lnTo>
                  <a:lnTo>
                    <a:pt x="212" y="1400"/>
                  </a:lnTo>
                  <a:lnTo>
                    <a:pt x="214" y="1421"/>
                  </a:lnTo>
                  <a:lnTo>
                    <a:pt x="214" y="1443"/>
                  </a:lnTo>
                  <a:lnTo>
                    <a:pt x="217" y="1464"/>
                  </a:lnTo>
                  <a:lnTo>
                    <a:pt x="217" y="1483"/>
                  </a:lnTo>
                  <a:lnTo>
                    <a:pt x="219" y="1504"/>
                  </a:lnTo>
                  <a:lnTo>
                    <a:pt x="219" y="1520"/>
                  </a:lnTo>
                  <a:lnTo>
                    <a:pt x="221" y="1539"/>
                  </a:lnTo>
                  <a:lnTo>
                    <a:pt x="221" y="1557"/>
                  </a:lnTo>
                  <a:lnTo>
                    <a:pt x="224" y="1573"/>
                  </a:lnTo>
                  <a:lnTo>
                    <a:pt x="224" y="1589"/>
                  </a:lnTo>
                  <a:lnTo>
                    <a:pt x="226" y="1605"/>
                  </a:lnTo>
                  <a:lnTo>
                    <a:pt x="226" y="1619"/>
                  </a:lnTo>
                  <a:lnTo>
                    <a:pt x="228" y="1635"/>
                  </a:lnTo>
                  <a:lnTo>
                    <a:pt x="228" y="1648"/>
                  </a:lnTo>
                  <a:lnTo>
                    <a:pt x="231" y="1662"/>
                  </a:lnTo>
                  <a:lnTo>
                    <a:pt x="231" y="1672"/>
                  </a:lnTo>
                  <a:lnTo>
                    <a:pt x="233" y="1686"/>
                  </a:lnTo>
                  <a:lnTo>
                    <a:pt x="233" y="1696"/>
                  </a:lnTo>
                  <a:lnTo>
                    <a:pt x="236" y="1707"/>
                  </a:lnTo>
                  <a:lnTo>
                    <a:pt x="238" y="1718"/>
                  </a:lnTo>
                  <a:lnTo>
                    <a:pt x="238" y="1728"/>
                  </a:lnTo>
                  <a:lnTo>
                    <a:pt x="240" y="1736"/>
                  </a:lnTo>
                  <a:lnTo>
                    <a:pt x="240" y="1747"/>
                  </a:lnTo>
                  <a:lnTo>
                    <a:pt x="243" y="1755"/>
                  </a:lnTo>
                  <a:lnTo>
                    <a:pt x="243" y="1763"/>
                  </a:lnTo>
                  <a:lnTo>
                    <a:pt x="245" y="1771"/>
                  </a:lnTo>
                  <a:lnTo>
                    <a:pt x="245" y="1779"/>
                  </a:lnTo>
                  <a:lnTo>
                    <a:pt x="247" y="1784"/>
                  </a:lnTo>
                  <a:lnTo>
                    <a:pt x="247" y="1792"/>
                  </a:lnTo>
                  <a:lnTo>
                    <a:pt x="250" y="1798"/>
                  </a:lnTo>
                  <a:lnTo>
                    <a:pt x="250" y="1803"/>
                  </a:lnTo>
                  <a:lnTo>
                    <a:pt x="252" y="1811"/>
                  </a:lnTo>
                  <a:lnTo>
                    <a:pt x="252" y="1814"/>
                  </a:lnTo>
                  <a:lnTo>
                    <a:pt x="254" y="1819"/>
                  </a:lnTo>
                  <a:lnTo>
                    <a:pt x="254" y="1825"/>
                  </a:lnTo>
                  <a:lnTo>
                    <a:pt x="257" y="1830"/>
                  </a:lnTo>
                  <a:lnTo>
                    <a:pt x="257" y="1833"/>
                  </a:lnTo>
                  <a:lnTo>
                    <a:pt x="259" y="1838"/>
                  </a:lnTo>
                  <a:lnTo>
                    <a:pt x="259" y="1841"/>
                  </a:lnTo>
                  <a:lnTo>
                    <a:pt x="261" y="1843"/>
                  </a:lnTo>
                  <a:lnTo>
                    <a:pt x="261" y="1849"/>
                  </a:lnTo>
                  <a:lnTo>
                    <a:pt x="264" y="1851"/>
                  </a:lnTo>
                  <a:lnTo>
                    <a:pt x="264" y="1854"/>
                  </a:lnTo>
                  <a:lnTo>
                    <a:pt x="266" y="1857"/>
                  </a:lnTo>
                  <a:lnTo>
                    <a:pt x="266" y="1859"/>
                  </a:lnTo>
                  <a:lnTo>
                    <a:pt x="269" y="1862"/>
                  </a:lnTo>
                  <a:lnTo>
                    <a:pt x="269" y="1862"/>
                  </a:lnTo>
                  <a:lnTo>
                    <a:pt x="271" y="1865"/>
                  </a:lnTo>
                  <a:lnTo>
                    <a:pt x="271" y="1867"/>
                  </a:lnTo>
                  <a:lnTo>
                    <a:pt x="273" y="1867"/>
                  </a:lnTo>
                  <a:lnTo>
                    <a:pt x="273" y="1870"/>
                  </a:lnTo>
                  <a:lnTo>
                    <a:pt x="276" y="1873"/>
                  </a:lnTo>
                  <a:lnTo>
                    <a:pt x="276" y="1873"/>
                  </a:lnTo>
                  <a:lnTo>
                    <a:pt x="278" y="1875"/>
                  </a:lnTo>
                  <a:lnTo>
                    <a:pt x="278" y="1875"/>
                  </a:lnTo>
                  <a:lnTo>
                    <a:pt x="280" y="1875"/>
                  </a:lnTo>
                  <a:lnTo>
                    <a:pt x="280" y="1878"/>
                  </a:lnTo>
                  <a:lnTo>
                    <a:pt x="283" y="1878"/>
                  </a:lnTo>
                  <a:lnTo>
                    <a:pt x="283" y="1878"/>
                  </a:lnTo>
                  <a:lnTo>
                    <a:pt x="285" y="1881"/>
                  </a:lnTo>
                  <a:lnTo>
                    <a:pt x="285" y="1881"/>
                  </a:lnTo>
                  <a:lnTo>
                    <a:pt x="287" y="1881"/>
                  </a:lnTo>
                  <a:lnTo>
                    <a:pt x="290" y="1883"/>
                  </a:lnTo>
                  <a:lnTo>
                    <a:pt x="290" y="1883"/>
                  </a:lnTo>
                  <a:lnTo>
                    <a:pt x="292" y="1883"/>
                  </a:lnTo>
                  <a:lnTo>
                    <a:pt x="292" y="1883"/>
                  </a:lnTo>
                  <a:lnTo>
                    <a:pt x="294" y="1883"/>
                  </a:lnTo>
                  <a:lnTo>
                    <a:pt x="294" y="1883"/>
                  </a:lnTo>
                  <a:lnTo>
                    <a:pt x="297" y="1886"/>
                  </a:lnTo>
                  <a:lnTo>
                    <a:pt x="297" y="1886"/>
                  </a:lnTo>
                  <a:lnTo>
                    <a:pt x="299" y="1886"/>
                  </a:lnTo>
                  <a:lnTo>
                    <a:pt x="299" y="1886"/>
                  </a:lnTo>
                  <a:lnTo>
                    <a:pt x="302" y="1886"/>
                  </a:lnTo>
                  <a:lnTo>
                    <a:pt x="302" y="1886"/>
                  </a:lnTo>
                  <a:lnTo>
                    <a:pt x="304" y="1886"/>
                  </a:lnTo>
                  <a:lnTo>
                    <a:pt x="304" y="1886"/>
                  </a:lnTo>
                  <a:lnTo>
                    <a:pt x="306" y="1886"/>
                  </a:lnTo>
                  <a:lnTo>
                    <a:pt x="306" y="1886"/>
                  </a:lnTo>
                  <a:lnTo>
                    <a:pt x="309" y="1886"/>
                  </a:lnTo>
                </a:path>
              </a:pathLst>
            </a:custGeom>
            <a:solidFill>
              <a:srgbClr val="00FF00"/>
            </a:solidFill>
            <a:ln w="3175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3264" y="1910"/>
              <a:ext cx="309" cy="1886"/>
            </a:xfrm>
            <a:custGeom>
              <a:avLst/>
              <a:gdLst>
                <a:gd name="T0" fmla="*/ 4 w 309"/>
                <a:gd name="T1" fmla="*/ 1870 h 1886"/>
                <a:gd name="T2" fmla="*/ 12 w 309"/>
                <a:gd name="T3" fmla="*/ 1862 h 1886"/>
                <a:gd name="T4" fmla="*/ 16 w 309"/>
                <a:gd name="T5" fmla="*/ 1851 h 1886"/>
                <a:gd name="T6" fmla="*/ 23 w 309"/>
                <a:gd name="T7" fmla="*/ 1833 h 1886"/>
                <a:gd name="T8" fmla="*/ 28 w 309"/>
                <a:gd name="T9" fmla="*/ 1808 h 1886"/>
                <a:gd name="T10" fmla="*/ 35 w 309"/>
                <a:gd name="T11" fmla="*/ 1776 h 1886"/>
                <a:gd name="T12" fmla="*/ 42 w 309"/>
                <a:gd name="T13" fmla="*/ 1736 h 1886"/>
                <a:gd name="T14" fmla="*/ 47 w 309"/>
                <a:gd name="T15" fmla="*/ 1683 h 1886"/>
                <a:gd name="T16" fmla="*/ 54 w 309"/>
                <a:gd name="T17" fmla="*/ 1616 h 1886"/>
                <a:gd name="T18" fmla="*/ 59 w 309"/>
                <a:gd name="T19" fmla="*/ 1536 h 1886"/>
                <a:gd name="T20" fmla="*/ 66 w 309"/>
                <a:gd name="T21" fmla="*/ 1440 h 1886"/>
                <a:gd name="T22" fmla="*/ 70 w 309"/>
                <a:gd name="T23" fmla="*/ 1328 h 1886"/>
                <a:gd name="T24" fmla="*/ 78 w 309"/>
                <a:gd name="T25" fmla="*/ 1202 h 1886"/>
                <a:gd name="T26" fmla="*/ 85 w 309"/>
                <a:gd name="T27" fmla="*/ 1061 h 1886"/>
                <a:gd name="T28" fmla="*/ 89 w 309"/>
                <a:gd name="T29" fmla="*/ 911 h 1886"/>
                <a:gd name="T30" fmla="*/ 96 w 309"/>
                <a:gd name="T31" fmla="*/ 756 h 1886"/>
                <a:gd name="T32" fmla="*/ 101 w 309"/>
                <a:gd name="T33" fmla="*/ 599 h 1886"/>
                <a:gd name="T34" fmla="*/ 108 w 309"/>
                <a:gd name="T35" fmla="*/ 449 h 1886"/>
                <a:gd name="T36" fmla="*/ 113 w 309"/>
                <a:gd name="T37" fmla="*/ 310 h 1886"/>
                <a:gd name="T38" fmla="*/ 120 w 309"/>
                <a:gd name="T39" fmla="*/ 193 h 1886"/>
                <a:gd name="T40" fmla="*/ 125 w 309"/>
                <a:gd name="T41" fmla="*/ 99 h 1886"/>
                <a:gd name="T42" fmla="*/ 132 w 309"/>
                <a:gd name="T43" fmla="*/ 35 h 1886"/>
                <a:gd name="T44" fmla="*/ 139 w 309"/>
                <a:gd name="T45" fmla="*/ 3 h 1886"/>
                <a:gd name="T46" fmla="*/ 144 w 309"/>
                <a:gd name="T47" fmla="*/ 6 h 1886"/>
                <a:gd name="T48" fmla="*/ 151 w 309"/>
                <a:gd name="T49" fmla="*/ 46 h 1886"/>
                <a:gd name="T50" fmla="*/ 155 w 309"/>
                <a:gd name="T51" fmla="*/ 118 h 1886"/>
                <a:gd name="T52" fmla="*/ 162 w 309"/>
                <a:gd name="T53" fmla="*/ 219 h 1886"/>
                <a:gd name="T54" fmla="*/ 167 w 309"/>
                <a:gd name="T55" fmla="*/ 342 h 1886"/>
                <a:gd name="T56" fmla="*/ 174 w 309"/>
                <a:gd name="T57" fmla="*/ 484 h 1886"/>
                <a:gd name="T58" fmla="*/ 179 w 309"/>
                <a:gd name="T59" fmla="*/ 636 h 1886"/>
                <a:gd name="T60" fmla="*/ 186 w 309"/>
                <a:gd name="T61" fmla="*/ 794 h 1886"/>
                <a:gd name="T62" fmla="*/ 193 w 309"/>
                <a:gd name="T63" fmla="*/ 946 h 1886"/>
                <a:gd name="T64" fmla="*/ 198 w 309"/>
                <a:gd name="T65" fmla="*/ 1095 h 1886"/>
                <a:gd name="T66" fmla="*/ 205 w 309"/>
                <a:gd name="T67" fmla="*/ 1232 h 1886"/>
                <a:gd name="T68" fmla="*/ 210 w 309"/>
                <a:gd name="T69" fmla="*/ 1354 h 1886"/>
                <a:gd name="T70" fmla="*/ 217 w 309"/>
                <a:gd name="T71" fmla="*/ 1464 h 1886"/>
                <a:gd name="T72" fmla="*/ 221 w 309"/>
                <a:gd name="T73" fmla="*/ 1557 h 1886"/>
                <a:gd name="T74" fmla="*/ 228 w 309"/>
                <a:gd name="T75" fmla="*/ 1635 h 1886"/>
                <a:gd name="T76" fmla="*/ 233 w 309"/>
                <a:gd name="T77" fmla="*/ 1696 h 1886"/>
                <a:gd name="T78" fmla="*/ 240 w 309"/>
                <a:gd name="T79" fmla="*/ 1747 h 1886"/>
                <a:gd name="T80" fmla="*/ 247 w 309"/>
                <a:gd name="T81" fmla="*/ 1784 h 1886"/>
                <a:gd name="T82" fmla="*/ 252 w 309"/>
                <a:gd name="T83" fmla="*/ 1814 h 1886"/>
                <a:gd name="T84" fmla="*/ 259 w 309"/>
                <a:gd name="T85" fmla="*/ 1838 h 1886"/>
                <a:gd name="T86" fmla="*/ 264 w 309"/>
                <a:gd name="T87" fmla="*/ 1854 h 1886"/>
                <a:gd name="T88" fmla="*/ 271 w 309"/>
                <a:gd name="T89" fmla="*/ 1865 h 1886"/>
                <a:gd name="T90" fmla="*/ 276 w 309"/>
                <a:gd name="T91" fmla="*/ 1873 h 1886"/>
                <a:gd name="T92" fmla="*/ 283 w 309"/>
                <a:gd name="T93" fmla="*/ 1878 h 1886"/>
                <a:gd name="T94" fmla="*/ 290 w 309"/>
                <a:gd name="T95" fmla="*/ 1883 h 1886"/>
                <a:gd name="T96" fmla="*/ 294 w 309"/>
                <a:gd name="T97" fmla="*/ 1883 h 1886"/>
                <a:gd name="T98" fmla="*/ 302 w 309"/>
                <a:gd name="T99" fmla="*/ 1886 h 1886"/>
                <a:gd name="T100" fmla="*/ 306 w 309"/>
                <a:gd name="T101" fmla="*/ 1886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1886">
                  <a:moveTo>
                    <a:pt x="0" y="1875"/>
                  </a:moveTo>
                  <a:lnTo>
                    <a:pt x="2" y="1875"/>
                  </a:lnTo>
                  <a:lnTo>
                    <a:pt x="2" y="1873"/>
                  </a:lnTo>
                  <a:lnTo>
                    <a:pt x="4" y="1873"/>
                  </a:lnTo>
                  <a:lnTo>
                    <a:pt x="4" y="1870"/>
                  </a:lnTo>
                  <a:lnTo>
                    <a:pt x="7" y="1870"/>
                  </a:lnTo>
                  <a:lnTo>
                    <a:pt x="7" y="1867"/>
                  </a:lnTo>
                  <a:lnTo>
                    <a:pt x="9" y="1867"/>
                  </a:lnTo>
                  <a:lnTo>
                    <a:pt x="9" y="1865"/>
                  </a:lnTo>
                  <a:lnTo>
                    <a:pt x="12" y="1862"/>
                  </a:lnTo>
                  <a:lnTo>
                    <a:pt x="12" y="1859"/>
                  </a:lnTo>
                  <a:lnTo>
                    <a:pt x="14" y="1859"/>
                  </a:lnTo>
                  <a:lnTo>
                    <a:pt x="14" y="1857"/>
                  </a:lnTo>
                  <a:lnTo>
                    <a:pt x="16" y="1854"/>
                  </a:lnTo>
                  <a:lnTo>
                    <a:pt x="16" y="1851"/>
                  </a:lnTo>
                  <a:lnTo>
                    <a:pt x="19" y="1846"/>
                  </a:lnTo>
                  <a:lnTo>
                    <a:pt x="19" y="1843"/>
                  </a:lnTo>
                  <a:lnTo>
                    <a:pt x="21" y="1841"/>
                  </a:lnTo>
                  <a:lnTo>
                    <a:pt x="21" y="1835"/>
                  </a:lnTo>
                  <a:lnTo>
                    <a:pt x="23" y="1833"/>
                  </a:lnTo>
                  <a:lnTo>
                    <a:pt x="23" y="1827"/>
                  </a:lnTo>
                  <a:lnTo>
                    <a:pt x="26" y="1825"/>
                  </a:lnTo>
                  <a:lnTo>
                    <a:pt x="26" y="1819"/>
                  </a:lnTo>
                  <a:lnTo>
                    <a:pt x="28" y="1814"/>
                  </a:lnTo>
                  <a:lnTo>
                    <a:pt x="28" y="1808"/>
                  </a:lnTo>
                  <a:lnTo>
                    <a:pt x="30" y="1803"/>
                  </a:lnTo>
                  <a:lnTo>
                    <a:pt x="33" y="1798"/>
                  </a:lnTo>
                  <a:lnTo>
                    <a:pt x="33" y="1790"/>
                  </a:lnTo>
                  <a:lnTo>
                    <a:pt x="35" y="1784"/>
                  </a:lnTo>
                  <a:lnTo>
                    <a:pt x="35" y="1776"/>
                  </a:lnTo>
                  <a:lnTo>
                    <a:pt x="37" y="1771"/>
                  </a:lnTo>
                  <a:lnTo>
                    <a:pt x="37" y="1763"/>
                  </a:lnTo>
                  <a:lnTo>
                    <a:pt x="40" y="1752"/>
                  </a:lnTo>
                  <a:lnTo>
                    <a:pt x="40" y="1744"/>
                  </a:lnTo>
                  <a:lnTo>
                    <a:pt x="42" y="1736"/>
                  </a:lnTo>
                  <a:lnTo>
                    <a:pt x="42" y="1726"/>
                  </a:lnTo>
                  <a:lnTo>
                    <a:pt x="45" y="1715"/>
                  </a:lnTo>
                  <a:lnTo>
                    <a:pt x="45" y="1704"/>
                  </a:lnTo>
                  <a:lnTo>
                    <a:pt x="47" y="1694"/>
                  </a:lnTo>
                  <a:lnTo>
                    <a:pt x="47" y="1683"/>
                  </a:lnTo>
                  <a:lnTo>
                    <a:pt x="49" y="1670"/>
                  </a:lnTo>
                  <a:lnTo>
                    <a:pt x="49" y="1659"/>
                  </a:lnTo>
                  <a:lnTo>
                    <a:pt x="52" y="1646"/>
                  </a:lnTo>
                  <a:lnTo>
                    <a:pt x="52" y="1632"/>
                  </a:lnTo>
                  <a:lnTo>
                    <a:pt x="54" y="1616"/>
                  </a:lnTo>
                  <a:lnTo>
                    <a:pt x="54" y="1603"/>
                  </a:lnTo>
                  <a:lnTo>
                    <a:pt x="56" y="1587"/>
                  </a:lnTo>
                  <a:lnTo>
                    <a:pt x="56" y="1571"/>
                  </a:lnTo>
                  <a:lnTo>
                    <a:pt x="59" y="1555"/>
                  </a:lnTo>
                  <a:lnTo>
                    <a:pt x="59" y="1536"/>
                  </a:lnTo>
                  <a:lnTo>
                    <a:pt x="61" y="1517"/>
                  </a:lnTo>
                  <a:lnTo>
                    <a:pt x="61" y="1499"/>
                  </a:lnTo>
                  <a:lnTo>
                    <a:pt x="63" y="1480"/>
                  </a:lnTo>
                  <a:lnTo>
                    <a:pt x="63" y="1461"/>
                  </a:lnTo>
                  <a:lnTo>
                    <a:pt x="66" y="1440"/>
                  </a:lnTo>
                  <a:lnTo>
                    <a:pt x="66" y="1419"/>
                  </a:lnTo>
                  <a:lnTo>
                    <a:pt x="68" y="1397"/>
                  </a:lnTo>
                  <a:lnTo>
                    <a:pt x="68" y="1376"/>
                  </a:lnTo>
                  <a:lnTo>
                    <a:pt x="70" y="1352"/>
                  </a:lnTo>
                  <a:lnTo>
                    <a:pt x="70" y="1328"/>
                  </a:lnTo>
                  <a:lnTo>
                    <a:pt x="73" y="1304"/>
                  </a:lnTo>
                  <a:lnTo>
                    <a:pt x="73" y="1280"/>
                  </a:lnTo>
                  <a:lnTo>
                    <a:pt x="75" y="1253"/>
                  </a:lnTo>
                  <a:lnTo>
                    <a:pt x="75" y="1229"/>
                  </a:lnTo>
                  <a:lnTo>
                    <a:pt x="78" y="1202"/>
                  </a:lnTo>
                  <a:lnTo>
                    <a:pt x="78" y="1173"/>
                  </a:lnTo>
                  <a:lnTo>
                    <a:pt x="80" y="1146"/>
                  </a:lnTo>
                  <a:lnTo>
                    <a:pt x="80" y="1119"/>
                  </a:lnTo>
                  <a:lnTo>
                    <a:pt x="82" y="1090"/>
                  </a:lnTo>
                  <a:lnTo>
                    <a:pt x="85" y="1061"/>
                  </a:lnTo>
                  <a:lnTo>
                    <a:pt x="85" y="1031"/>
                  </a:lnTo>
                  <a:lnTo>
                    <a:pt x="87" y="1002"/>
                  </a:lnTo>
                  <a:lnTo>
                    <a:pt x="87" y="972"/>
                  </a:lnTo>
                  <a:lnTo>
                    <a:pt x="89" y="943"/>
                  </a:lnTo>
                  <a:lnTo>
                    <a:pt x="89" y="911"/>
                  </a:lnTo>
                  <a:lnTo>
                    <a:pt x="92" y="882"/>
                  </a:lnTo>
                  <a:lnTo>
                    <a:pt x="92" y="850"/>
                  </a:lnTo>
                  <a:lnTo>
                    <a:pt x="94" y="818"/>
                  </a:lnTo>
                  <a:lnTo>
                    <a:pt x="94" y="788"/>
                  </a:lnTo>
                  <a:lnTo>
                    <a:pt x="96" y="756"/>
                  </a:lnTo>
                  <a:lnTo>
                    <a:pt x="96" y="724"/>
                  </a:lnTo>
                  <a:lnTo>
                    <a:pt x="99" y="692"/>
                  </a:lnTo>
                  <a:lnTo>
                    <a:pt x="99" y="663"/>
                  </a:lnTo>
                  <a:lnTo>
                    <a:pt x="101" y="631"/>
                  </a:lnTo>
                  <a:lnTo>
                    <a:pt x="101" y="599"/>
                  </a:lnTo>
                  <a:lnTo>
                    <a:pt x="103" y="569"/>
                  </a:lnTo>
                  <a:lnTo>
                    <a:pt x="103" y="537"/>
                  </a:lnTo>
                  <a:lnTo>
                    <a:pt x="106" y="508"/>
                  </a:lnTo>
                  <a:lnTo>
                    <a:pt x="106" y="478"/>
                  </a:lnTo>
                  <a:lnTo>
                    <a:pt x="108" y="449"/>
                  </a:lnTo>
                  <a:lnTo>
                    <a:pt x="108" y="420"/>
                  </a:lnTo>
                  <a:lnTo>
                    <a:pt x="111" y="393"/>
                  </a:lnTo>
                  <a:lnTo>
                    <a:pt x="111" y="363"/>
                  </a:lnTo>
                  <a:lnTo>
                    <a:pt x="113" y="337"/>
                  </a:lnTo>
                  <a:lnTo>
                    <a:pt x="113" y="310"/>
                  </a:lnTo>
                  <a:lnTo>
                    <a:pt x="115" y="286"/>
                  </a:lnTo>
                  <a:lnTo>
                    <a:pt x="115" y="262"/>
                  </a:lnTo>
                  <a:lnTo>
                    <a:pt x="118" y="238"/>
                  </a:lnTo>
                  <a:lnTo>
                    <a:pt x="118" y="214"/>
                  </a:lnTo>
                  <a:lnTo>
                    <a:pt x="120" y="193"/>
                  </a:lnTo>
                  <a:lnTo>
                    <a:pt x="120" y="171"/>
                  </a:lnTo>
                  <a:lnTo>
                    <a:pt x="122" y="152"/>
                  </a:lnTo>
                  <a:lnTo>
                    <a:pt x="122" y="131"/>
                  </a:lnTo>
                  <a:lnTo>
                    <a:pt x="125" y="115"/>
                  </a:lnTo>
                  <a:lnTo>
                    <a:pt x="125" y="99"/>
                  </a:lnTo>
                  <a:lnTo>
                    <a:pt x="127" y="83"/>
                  </a:lnTo>
                  <a:lnTo>
                    <a:pt x="127" y="70"/>
                  </a:lnTo>
                  <a:lnTo>
                    <a:pt x="129" y="56"/>
                  </a:lnTo>
                  <a:lnTo>
                    <a:pt x="129" y="43"/>
                  </a:lnTo>
                  <a:lnTo>
                    <a:pt x="132" y="35"/>
                  </a:lnTo>
                  <a:lnTo>
                    <a:pt x="132" y="24"/>
                  </a:lnTo>
                  <a:lnTo>
                    <a:pt x="134" y="16"/>
                  </a:lnTo>
                  <a:lnTo>
                    <a:pt x="136" y="11"/>
                  </a:lnTo>
                  <a:lnTo>
                    <a:pt x="136" y="6"/>
                  </a:lnTo>
                  <a:lnTo>
                    <a:pt x="139" y="3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4" y="6"/>
                  </a:lnTo>
                  <a:lnTo>
                    <a:pt x="146" y="11"/>
                  </a:lnTo>
                  <a:lnTo>
                    <a:pt x="146" y="19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1" y="46"/>
                  </a:lnTo>
                  <a:lnTo>
                    <a:pt x="151" y="59"/>
                  </a:lnTo>
                  <a:lnTo>
                    <a:pt x="153" y="70"/>
                  </a:lnTo>
                  <a:lnTo>
                    <a:pt x="153" y="86"/>
                  </a:lnTo>
                  <a:lnTo>
                    <a:pt x="155" y="102"/>
                  </a:lnTo>
                  <a:lnTo>
                    <a:pt x="155" y="118"/>
                  </a:lnTo>
                  <a:lnTo>
                    <a:pt x="158" y="136"/>
                  </a:lnTo>
                  <a:lnTo>
                    <a:pt x="158" y="155"/>
                  </a:lnTo>
                  <a:lnTo>
                    <a:pt x="160" y="174"/>
                  </a:lnTo>
                  <a:lnTo>
                    <a:pt x="160" y="195"/>
                  </a:lnTo>
                  <a:lnTo>
                    <a:pt x="162" y="219"/>
                  </a:lnTo>
                  <a:lnTo>
                    <a:pt x="162" y="241"/>
                  </a:lnTo>
                  <a:lnTo>
                    <a:pt x="165" y="265"/>
                  </a:lnTo>
                  <a:lnTo>
                    <a:pt x="165" y="291"/>
                  </a:lnTo>
                  <a:lnTo>
                    <a:pt x="167" y="315"/>
                  </a:lnTo>
                  <a:lnTo>
                    <a:pt x="167" y="342"/>
                  </a:lnTo>
                  <a:lnTo>
                    <a:pt x="169" y="369"/>
                  </a:lnTo>
                  <a:lnTo>
                    <a:pt x="169" y="398"/>
                  </a:lnTo>
                  <a:lnTo>
                    <a:pt x="172" y="425"/>
                  </a:lnTo>
                  <a:lnTo>
                    <a:pt x="172" y="454"/>
                  </a:lnTo>
                  <a:lnTo>
                    <a:pt x="174" y="484"/>
                  </a:lnTo>
                  <a:lnTo>
                    <a:pt x="174" y="513"/>
                  </a:lnTo>
                  <a:lnTo>
                    <a:pt x="177" y="542"/>
                  </a:lnTo>
                  <a:lnTo>
                    <a:pt x="177" y="574"/>
                  </a:lnTo>
                  <a:lnTo>
                    <a:pt x="179" y="604"/>
                  </a:lnTo>
                  <a:lnTo>
                    <a:pt x="179" y="636"/>
                  </a:lnTo>
                  <a:lnTo>
                    <a:pt x="181" y="668"/>
                  </a:lnTo>
                  <a:lnTo>
                    <a:pt x="181" y="697"/>
                  </a:lnTo>
                  <a:lnTo>
                    <a:pt x="184" y="729"/>
                  </a:lnTo>
                  <a:lnTo>
                    <a:pt x="184" y="761"/>
                  </a:lnTo>
                  <a:lnTo>
                    <a:pt x="186" y="794"/>
                  </a:lnTo>
                  <a:lnTo>
                    <a:pt x="188" y="823"/>
                  </a:lnTo>
                  <a:lnTo>
                    <a:pt x="188" y="855"/>
                  </a:lnTo>
                  <a:lnTo>
                    <a:pt x="191" y="887"/>
                  </a:lnTo>
                  <a:lnTo>
                    <a:pt x="191" y="916"/>
                  </a:lnTo>
                  <a:lnTo>
                    <a:pt x="193" y="946"/>
                  </a:lnTo>
                  <a:lnTo>
                    <a:pt x="193" y="978"/>
                  </a:lnTo>
                  <a:lnTo>
                    <a:pt x="195" y="1007"/>
                  </a:lnTo>
                  <a:lnTo>
                    <a:pt x="195" y="1037"/>
                  </a:lnTo>
                  <a:lnTo>
                    <a:pt x="198" y="1066"/>
                  </a:lnTo>
                  <a:lnTo>
                    <a:pt x="198" y="1095"/>
                  </a:lnTo>
                  <a:lnTo>
                    <a:pt x="200" y="1122"/>
                  </a:lnTo>
                  <a:lnTo>
                    <a:pt x="200" y="1151"/>
                  </a:lnTo>
                  <a:lnTo>
                    <a:pt x="203" y="1178"/>
                  </a:lnTo>
                  <a:lnTo>
                    <a:pt x="203" y="1205"/>
                  </a:lnTo>
                  <a:lnTo>
                    <a:pt x="205" y="1232"/>
                  </a:lnTo>
                  <a:lnTo>
                    <a:pt x="205" y="1258"/>
                  </a:lnTo>
                  <a:lnTo>
                    <a:pt x="207" y="1282"/>
                  </a:lnTo>
                  <a:lnTo>
                    <a:pt x="207" y="1309"/>
                  </a:lnTo>
                  <a:lnTo>
                    <a:pt x="210" y="1333"/>
                  </a:lnTo>
                  <a:lnTo>
                    <a:pt x="210" y="1354"/>
                  </a:lnTo>
                  <a:lnTo>
                    <a:pt x="212" y="1378"/>
                  </a:lnTo>
                  <a:lnTo>
                    <a:pt x="212" y="1400"/>
                  </a:lnTo>
                  <a:lnTo>
                    <a:pt x="214" y="1421"/>
                  </a:lnTo>
                  <a:lnTo>
                    <a:pt x="214" y="1443"/>
                  </a:lnTo>
                  <a:lnTo>
                    <a:pt x="217" y="1464"/>
                  </a:lnTo>
                  <a:lnTo>
                    <a:pt x="217" y="1483"/>
                  </a:lnTo>
                  <a:lnTo>
                    <a:pt x="219" y="1504"/>
                  </a:lnTo>
                  <a:lnTo>
                    <a:pt x="219" y="1520"/>
                  </a:lnTo>
                  <a:lnTo>
                    <a:pt x="221" y="1539"/>
                  </a:lnTo>
                  <a:lnTo>
                    <a:pt x="221" y="1557"/>
                  </a:lnTo>
                  <a:lnTo>
                    <a:pt x="224" y="1573"/>
                  </a:lnTo>
                  <a:lnTo>
                    <a:pt x="224" y="1589"/>
                  </a:lnTo>
                  <a:lnTo>
                    <a:pt x="226" y="1605"/>
                  </a:lnTo>
                  <a:lnTo>
                    <a:pt x="226" y="1619"/>
                  </a:lnTo>
                  <a:lnTo>
                    <a:pt x="228" y="1635"/>
                  </a:lnTo>
                  <a:lnTo>
                    <a:pt x="228" y="1648"/>
                  </a:lnTo>
                  <a:lnTo>
                    <a:pt x="231" y="1662"/>
                  </a:lnTo>
                  <a:lnTo>
                    <a:pt x="231" y="1672"/>
                  </a:lnTo>
                  <a:lnTo>
                    <a:pt x="233" y="1686"/>
                  </a:lnTo>
                  <a:lnTo>
                    <a:pt x="233" y="1696"/>
                  </a:lnTo>
                  <a:lnTo>
                    <a:pt x="236" y="1707"/>
                  </a:lnTo>
                  <a:lnTo>
                    <a:pt x="238" y="1718"/>
                  </a:lnTo>
                  <a:lnTo>
                    <a:pt x="238" y="1728"/>
                  </a:lnTo>
                  <a:lnTo>
                    <a:pt x="240" y="1736"/>
                  </a:lnTo>
                  <a:lnTo>
                    <a:pt x="240" y="1747"/>
                  </a:lnTo>
                  <a:lnTo>
                    <a:pt x="243" y="1755"/>
                  </a:lnTo>
                  <a:lnTo>
                    <a:pt x="243" y="1763"/>
                  </a:lnTo>
                  <a:lnTo>
                    <a:pt x="245" y="1771"/>
                  </a:lnTo>
                  <a:lnTo>
                    <a:pt x="245" y="1779"/>
                  </a:lnTo>
                  <a:lnTo>
                    <a:pt x="247" y="1784"/>
                  </a:lnTo>
                  <a:lnTo>
                    <a:pt x="247" y="1792"/>
                  </a:lnTo>
                  <a:lnTo>
                    <a:pt x="250" y="1798"/>
                  </a:lnTo>
                  <a:lnTo>
                    <a:pt x="250" y="1803"/>
                  </a:lnTo>
                  <a:lnTo>
                    <a:pt x="252" y="1811"/>
                  </a:lnTo>
                  <a:lnTo>
                    <a:pt x="252" y="1814"/>
                  </a:lnTo>
                  <a:lnTo>
                    <a:pt x="254" y="1819"/>
                  </a:lnTo>
                  <a:lnTo>
                    <a:pt x="254" y="1825"/>
                  </a:lnTo>
                  <a:lnTo>
                    <a:pt x="257" y="1830"/>
                  </a:lnTo>
                  <a:lnTo>
                    <a:pt x="257" y="1833"/>
                  </a:lnTo>
                  <a:lnTo>
                    <a:pt x="259" y="1838"/>
                  </a:lnTo>
                  <a:lnTo>
                    <a:pt x="259" y="1841"/>
                  </a:lnTo>
                  <a:lnTo>
                    <a:pt x="261" y="1843"/>
                  </a:lnTo>
                  <a:lnTo>
                    <a:pt x="261" y="1849"/>
                  </a:lnTo>
                  <a:lnTo>
                    <a:pt x="264" y="1851"/>
                  </a:lnTo>
                  <a:lnTo>
                    <a:pt x="264" y="1854"/>
                  </a:lnTo>
                  <a:lnTo>
                    <a:pt x="266" y="1857"/>
                  </a:lnTo>
                  <a:lnTo>
                    <a:pt x="266" y="1859"/>
                  </a:lnTo>
                  <a:lnTo>
                    <a:pt x="269" y="1862"/>
                  </a:lnTo>
                  <a:lnTo>
                    <a:pt x="269" y="1862"/>
                  </a:lnTo>
                  <a:lnTo>
                    <a:pt x="271" y="1865"/>
                  </a:lnTo>
                  <a:lnTo>
                    <a:pt x="271" y="1867"/>
                  </a:lnTo>
                  <a:lnTo>
                    <a:pt x="273" y="1867"/>
                  </a:lnTo>
                  <a:lnTo>
                    <a:pt x="273" y="1870"/>
                  </a:lnTo>
                  <a:lnTo>
                    <a:pt x="276" y="1873"/>
                  </a:lnTo>
                  <a:lnTo>
                    <a:pt x="276" y="1873"/>
                  </a:lnTo>
                  <a:lnTo>
                    <a:pt x="278" y="1875"/>
                  </a:lnTo>
                  <a:lnTo>
                    <a:pt x="278" y="1875"/>
                  </a:lnTo>
                  <a:lnTo>
                    <a:pt x="280" y="1875"/>
                  </a:lnTo>
                  <a:lnTo>
                    <a:pt x="280" y="1878"/>
                  </a:lnTo>
                  <a:lnTo>
                    <a:pt x="283" y="1878"/>
                  </a:lnTo>
                  <a:lnTo>
                    <a:pt x="283" y="1878"/>
                  </a:lnTo>
                  <a:lnTo>
                    <a:pt x="285" y="1881"/>
                  </a:lnTo>
                  <a:lnTo>
                    <a:pt x="285" y="1881"/>
                  </a:lnTo>
                  <a:lnTo>
                    <a:pt x="287" y="1881"/>
                  </a:lnTo>
                  <a:lnTo>
                    <a:pt x="290" y="1883"/>
                  </a:lnTo>
                  <a:lnTo>
                    <a:pt x="290" y="1883"/>
                  </a:lnTo>
                  <a:lnTo>
                    <a:pt x="292" y="1883"/>
                  </a:lnTo>
                  <a:lnTo>
                    <a:pt x="292" y="1883"/>
                  </a:lnTo>
                  <a:lnTo>
                    <a:pt x="294" y="1883"/>
                  </a:lnTo>
                  <a:lnTo>
                    <a:pt x="294" y="1883"/>
                  </a:lnTo>
                  <a:lnTo>
                    <a:pt x="297" y="1886"/>
                  </a:lnTo>
                  <a:lnTo>
                    <a:pt x="297" y="1886"/>
                  </a:lnTo>
                  <a:lnTo>
                    <a:pt x="299" y="1886"/>
                  </a:lnTo>
                  <a:lnTo>
                    <a:pt x="299" y="1886"/>
                  </a:lnTo>
                  <a:lnTo>
                    <a:pt x="302" y="1886"/>
                  </a:lnTo>
                  <a:lnTo>
                    <a:pt x="302" y="1886"/>
                  </a:lnTo>
                  <a:lnTo>
                    <a:pt x="304" y="1886"/>
                  </a:lnTo>
                  <a:lnTo>
                    <a:pt x="304" y="1886"/>
                  </a:lnTo>
                  <a:lnTo>
                    <a:pt x="306" y="1886"/>
                  </a:lnTo>
                  <a:lnTo>
                    <a:pt x="306" y="1886"/>
                  </a:lnTo>
                  <a:lnTo>
                    <a:pt x="309" y="1886"/>
                  </a:lnTo>
                </a:path>
              </a:pathLst>
            </a:custGeom>
            <a:solidFill>
              <a:srgbClr val="00FF00"/>
            </a:solidFill>
            <a:ln w="3175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2579" y="3878"/>
              <a:ext cx="319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2791" y="3878"/>
              <a:ext cx="43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3456" y="3878"/>
              <a:ext cx="541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100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Text Box 43"/>
            <p:cNvSpPr txBox="1">
              <a:spLocks noChangeArrowheads="1"/>
            </p:cNvSpPr>
            <p:nvPr/>
          </p:nvSpPr>
          <p:spPr bwMode="auto">
            <a:xfrm>
              <a:off x="3141" y="3878"/>
              <a:ext cx="43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50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2495" y="3360"/>
              <a:ext cx="22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2818" y="2131"/>
              <a:ext cx="672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en-US" altLang="zh-CN" sz="1400" dirty="0" smtClean="0">
                  <a:latin typeface="Arial" panose="020B0604020202020204" pitchFamily="34" charset="0"/>
                  <a:ea typeface="宋体" panose="02010600030101010101" pitchFamily="2" charset="-122"/>
                </a:rPr>
                <a:t>1000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8" name="Group 46"/>
          <p:cNvGrpSpPr/>
          <p:nvPr/>
        </p:nvGrpSpPr>
        <p:grpSpPr bwMode="auto">
          <a:xfrm>
            <a:off x="6608364" y="3819401"/>
            <a:ext cx="1958237" cy="2217525"/>
            <a:chOff x="3887" y="1776"/>
            <a:chExt cx="2031" cy="2474"/>
          </a:xfrm>
        </p:grpSpPr>
        <p:sp>
          <p:nvSpPr>
            <p:cNvPr id="50" name="Text Box 48"/>
            <p:cNvSpPr txBox="1">
              <a:spLocks noChangeArrowheads="1"/>
            </p:cNvSpPr>
            <p:nvPr/>
          </p:nvSpPr>
          <p:spPr bwMode="auto">
            <a:xfrm rot="16200000">
              <a:off x="3079" y="2657"/>
              <a:ext cx="1961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zh-CN" altLang="en-US" sz="1400" b="1" dirty="0" smtClean="0">
                  <a:latin typeface="Arial" panose="020B0604020202020204" pitchFamily="34" charset="0"/>
                  <a:ea typeface="宋体" panose="02010600030101010101" pitchFamily="2" charset="-122"/>
                </a:rPr>
                <a:t>瑞利散射光强分布</a:t>
              </a:r>
              <a:endParaRPr lang="en-GB" altLang="zh-CN" sz="1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4657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4897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5329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5521" y="379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177" y="1776"/>
              <a:ext cx="1344" cy="20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4513" y="3744"/>
              <a:ext cx="309" cy="52"/>
            </a:xfrm>
            <a:custGeom>
              <a:avLst/>
              <a:gdLst>
                <a:gd name="T0" fmla="*/ 4 w 309"/>
                <a:gd name="T1" fmla="*/ 1870 h 1886"/>
                <a:gd name="T2" fmla="*/ 12 w 309"/>
                <a:gd name="T3" fmla="*/ 1862 h 1886"/>
                <a:gd name="T4" fmla="*/ 16 w 309"/>
                <a:gd name="T5" fmla="*/ 1851 h 1886"/>
                <a:gd name="T6" fmla="*/ 23 w 309"/>
                <a:gd name="T7" fmla="*/ 1833 h 1886"/>
                <a:gd name="T8" fmla="*/ 28 w 309"/>
                <a:gd name="T9" fmla="*/ 1808 h 1886"/>
                <a:gd name="T10" fmla="*/ 35 w 309"/>
                <a:gd name="T11" fmla="*/ 1776 h 1886"/>
                <a:gd name="T12" fmla="*/ 42 w 309"/>
                <a:gd name="T13" fmla="*/ 1736 h 1886"/>
                <a:gd name="T14" fmla="*/ 47 w 309"/>
                <a:gd name="T15" fmla="*/ 1683 h 1886"/>
                <a:gd name="T16" fmla="*/ 54 w 309"/>
                <a:gd name="T17" fmla="*/ 1616 h 1886"/>
                <a:gd name="T18" fmla="*/ 59 w 309"/>
                <a:gd name="T19" fmla="*/ 1536 h 1886"/>
                <a:gd name="T20" fmla="*/ 66 w 309"/>
                <a:gd name="T21" fmla="*/ 1440 h 1886"/>
                <a:gd name="T22" fmla="*/ 70 w 309"/>
                <a:gd name="T23" fmla="*/ 1328 h 1886"/>
                <a:gd name="T24" fmla="*/ 78 w 309"/>
                <a:gd name="T25" fmla="*/ 1202 h 1886"/>
                <a:gd name="T26" fmla="*/ 85 w 309"/>
                <a:gd name="T27" fmla="*/ 1061 h 1886"/>
                <a:gd name="T28" fmla="*/ 89 w 309"/>
                <a:gd name="T29" fmla="*/ 911 h 1886"/>
                <a:gd name="T30" fmla="*/ 96 w 309"/>
                <a:gd name="T31" fmla="*/ 756 h 1886"/>
                <a:gd name="T32" fmla="*/ 101 w 309"/>
                <a:gd name="T33" fmla="*/ 599 h 1886"/>
                <a:gd name="T34" fmla="*/ 108 w 309"/>
                <a:gd name="T35" fmla="*/ 449 h 1886"/>
                <a:gd name="T36" fmla="*/ 113 w 309"/>
                <a:gd name="T37" fmla="*/ 310 h 1886"/>
                <a:gd name="T38" fmla="*/ 120 w 309"/>
                <a:gd name="T39" fmla="*/ 193 h 1886"/>
                <a:gd name="T40" fmla="*/ 125 w 309"/>
                <a:gd name="T41" fmla="*/ 99 h 1886"/>
                <a:gd name="T42" fmla="*/ 132 w 309"/>
                <a:gd name="T43" fmla="*/ 35 h 1886"/>
                <a:gd name="T44" fmla="*/ 139 w 309"/>
                <a:gd name="T45" fmla="*/ 3 h 1886"/>
                <a:gd name="T46" fmla="*/ 144 w 309"/>
                <a:gd name="T47" fmla="*/ 6 h 1886"/>
                <a:gd name="T48" fmla="*/ 151 w 309"/>
                <a:gd name="T49" fmla="*/ 46 h 1886"/>
                <a:gd name="T50" fmla="*/ 155 w 309"/>
                <a:gd name="T51" fmla="*/ 118 h 1886"/>
                <a:gd name="T52" fmla="*/ 162 w 309"/>
                <a:gd name="T53" fmla="*/ 219 h 1886"/>
                <a:gd name="T54" fmla="*/ 167 w 309"/>
                <a:gd name="T55" fmla="*/ 342 h 1886"/>
                <a:gd name="T56" fmla="*/ 174 w 309"/>
                <a:gd name="T57" fmla="*/ 484 h 1886"/>
                <a:gd name="T58" fmla="*/ 179 w 309"/>
                <a:gd name="T59" fmla="*/ 636 h 1886"/>
                <a:gd name="T60" fmla="*/ 186 w 309"/>
                <a:gd name="T61" fmla="*/ 794 h 1886"/>
                <a:gd name="T62" fmla="*/ 193 w 309"/>
                <a:gd name="T63" fmla="*/ 946 h 1886"/>
                <a:gd name="T64" fmla="*/ 198 w 309"/>
                <a:gd name="T65" fmla="*/ 1095 h 1886"/>
                <a:gd name="T66" fmla="*/ 205 w 309"/>
                <a:gd name="T67" fmla="*/ 1232 h 1886"/>
                <a:gd name="T68" fmla="*/ 210 w 309"/>
                <a:gd name="T69" fmla="*/ 1354 h 1886"/>
                <a:gd name="T70" fmla="*/ 217 w 309"/>
                <a:gd name="T71" fmla="*/ 1464 h 1886"/>
                <a:gd name="T72" fmla="*/ 221 w 309"/>
                <a:gd name="T73" fmla="*/ 1557 h 1886"/>
                <a:gd name="T74" fmla="*/ 228 w 309"/>
                <a:gd name="T75" fmla="*/ 1635 h 1886"/>
                <a:gd name="T76" fmla="*/ 233 w 309"/>
                <a:gd name="T77" fmla="*/ 1696 h 1886"/>
                <a:gd name="T78" fmla="*/ 240 w 309"/>
                <a:gd name="T79" fmla="*/ 1747 h 1886"/>
                <a:gd name="T80" fmla="*/ 247 w 309"/>
                <a:gd name="T81" fmla="*/ 1784 h 1886"/>
                <a:gd name="T82" fmla="*/ 252 w 309"/>
                <a:gd name="T83" fmla="*/ 1814 h 1886"/>
                <a:gd name="T84" fmla="*/ 259 w 309"/>
                <a:gd name="T85" fmla="*/ 1838 h 1886"/>
                <a:gd name="T86" fmla="*/ 264 w 309"/>
                <a:gd name="T87" fmla="*/ 1854 h 1886"/>
                <a:gd name="T88" fmla="*/ 271 w 309"/>
                <a:gd name="T89" fmla="*/ 1865 h 1886"/>
                <a:gd name="T90" fmla="*/ 276 w 309"/>
                <a:gd name="T91" fmla="*/ 1873 h 1886"/>
                <a:gd name="T92" fmla="*/ 283 w 309"/>
                <a:gd name="T93" fmla="*/ 1878 h 1886"/>
                <a:gd name="T94" fmla="*/ 290 w 309"/>
                <a:gd name="T95" fmla="*/ 1883 h 1886"/>
                <a:gd name="T96" fmla="*/ 294 w 309"/>
                <a:gd name="T97" fmla="*/ 1883 h 1886"/>
                <a:gd name="T98" fmla="*/ 302 w 309"/>
                <a:gd name="T99" fmla="*/ 1886 h 1886"/>
                <a:gd name="T100" fmla="*/ 306 w 309"/>
                <a:gd name="T101" fmla="*/ 1886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1886">
                  <a:moveTo>
                    <a:pt x="0" y="1875"/>
                  </a:moveTo>
                  <a:lnTo>
                    <a:pt x="2" y="1875"/>
                  </a:lnTo>
                  <a:lnTo>
                    <a:pt x="2" y="1873"/>
                  </a:lnTo>
                  <a:lnTo>
                    <a:pt x="4" y="1873"/>
                  </a:lnTo>
                  <a:lnTo>
                    <a:pt x="4" y="1870"/>
                  </a:lnTo>
                  <a:lnTo>
                    <a:pt x="7" y="1870"/>
                  </a:lnTo>
                  <a:lnTo>
                    <a:pt x="7" y="1867"/>
                  </a:lnTo>
                  <a:lnTo>
                    <a:pt x="9" y="1867"/>
                  </a:lnTo>
                  <a:lnTo>
                    <a:pt x="9" y="1865"/>
                  </a:lnTo>
                  <a:lnTo>
                    <a:pt x="12" y="1862"/>
                  </a:lnTo>
                  <a:lnTo>
                    <a:pt x="12" y="1859"/>
                  </a:lnTo>
                  <a:lnTo>
                    <a:pt x="14" y="1859"/>
                  </a:lnTo>
                  <a:lnTo>
                    <a:pt x="14" y="1857"/>
                  </a:lnTo>
                  <a:lnTo>
                    <a:pt x="16" y="1854"/>
                  </a:lnTo>
                  <a:lnTo>
                    <a:pt x="16" y="1851"/>
                  </a:lnTo>
                  <a:lnTo>
                    <a:pt x="19" y="1846"/>
                  </a:lnTo>
                  <a:lnTo>
                    <a:pt x="19" y="1843"/>
                  </a:lnTo>
                  <a:lnTo>
                    <a:pt x="21" y="1841"/>
                  </a:lnTo>
                  <a:lnTo>
                    <a:pt x="21" y="1835"/>
                  </a:lnTo>
                  <a:lnTo>
                    <a:pt x="23" y="1833"/>
                  </a:lnTo>
                  <a:lnTo>
                    <a:pt x="23" y="1827"/>
                  </a:lnTo>
                  <a:lnTo>
                    <a:pt x="26" y="1825"/>
                  </a:lnTo>
                  <a:lnTo>
                    <a:pt x="26" y="1819"/>
                  </a:lnTo>
                  <a:lnTo>
                    <a:pt x="28" y="1814"/>
                  </a:lnTo>
                  <a:lnTo>
                    <a:pt x="28" y="1808"/>
                  </a:lnTo>
                  <a:lnTo>
                    <a:pt x="30" y="1803"/>
                  </a:lnTo>
                  <a:lnTo>
                    <a:pt x="33" y="1798"/>
                  </a:lnTo>
                  <a:lnTo>
                    <a:pt x="33" y="1790"/>
                  </a:lnTo>
                  <a:lnTo>
                    <a:pt x="35" y="1784"/>
                  </a:lnTo>
                  <a:lnTo>
                    <a:pt x="35" y="1776"/>
                  </a:lnTo>
                  <a:lnTo>
                    <a:pt x="37" y="1771"/>
                  </a:lnTo>
                  <a:lnTo>
                    <a:pt x="37" y="1763"/>
                  </a:lnTo>
                  <a:lnTo>
                    <a:pt x="40" y="1752"/>
                  </a:lnTo>
                  <a:lnTo>
                    <a:pt x="40" y="1744"/>
                  </a:lnTo>
                  <a:lnTo>
                    <a:pt x="42" y="1736"/>
                  </a:lnTo>
                  <a:lnTo>
                    <a:pt x="42" y="1726"/>
                  </a:lnTo>
                  <a:lnTo>
                    <a:pt x="45" y="1715"/>
                  </a:lnTo>
                  <a:lnTo>
                    <a:pt x="45" y="1704"/>
                  </a:lnTo>
                  <a:lnTo>
                    <a:pt x="47" y="1694"/>
                  </a:lnTo>
                  <a:lnTo>
                    <a:pt x="47" y="1683"/>
                  </a:lnTo>
                  <a:lnTo>
                    <a:pt x="49" y="1670"/>
                  </a:lnTo>
                  <a:lnTo>
                    <a:pt x="49" y="1659"/>
                  </a:lnTo>
                  <a:lnTo>
                    <a:pt x="52" y="1646"/>
                  </a:lnTo>
                  <a:lnTo>
                    <a:pt x="52" y="1632"/>
                  </a:lnTo>
                  <a:lnTo>
                    <a:pt x="54" y="1616"/>
                  </a:lnTo>
                  <a:lnTo>
                    <a:pt x="54" y="1603"/>
                  </a:lnTo>
                  <a:lnTo>
                    <a:pt x="56" y="1587"/>
                  </a:lnTo>
                  <a:lnTo>
                    <a:pt x="56" y="1571"/>
                  </a:lnTo>
                  <a:lnTo>
                    <a:pt x="59" y="1555"/>
                  </a:lnTo>
                  <a:lnTo>
                    <a:pt x="59" y="1536"/>
                  </a:lnTo>
                  <a:lnTo>
                    <a:pt x="61" y="1517"/>
                  </a:lnTo>
                  <a:lnTo>
                    <a:pt x="61" y="1499"/>
                  </a:lnTo>
                  <a:lnTo>
                    <a:pt x="63" y="1480"/>
                  </a:lnTo>
                  <a:lnTo>
                    <a:pt x="63" y="1461"/>
                  </a:lnTo>
                  <a:lnTo>
                    <a:pt x="66" y="1440"/>
                  </a:lnTo>
                  <a:lnTo>
                    <a:pt x="66" y="1419"/>
                  </a:lnTo>
                  <a:lnTo>
                    <a:pt x="68" y="1397"/>
                  </a:lnTo>
                  <a:lnTo>
                    <a:pt x="68" y="1376"/>
                  </a:lnTo>
                  <a:lnTo>
                    <a:pt x="70" y="1352"/>
                  </a:lnTo>
                  <a:lnTo>
                    <a:pt x="70" y="1328"/>
                  </a:lnTo>
                  <a:lnTo>
                    <a:pt x="73" y="1304"/>
                  </a:lnTo>
                  <a:lnTo>
                    <a:pt x="73" y="1280"/>
                  </a:lnTo>
                  <a:lnTo>
                    <a:pt x="75" y="1253"/>
                  </a:lnTo>
                  <a:lnTo>
                    <a:pt x="75" y="1229"/>
                  </a:lnTo>
                  <a:lnTo>
                    <a:pt x="78" y="1202"/>
                  </a:lnTo>
                  <a:lnTo>
                    <a:pt x="78" y="1173"/>
                  </a:lnTo>
                  <a:lnTo>
                    <a:pt x="80" y="1146"/>
                  </a:lnTo>
                  <a:lnTo>
                    <a:pt x="80" y="1119"/>
                  </a:lnTo>
                  <a:lnTo>
                    <a:pt x="82" y="1090"/>
                  </a:lnTo>
                  <a:lnTo>
                    <a:pt x="85" y="1061"/>
                  </a:lnTo>
                  <a:lnTo>
                    <a:pt x="85" y="1031"/>
                  </a:lnTo>
                  <a:lnTo>
                    <a:pt x="87" y="1002"/>
                  </a:lnTo>
                  <a:lnTo>
                    <a:pt x="87" y="972"/>
                  </a:lnTo>
                  <a:lnTo>
                    <a:pt x="89" y="943"/>
                  </a:lnTo>
                  <a:lnTo>
                    <a:pt x="89" y="911"/>
                  </a:lnTo>
                  <a:lnTo>
                    <a:pt x="92" y="882"/>
                  </a:lnTo>
                  <a:lnTo>
                    <a:pt x="92" y="850"/>
                  </a:lnTo>
                  <a:lnTo>
                    <a:pt x="94" y="818"/>
                  </a:lnTo>
                  <a:lnTo>
                    <a:pt x="94" y="788"/>
                  </a:lnTo>
                  <a:lnTo>
                    <a:pt x="96" y="756"/>
                  </a:lnTo>
                  <a:lnTo>
                    <a:pt x="96" y="724"/>
                  </a:lnTo>
                  <a:lnTo>
                    <a:pt x="99" y="692"/>
                  </a:lnTo>
                  <a:lnTo>
                    <a:pt x="99" y="663"/>
                  </a:lnTo>
                  <a:lnTo>
                    <a:pt x="101" y="631"/>
                  </a:lnTo>
                  <a:lnTo>
                    <a:pt x="101" y="599"/>
                  </a:lnTo>
                  <a:lnTo>
                    <a:pt x="103" y="569"/>
                  </a:lnTo>
                  <a:lnTo>
                    <a:pt x="103" y="537"/>
                  </a:lnTo>
                  <a:lnTo>
                    <a:pt x="106" y="508"/>
                  </a:lnTo>
                  <a:lnTo>
                    <a:pt x="106" y="478"/>
                  </a:lnTo>
                  <a:lnTo>
                    <a:pt x="108" y="449"/>
                  </a:lnTo>
                  <a:lnTo>
                    <a:pt x="108" y="420"/>
                  </a:lnTo>
                  <a:lnTo>
                    <a:pt x="111" y="393"/>
                  </a:lnTo>
                  <a:lnTo>
                    <a:pt x="111" y="363"/>
                  </a:lnTo>
                  <a:lnTo>
                    <a:pt x="113" y="337"/>
                  </a:lnTo>
                  <a:lnTo>
                    <a:pt x="113" y="310"/>
                  </a:lnTo>
                  <a:lnTo>
                    <a:pt x="115" y="286"/>
                  </a:lnTo>
                  <a:lnTo>
                    <a:pt x="115" y="262"/>
                  </a:lnTo>
                  <a:lnTo>
                    <a:pt x="118" y="238"/>
                  </a:lnTo>
                  <a:lnTo>
                    <a:pt x="118" y="214"/>
                  </a:lnTo>
                  <a:lnTo>
                    <a:pt x="120" y="193"/>
                  </a:lnTo>
                  <a:lnTo>
                    <a:pt x="120" y="171"/>
                  </a:lnTo>
                  <a:lnTo>
                    <a:pt x="122" y="152"/>
                  </a:lnTo>
                  <a:lnTo>
                    <a:pt x="122" y="131"/>
                  </a:lnTo>
                  <a:lnTo>
                    <a:pt x="125" y="115"/>
                  </a:lnTo>
                  <a:lnTo>
                    <a:pt x="125" y="99"/>
                  </a:lnTo>
                  <a:lnTo>
                    <a:pt x="127" y="83"/>
                  </a:lnTo>
                  <a:lnTo>
                    <a:pt x="127" y="70"/>
                  </a:lnTo>
                  <a:lnTo>
                    <a:pt x="129" y="56"/>
                  </a:lnTo>
                  <a:lnTo>
                    <a:pt x="129" y="43"/>
                  </a:lnTo>
                  <a:lnTo>
                    <a:pt x="132" y="35"/>
                  </a:lnTo>
                  <a:lnTo>
                    <a:pt x="132" y="24"/>
                  </a:lnTo>
                  <a:lnTo>
                    <a:pt x="134" y="16"/>
                  </a:lnTo>
                  <a:lnTo>
                    <a:pt x="136" y="11"/>
                  </a:lnTo>
                  <a:lnTo>
                    <a:pt x="136" y="6"/>
                  </a:lnTo>
                  <a:lnTo>
                    <a:pt x="139" y="3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4" y="6"/>
                  </a:lnTo>
                  <a:lnTo>
                    <a:pt x="146" y="11"/>
                  </a:lnTo>
                  <a:lnTo>
                    <a:pt x="146" y="19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1" y="46"/>
                  </a:lnTo>
                  <a:lnTo>
                    <a:pt x="151" y="59"/>
                  </a:lnTo>
                  <a:lnTo>
                    <a:pt x="153" y="70"/>
                  </a:lnTo>
                  <a:lnTo>
                    <a:pt x="153" y="86"/>
                  </a:lnTo>
                  <a:lnTo>
                    <a:pt x="155" y="102"/>
                  </a:lnTo>
                  <a:lnTo>
                    <a:pt x="155" y="118"/>
                  </a:lnTo>
                  <a:lnTo>
                    <a:pt x="158" y="136"/>
                  </a:lnTo>
                  <a:lnTo>
                    <a:pt x="158" y="155"/>
                  </a:lnTo>
                  <a:lnTo>
                    <a:pt x="160" y="174"/>
                  </a:lnTo>
                  <a:lnTo>
                    <a:pt x="160" y="195"/>
                  </a:lnTo>
                  <a:lnTo>
                    <a:pt x="162" y="219"/>
                  </a:lnTo>
                  <a:lnTo>
                    <a:pt x="162" y="241"/>
                  </a:lnTo>
                  <a:lnTo>
                    <a:pt x="165" y="265"/>
                  </a:lnTo>
                  <a:lnTo>
                    <a:pt x="165" y="291"/>
                  </a:lnTo>
                  <a:lnTo>
                    <a:pt x="167" y="315"/>
                  </a:lnTo>
                  <a:lnTo>
                    <a:pt x="167" y="342"/>
                  </a:lnTo>
                  <a:lnTo>
                    <a:pt x="169" y="369"/>
                  </a:lnTo>
                  <a:lnTo>
                    <a:pt x="169" y="398"/>
                  </a:lnTo>
                  <a:lnTo>
                    <a:pt x="172" y="425"/>
                  </a:lnTo>
                  <a:lnTo>
                    <a:pt x="172" y="454"/>
                  </a:lnTo>
                  <a:lnTo>
                    <a:pt x="174" y="484"/>
                  </a:lnTo>
                  <a:lnTo>
                    <a:pt x="174" y="513"/>
                  </a:lnTo>
                  <a:lnTo>
                    <a:pt x="177" y="542"/>
                  </a:lnTo>
                  <a:lnTo>
                    <a:pt x="177" y="574"/>
                  </a:lnTo>
                  <a:lnTo>
                    <a:pt x="179" y="604"/>
                  </a:lnTo>
                  <a:lnTo>
                    <a:pt x="179" y="636"/>
                  </a:lnTo>
                  <a:lnTo>
                    <a:pt x="181" y="668"/>
                  </a:lnTo>
                  <a:lnTo>
                    <a:pt x="181" y="697"/>
                  </a:lnTo>
                  <a:lnTo>
                    <a:pt x="184" y="729"/>
                  </a:lnTo>
                  <a:lnTo>
                    <a:pt x="184" y="761"/>
                  </a:lnTo>
                  <a:lnTo>
                    <a:pt x="186" y="794"/>
                  </a:lnTo>
                  <a:lnTo>
                    <a:pt x="188" y="823"/>
                  </a:lnTo>
                  <a:lnTo>
                    <a:pt x="188" y="855"/>
                  </a:lnTo>
                  <a:lnTo>
                    <a:pt x="191" y="887"/>
                  </a:lnTo>
                  <a:lnTo>
                    <a:pt x="191" y="916"/>
                  </a:lnTo>
                  <a:lnTo>
                    <a:pt x="193" y="946"/>
                  </a:lnTo>
                  <a:lnTo>
                    <a:pt x="193" y="978"/>
                  </a:lnTo>
                  <a:lnTo>
                    <a:pt x="195" y="1007"/>
                  </a:lnTo>
                  <a:lnTo>
                    <a:pt x="195" y="1037"/>
                  </a:lnTo>
                  <a:lnTo>
                    <a:pt x="198" y="1066"/>
                  </a:lnTo>
                  <a:lnTo>
                    <a:pt x="198" y="1095"/>
                  </a:lnTo>
                  <a:lnTo>
                    <a:pt x="200" y="1122"/>
                  </a:lnTo>
                  <a:lnTo>
                    <a:pt x="200" y="1151"/>
                  </a:lnTo>
                  <a:lnTo>
                    <a:pt x="203" y="1178"/>
                  </a:lnTo>
                  <a:lnTo>
                    <a:pt x="203" y="1205"/>
                  </a:lnTo>
                  <a:lnTo>
                    <a:pt x="205" y="1232"/>
                  </a:lnTo>
                  <a:lnTo>
                    <a:pt x="205" y="1258"/>
                  </a:lnTo>
                  <a:lnTo>
                    <a:pt x="207" y="1282"/>
                  </a:lnTo>
                  <a:lnTo>
                    <a:pt x="207" y="1309"/>
                  </a:lnTo>
                  <a:lnTo>
                    <a:pt x="210" y="1333"/>
                  </a:lnTo>
                  <a:lnTo>
                    <a:pt x="210" y="1354"/>
                  </a:lnTo>
                  <a:lnTo>
                    <a:pt x="212" y="1378"/>
                  </a:lnTo>
                  <a:lnTo>
                    <a:pt x="212" y="1400"/>
                  </a:lnTo>
                  <a:lnTo>
                    <a:pt x="214" y="1421"/>
                  </a:lnTo>
                  <a:lnTo>
                    <a:pt x="214" y="1443"/>
                  </a:lnTo>
                  <a:lnTo>
                    <a:pt x="217" y="1464"/>
                  </a:lnTo>
                  <a:lnTo>
                    <a:pt x="217" y="1483"/>
                  </a:lnTo>
                  <a:lnTo>
                    <a:pt x="219" y="1504"/>
                  </a:lnTo>
                  <a:lnTo>
                    <a:pt x="219" y="1520"/>
                  </a:lnTo>
                  <a:lnTo>
                    <a:pt x="221" y="1539"/>
                  </a:lnTo>
                  <a:lnTo>
                    <a:pt x="221" y="1557"/>
                  </a:lnTo>
                  <a:lnTo>
                    <a:pt x="224" y="1573"/>
                  </a:lnTo>
                  <a:lnTo>
                    <a:pt x="224" y="1589"/>
                  </a:lnTo>
                  <a:lnTo>
                    <a:pt x="226" y="1605"/>
                  </a:lnTo>
                  <a:lnTo>
                    <a:pt x="226" y="1619"/>
                  </a:lnTo>
                  <a:lnTo>
                    <a:pt x="228" y="1635"/>
                  </a:lnTo>
                  <a:lnTo>
                    <a:pt x="228" y="1648"/>
                  </a:lnTo>
                  <a:lnTo>
                    <a:pt x="231" y="1662"/>
                  </a:lnTo>
                  <a:lnTo>
                    <a:pt x="231" y="1672"/>
                  </a:lnTo>
                  <a:lnTo>
                    <a:pt x="233" y="1686"/>
                  </a:lnTo>
                  <a:lnTo>
                    <a:pt x="233" y="1696"/>
                  </a:lnTo>
                  <a:lnTo>
                    <a:pt x="236" y="1707"/>
                  </a:lnTo>
                  <a:lnTo>
                    <a:pt x="238" y="1718"/>
                  </a:lnTo>
                  <a:lnTo>
                    <a:pt x="238" y="1728"/>
                  </a:lnTo>
                  <a:lnTo>
                    <a:pt x="240" y="1736"/>
                  </a:lnTo>
                  <a:lnTo>
                    <a:pt x="240" y="1747"/>
                  </a:lnTo>
                  <a:lnTo>
                    <a:pt x="243" y="1755"/>
                  </a:lnTo>
                  <a:lnTo>
                    <a:pt x="243" y="1763"/>
                  </a:lnTo>
                  <a:lnTo>
                    <a:pt x="245" y="1771"/>
                  </a:lnTo>
                  <a:lnTo>
                    <a:pt x="245" y="1779"/>
                  </a:lnTo>
                  <a:lnTo>
                    <a:pt x="247" y="1784"/>
                  </a:lnTo>
                  <a:lnTo>
                    <a:pt x="247" y="1792"/>
                  </a:lnTo>
                  <a:lnTo>
                    <a:pt x="250" y="1798"/>
                  </a:lnTo>
                  <a:lnTo>
                    <a:pt x="250" y="1803"/>
                  </a:lnTo>
                  <a:lnTo>
                    <a:pt x="252" y="1811"/>
                  </a:lnTo>
                  <a:lnTo>
                    <a:pt x="252" y="1814"/>
                  </a:lnTo>
                  <a:lnTo>
                    <a:pt x="254" y="1819"/>
                  </a:lnTo>
                  <a:lnTo>
                    <a:pt x="254" y="1825"/>
                  </a:lnTo>
                  <a:lnTo>
                    <a:pt x="257" y="1830"/>
                  </a:lnTo>
                  <a:lnTo>
                    <a:pt x="257" y="1833"/>
                  </a:lnTo>
                  <a:lnTo>
                    <a:pt x="259" y="1838"/>
                  </a:lnTo>
                  <a:lnTo>
                    <a:pt x="259" y="1841"/>
                  </a:lnTo>
                  <a:lnTo>
                    <a:pt x="261" y="1843"/>
                  </a:lnTo>
                  <a:lnTo>
                    <a:pt x="261" y="1849"/>
                  </a:lnTo>
                  <a:lnTo>
                    <a:pt x="264" y="1851"/>
                  </a:lnTo>
                  <a:lnTo>
                    <a:pt x="264" y="1854"/>
                  </a:lnTo>
                  <a:lnTo>
                    <a:pt x="266" y="1857"/>
                  </a:lnTo>
                  <a:lnTo>
                    <a:pt x="266" y="1859"/>
                  </a:lnTo>
                  <a:lnTo>
                    <a:pt x="269" y="1862"/>
                  </a:lnTo>
                  <a:lnTo>
                    <a:pt x="269" y="1862"/>
                  </a:lnTo>
                  <a:lnTo>
                    <a:pt x="271" y="1865"/>
                  </a:lnTo>
                  <a:lnTo>
                    <a:pt x="271" y="1867"/>
                  </a:lnTo>
                  <a:lnTo>
                    <a:pt x="273" y="1867"/>
                  </a:lnTo>
                  <a:lnTo>
                    <a:pt x="273" y="1870"/>
                  </a:lnTo>
                  <a:lnTo>
                    <a:pt x="276" y="1873"/>
                  </a:lnTo>
                  <a:lnTo>
                    <a:pt x="276" y="1873"/>
                  </a:lnTo>
                  <a:lnTo>
                    <a:pt x="278" y="1875"/>
                  </a:lnTo>
                  <a:lnTo>
                    <a:pt x="278" y="1875"/>
                  </a:lnTo>
                  <a:lnTo>
                    <a:pt x="280" y="1875"/>
                  </a:lnTo>
                  <a:lnTo>
                    <a:pt x="280" y="1878"/>
                  </a:lnTo>
                  <a:lnTo>
                    <a:pt x="283" y="1878"/>
                  </a:lnTo>
                  <a:lnTo>
                    <a:pt x="283" y="1878"/>
                  </a:lnTo>
                  <a:lnTo>
                    <a:pt x="285" y="1881"/>
                  </a:lnTo>
                  <a:lnTo>
                    <a:pt x="285" y="1881"/>
                  </a:lnTo>
                  <a:lnTo>
                    <a:pt x="287" y="1881"/>
                  </a:lnTo>
                  <a:lnTo>
                    <a:pt x="290" y="1883"/>
                  </a:lnTo>
                  <a:lnTo>
                    <a:pt x="290" y="1883"/>
                  </a:lnTo>
                  <a:lnTo>
                    <a:pt x="292" y="1883"/>
                  </a:lnTo>
                  <a:lnTo>
                    <a:pt x="292" y="1883"/>
                  </a:lnTo>
                  <a:lnTo>
                    <a:pt x="294" y="1883"/>
                  </a:lnTo>
                  <a:lnTo>
                    <a:pt x="294" y="1883"/>
                  </a:lnTo>
                  <a:lnTo>
                    <a:pt x="297" y="1886"/>
                  </a:lnTo>
                  <a:lnTo>
                    <a:pt x="297" y="1886"/>
                  </a:lnTo>
                  <a:lnTo>
                    <a:pt x="299" y="1886"/>
                  </a:lnTo>
                  <a:lnTo>
                    <a:pt x="299" y="1886"/>
                  </a:lnTo>
                  <a:lnTo>
                    <a:pt x="302" y="1886"/>
                  </a:lnTo>
                  <a:lnTo>
                    <a:pt x="302" y="1886"/>
                  </a:lnTo>
                  <a:lnTo>
                    <a:pt x="304" y="1886"/>
                  </a:lnTo>
                  <a:lnTo>
                    <a:pt x="304" y="1886"/>
                  </a:lnTo>
                  <a:lnTo>
                    <a:pt x="306" y="1886"/>
                  </a:lnTo>
                  <a:lnTo>
                    <a:pt x="306" y="1886"/>
                  </a:lnTo>
                  <a:lnTo>
                    <a:pt x="309" y="1886"/>
                  </a:lnTo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5185" y="1910"/>
              <a:ext cx="309" cy="1886"/>
            </a:xfrm>
            <a:custGeom>
              <a:avLst/>
              <a:gdLst>
                <a:gd name="T0" fmla="*/ 4 w 309"/>
                <a:gd name="T1" fmla="*/ 1870 h 1886"/>
                <a:gd name="T2" fmla="*/ 12 w 309"/>
                <a:gd name="T3" fmla="*/ 1862 h 1886"/>
                <a:gd name="T4" fmla="*/ 16 w 309"/>
                <a:gd name="T5" fmla="*/ 1851 h 1886"/>
                <a:gd name="T6" fmla="*/ 23 w 309"/>
                <a:gd name="T7" fmla="*/ 1833 h 1886"/>
                <a:gd name="T8" fmla="*/ 28 w 309"/>
                <a:gd name="T9" fmla="*/ 1808 h 1886"/>
                <a:gd name="T10" fmla="*/ 35 w 309"/>
                <a:gd name="T11" fmla="*/ 1776 h 1886"/>
                <a:gd name="T12" fmla="*/ 42 w 309"/>
                <a:gd name="T13" fmla="*/ 1736 h 1886"/>
                <a:gd name="T14" fmla="*/ 47 w 309"/>
                <a:gd name="T15" fmla="*/ 1683 h 1886"/>
                <a:gd name="T16" fmla="*/ 54 w 309"/>
                <a:gd name="T17" fmla="*/ 1616 h 1886"/>
                <a:gd name="T18" fmla="*/ 59 w 309"/>
                <a:gd name="T19" fmla="*/ 1536 h 1886"/>
                <a:gd name="T20" fmla="*/ 66 w 309"/>
                <a:gd name="T21" fmla="*/ 1440 h 1886"/>
                <a:gd name="T22" fmla="*/ 70 w 309"/>
                <a:gd name="T23" fmla="*/ 1328 h 1886"/>
                <a:gd name="T24" fmla="*/ 78 w 309"/>
                <a:gd name="T25" fmla="*/ 1202 h 1886"/>
                <a:gd name="T26" fmla="*/ 85 w 309"/>
                <a:gd name="T27" fmla="*/ 1061 h 1886"/>
                <a:gd name="T28" fmla="*/ 89 w 309"/>
                <a:gd name="T29" fmla="*/ 911 h 1886"/>
                <a:gd name="T30" fmla="*/ 96 w 309"/>
                <a:gd name="T31" fmla="*/ 756 h 1886"/>
                <a:gd name="T32" fmla="*/ 101 w 309"/>
                <a:gd name="T33" fmla="*/ 599 h 1886"/>
                <a:gd name="T34" fmla="*/ 108 w 309"/>
                <a:gd name="T35" fmla="*/ 449 h 1886"/>
                <a:gd name="T36" fmla="*/ 113 w 309"/>
                <a:gd name="T37" fmla="*/ 310 h 1886"/>
                <a:gd name="T38" fmla="*/ 120 w 309"/>
                <a:gd name="T39" fmla="*/ 193 h 1886"/>
                <a:gd name="T40" fmla="*/ 125 w 309"/>
                <a:gd name="T41" fmla="*/ 99 h 1886"/>
                <a:gd name="T42" fmla="*/ 132 w 309"/>
                <a:gd name="T43" fmla="*/ 35 h 1886"/>
                <a:gd name="T44" fmla="*/ 139 w 309"/>
                <a:gd name="T45" fmla="*/ 3 h 1886"/>
                <a:gd name="T46" fmla="*/ 144 w 309"/>
                <a:gd name="T47" fmla="*/ 6 h 1886"/>
                <a:gd name="T48" fmla="*/ 151 w 309"/>
                <a:gd name="T49" fmla="*/ 46 h 1886"/>
                <a:gd name="T50" fmla="*/ 155 w 309"/>
                <a:gd name="T51" fmla="*/ 118 h 1886"/>
                <a:gd name="T52" fmla="*/ 162 w 309"/>
                <a:gd name="T53" fmla="*/ 219 h 1886"/>
                <a:gd name="T54" fmla="*/ 167 w 309"/>
                <a:gd name="T55" fmla="*/ 342 h 1886"/>
                <a:gd name="T56" fmla="*/ 174 w 309"/>
                <a:gd name="T57" fmla="*/ 484 h 1886"/>
                <a:gd name="T58" fmla="*/ 179 w 309"/>
                <a:gd name="T59" fmla="*/ 636 h 1886"/>
                <a:gd name="T60" fmla="*/ 186 w 309"/>
                <a:gd name="T61" fmla="*/ 794 h 1886"/>
                <a:gd name="T62" fmla="*/ 193 w 309"/>
                <a:gd name="T63" fmla="*/ 946 h 1886"/>
                <a:gd name="T64" fmla="*/ 198 w 309"/>
                <a:gd name="T65" fmla="*/ 1095 h 1886"/>
                <a:gd name="T66" fmla="*/ 205 w 309"/>
                <a:gd name="T67" fmla="*/ 1232 h 1886"/>
                <a:gd name="T68" fmla="*/ 210 w 309"/>
                <a:gd name="T69" fmla="*/ 1354 h 1886"/>
                <a:gd name="T70" fmla="*/ 217 w 309"/>
                <a:gd name="T71" fmla="*/ 1464 h 1886"/>
                <a:gd name="T72" fmla="*/ 221 w 309"/>
                <a:gd name="T73" fmla="*/ 1557 h 1886"/>
                <a:gd name="T74" fmla="*/ 228 w 309"/>
                <a:gd name="T75" fmla="*/ 1635 h 1886"/>
                <a:gd name="T76" fmla="*/ 233 w 309"/>
                <a:gd name="T77" fmla="*/ 1696 h 1886"/>
                <a:gd name="T78" fmla="*/ 240 w 309"/>
                <a:gd name="T79" fmla="*/ 1747 h 1886"/>
                <a:gd name="T80" fmla="*/ 247 w 309"/>
                <a:gd name="T81" fmla="*/ 1784 h 1886"/>
                <a:gd name="T82" fmla="*/ 252 w 309"/>
                <a:gd name="T83" fmla="*/ 1814 h 1886"/>
                <a:gd name="T84" fmla="*/ 259 w 309"/>
                <a:gd name="T85" fmla="*/ 1838 h 1886"/>
                <a:gd name="T86" fmla="*/ 264 w 309"/>
                <a:gd name="T87" fmla="*/ 1854 h 1886"/>
                <a:gd name="T88" fmla="*/ 271 w 309"/>
                <a:gd name="T89" fmla="*/ 1865 h 1886"/>
                <a:gd name="T90" fmla="*/ 276 w 309"/>
                <a:gd name="T91" fmla="*/ 1873 h 1886"/>
                <a:gd name="T92" fmla="*/ 283 w 309"/>
                <a:gd name="T93" fmla="*/ 1878 h 1886"/>
                <a:gd name="T94" fmla="*/ 290 w 309"/>
                <a:gd name="T95" fmla="*/ 1883 h 1886"/>
                <a:gd name="T96" fmla="*/ 294 w 309"/>
                <a:gd name="T97" fmla="*/ 1883 h 1886"/>
                <a:gd name="T98" fmla="*/ 302 w 309"/>
                <a:gd name="T99" fmla="*/ 1886 h 1886"/>
                <a:gd name="T100" fmla="*/ 306 w 309"/>
                <a:gd name="T101" fmla="*/ 1886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9" h="1886">
                  <a:moveTo>
                    <a:pt x="0" y="1875"/>
                  </a:moveTo>
                  <a:lnTo>
                    <a:pt x="2" y="1875"/>
                  </a:lnTo>
                  <a:lnTo>
                    <a:pt x="2" y="1873"/>
                  </a:lnTo>
                  <a:lnTo>
                    <a:pt x="4" y="1873"/>
                  </a:lnTo>
                  <a:lnTo>
                    <a:pt x="4" y="1870"/>
                  </a:lnTo>
                  <a:lnTo>
                    <a:pt x="7" y="1870"/>
                  </a:lnTo>
                  <a:lnTo>
                    <a:pt x="7" y="1867"/>
                  </a:lnTo>
                  <a:lnTo>
                    <a:pt x="9" y="1867"/>
                  </a:lnTo>
                  <a:lnTo>
                    <a:pt x="9" y="1865"/>
                  </a:lnTo>
                  <a:lnTo>
                    <a:pt x="12" y="1862"/>
                  </a:lnTo>
                  <a:lnTo>
                    <a:pt x="12" y="1859"/>
                  </a:lnTo>
                  <a:lnTo>
                    <a:pt x="14" y="1859"/>
                  </a:lnTo>
                  <a:lnTo>
                    <a:pt x="14" y="1857"/>
                  </a:lnTo>
                  <a:lnTo>
                    <a:pt x="16" y="1854"/>
                  </a:lnTo>
                  <a:lnTo>
                    <a:pt x="16" y="1851"/>
                  </a:lnTo>
                  <a:lnTo>
                    <a:pt x="19" y="1846"/>
                  </a:lnTo>
                  <a:lnTo>
                    <a:pt x="19" y="1843"/>
                  </a:lnTo>
                  <a:lnTo>
                    <a:pt x="21" y="1841"/>
                  </a:lnTo>
                  <a:lnTo>
                    <a:pt x="21" y="1835"/>
                  </a:lnTo>
                  <a:lnTo>
                    <a:pt x="23" y="1833"/>
                  </a:lnTo>
                  <a:lnTo>
                    <a:pt x="23" y="1827"/>
                  </a:lnTo>
                  <a:lnTo>
                    <a:pt x="26" y="1825"/>
                  </a:lnTo>
                  <a:lnTo>
                    <a:pt x="26" y="1819"/>
                  </a:lnTo>
                  <a:lnTo>
                    <a:pt x="28" y="1814"/>
                  </a:lnTo>
                  <a:lnTo>
                    <a:pt x="28" y="1808"/>
                  </a:lnTo>
                  <a:lnTo>
                    <a:pt x="30" y="1803"/>
                  </a:lnTo>
                  <a:lnTo>
                    <a:pt x="33" y="1798"/>
                  </a:lnTo>
                  <a:lnTo>
                    <a:pt x="33" y="1790"/>
                  </a:lnTo>
                  <a:lnTo>
                    <a:pt x="35" y="1784"/>
                  </a:lnTo>
                  <a:lnTo>
                    <a:pt x="35" y="1776"/>
                  </a:lnTo>
                  <a:lnTo>
                    <a:pt x="37" y="1771"/>
                  </a:lnTo>
                  <a:lnTo>
                    <a:pt x="37" y="1763"/>
                  </a:lnTo>
                  <a:lnTo>
                    <a:pt x="40" y="1752"/>
                  </a:lnTo>
                  <a:lnTo>
                    <a:pt x="40" y="1744"/>
                  </a:lnTo>
                  <a:lnTo>
                    <a:pt x="42" y="1736"/>
                  </a:lnTo>
                  <a:lnTo>
                    <a:pt x="42" y="1726"/>
                  </a:lnTo>
                  <a:lnTo>
                    <a:pt x="45" y="1715"/>
                  </a:lnTo>
                  <a:lnTo>
                    <a:pt x="45" y="1704"/>
                  </a:lnTo>
                  <a:lnTo>
                    <a:pt x="47" y="1694"/>
                  </a:lnTo>
                  <a:lnTo>
                    <a:pt x="47" y="1683"/>
                  </a:lnTo>
                  <a:lnTo>
                    <a:pt x="49" y="1670"/>
                  </a:lnTo>
                  <a:lnTo>
                    <a:pt x="49" y="1659"/>
                  </a:lnTo>
                  <a:lnTo>
                    <a:pt x="52" y="1646"/>
                  </a:lnTo>
                  <a:lnTo>
                    <a:pt x="52" y="1632"/>
                  </a:lnTo>
                  <a:lnTo>
                    <a:pt x="54" y="1616"/>
                  </a:lnTo>
                  <a:lnTo>
                    <a:pt x="54" y="1603"/>
                  </a:lnTo>
                  <a:lnTo>
                    <a:pt x="56" y="1587"/>
                  </a:lnTo>
                  <a:lnTo>
                    <a:pt x="56" y="1571"/>
                  </a:lnTo>
                  <a:lnTo>
                    <a:pt x="59" y="1555"/>
                  </a:lnTo>
                  <a:lnTo>
                    <a:pt x="59" y="1536"/>
                  </a:lnTo>
                  <a:lnTo>
                    <a:pt x="61" y="1517"/>
                  </a:lnTo>
                  <a:lnTo>
                    <a:pt x="61" y="1499"/>
                  </a:lnTo>
                  <a:lnTo>
                    <a:pt x="63" y="1480"/>
                  </a:lnTo>
                  <a:lnTo>
                    <a:pt x="63" y="1461"/>
                  </a:lnTo>
                  <a:lnTo>
                    <a:pt x="66" y="1440"/>
                  </a:lnTo>
                  <a:lnTo>
                    <a:pt x="66" y="1419"/>
                  </a:lnTo>
                  <a:lnTo>
                    <a:pt x="68" y="1397"/>
                  </a:lnTo>
                  <a:lnTo>
                    <a:pt x="68" y="1376"/>
                  </a:lnTo>
                  <a:lnTo>
                    <a:pt x="70" y="1352"/>
                  </a:lnTo>
                  <a:lnTo>
                    <a:pt x="70" y="1328"/>
                  </a:lnTo>
                  <a:lnTo>
                    <a:pt x="73" y="1304"/>
                  </a:lnTo>
                  <a:lnTo>
                    <a:pt x="73" y="1280"/>
                  </a:lnTo>
                  <a:lnTo>
                    <a:pt x="75" y="1253"/>
                  </a:lnTo>
                  <a:lnTo>
                    <a:pt x="75" y="1229"/>
                  </a:lnTo>
                  <a:lnTo>
                    <a:pt x="78" y="1202"/>
                  </a:lnTo>
                  <a:lnTo>
                    <a:pt x="78" y="1173"/>
                  </a:lnTo>
                  <a:lnTo>
                    <a:pt x="80" y="1146"/>
                  </a:lnTo>
                  <a:lnTo>
                    <a:pt x="80" y="1119"/>
                  </a:lnTo>
                  <a:lnTo>
                    <a:pt x="82" y="1090"/>
                  </a:lnTo>
                  <a:lnTo>
                    <a:pt x="85" y="1061"/>
                  </a:lnTo>
                  <a:lnTo>
                    <a:pt x="85" y="1031"/>
                  </a:lnTo>
                  <a:lnTo>
                    <a:pt x="87" y="1002"/>
                  </a:lnTo>
                  <a:lnTo>
                    <a:pt x="87" y="972"/>
                  </a:lnTo>
                  <a:lnTo>
                    <a:pt x="89" y="943"/>
                  </a:lnTo>
                  <a:lnTo>
                    <a:pt x="89" y="911"/>
                  </a:lnTo>
                  <a:lnTo>
                    <a:pt x="92" y="882"/>
                  </a:lnTo>
                  <a:lnTo>
                    <a:pt x="92" y="850"/>
                  </a:lnTo>
                  <a:lnTo>
                    <a:pt x="94" y="818"/>
                  </a:lnTo>
                  <a:lnTo>
                    <a:pt x="94" y="788"/>
                  </a:lnTo>
                  <a:lnTo>
                    <a:pt x="96" y="756"/>
                  </a:lnTo>
                  <a:lnTo>
                    <a:pt x="96" y="724"/>
                  </a:lnTo>
                  <a:lnTo>
                    <a:pt x="99" y="692"/>
                  </a:lnTo>
                  <a:lnTo>
                    <a:pt x="99" y="663"/>
                  </a:lnTo>
                  <a:lnTo>
                    <a:pt x="101" y="631"/>
                  </a:lnTo>
                  <a:lnTo>
                    <a:pt x="101" y="599"/>
                  </a:lnTo>
                  <a:lnTo>
                    <a:pt x="103" y="569"/>
                  </a:lnTo>
                  <a:lnTo>
                    <a:pt x="103" y="537"/>
                  </a:lnTo>
                  <a:lnTo>
                    <a:pt x="106" y="508"/>
                  </a:lnTo>
                  <a:lnTo>
                    <a:pt x="106" y="478"/>
                  </a:lnTo>
                  <a:lnTo>
                    <a:pt x="108" y="449"/>
                  </a:lnTo>
                  <a:lnTo>
                    <a:pt x="108" y="420"/>
                  </a:lnTo>
                  <a:lnTo>
                    <a:pt x="111" y="393"/>
                  </a:lnTo>
                  <a:lnTo>
                    <a:pt x="111" y="363"/>
                  </a:lnTo>
                  <a:lnTo>
                    <a:pt x="113" y="337"/>
                  </a:lnTo>
                  <a:lnTo>
                    <a:pt x="113" y="310"/>
                  </a:lnTo>
                  <a:lnTo>
                    <a:pt x="115" y="286"/>
                  </a:lnTo>
                  <a:lnTo>
                    <a:pt x="115" y="262"/>
                  </a:lnTo>
                  <a:lnTo>
                    <a:pt x="118" y="238"/>
                  </a:lnTo>
                  <a:lnTo>
                    <a:pt x="118" y="214"/>
                  </a:lnTo>
                  <a:lnTo>
                    <a:pt x="120" y="193"/>
                  </a:lnTo>
                  <a:lnTo>
                    <a:pt x="120" y="171"/>
                  </a:lnTo>
                  <a:lnTo>
                    <a:pt x="122" y="152"/>
                  </a:lnTo>
                  <a:lnTo>
                    <a:pt x="122" y="131"/>
                  </a:lnTo>
                  <a:lnTo>
                    <a:pt x="125" y="115"/>
                  </a:lnTo>
                  <a:lnTo>
                    <a:pt x="125" y="99"/>
                  </a:lnTo>
                  <a:lnTo>
                    <a:pt x="127" y="83"/>
                  </a:lnTo>
                  <a:lnTo>
                    <a:pt x="127" y="70"/>
                  </a:lnTo>
                  <a:lnTo>
                    <a:pt x="129" y="56"/>
                  </a:lnTo>
                  <a:lnTo>
                    <a:pt x="129" y="43"/>
                  </a:lnTo>
                  <a:lnTo>
                    <a:pt x="132" y="35"/>
                  </a:lnTo>
                  <a:lnTo>
                    <a:pt x="132" y="24"/>
                  </a:lnTo>
                  <a:lnTo>
                    <a:pt x="134" y="16"/>
                  </a:lnTo>
                  <a:lnTo>
                    <a:pt x="136" y="11"/>
                  </a:lnTo>
                  <a:lnTo>
                    <a:pt x="136" y="6"/>
                  </a:lnTo>
                  <a:lnTo>
                    <a:pt x="139" y="3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4" y="6"/>
                  </a:lnTo>
                  <a:lnTo>
                    <a:pt x="146" y="11"/>
                  </a:lnTo>
                  <a:lnTo>
                    <a:pt x="146" y="19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1" y="46"/>
                  </a:lnTo>
                  <a:lnTo>
                    <a:pt x="151" y="59"/>
                  </a:lnTo>
                  <a:lnTo>
                    <a:pt x="153" y="70"/>
                  </a:lnTo>
                  <a:lnTo>
                    <a:pt x="153" y="86"/>
                  </a:lnTo>
                  <a:lnTo>
                    <a:pt x="155" y="102"/>
                  </a:lnTo>
                  <a:lnTo>
                    <a:pt x="155" y="118"/>
                  </a:lnTo>
                  <a:lnTo>
                    <a:pt x="158" y="136"/>
                  </a:lnTo>
                  <a:lnTo>
                    <a:pt x="158" y="155"/>
                  </a:lnTo>
                  <a:lnTo>
                    <a:pt x="160" y="174"/>
                  </a:lnTo>
                  <a:lnTo>
                    <a:pt x="160" y="195"/>
                  </a:lnTo>
                  <a:lnTo>
                    <a:pt x="162" y="219"/>
                  </a:lnTo>
                  <a:lnTo>
                    <a:pt x="162" y="241"/>
                  </a:lnTo>
                  <a:lnTo>
                    <a:pt x="165" y="265"/>
                  </a:lnTo>
                  <a:lnTo>
                    <a:pt x="165" y="291"/>
                  </a:lnTo>
                  <a:lnTo>
                    <a:pt x="167" y="315"/>
                  </a:lnTo>
                  <a:lnTo>
                    <a:pt x="167" y="342"/>
                  </a:lnTo>
                  <a:lnTo>
                    <a:pt x="169" y="369"/>
                  </a:lnTo>
                  <a:lnTo>
                    <a:pt x="169" y="398"/>
                  </a:lnTo>
                  <a:lnTo>
                    <a:pt x="172" y="425"/>
                  </a:lnTo>
                  <a:lnTo>
                    <a:pt x="172" y="454"/>
                  </a:lnTo>
                  <a:lnTo>
                    <a:pt x="174" y="484"/>
                  </a:lnTo>
                  <a:lnTo>
                    <a:pt x="174" y="513"/>
                  </a:lnTo>
                  <a:lnTo>
                    <a:pt x="177" y="542"/>
                  </a:lnTo>
                  <a:lnTo>
                    <a:pt x="177" y="574"/>
                  </a:lnTo>
                  <a:lnTo>
                    <a:pt x="179" y="604"/>
                  </a:lnTo>
                  <a:lnTo>
                    <a:pt x="179" y="636"/>
                  </a:lnTo>
                  <a:lnTo>
                    <a:pt x="181" y="668"/>
                  </a:lnTo>
                  <a:lnTo>
                    <a:pt x="181" y="697"/>
                  </a:lnTo>
                  <a:lnTo>
                    <a:pt x="184" y="729"/>
                  </a:lnTo>
                  <a:lnTo>
                    <a:pt x="184" y="761"/>
                  </a:lnTo>
                  <a:lnTo>
                    <a:pt x="186" y="794"/>
                  </a:lnTo>
                  <a:lnTo>
                    <a:pt x="188" y="823"/>
                  </a:lnTo>
                  <a:lnTo>
                    <a:pt x="188" y="855"/>
                  </a:lnTo>
                  <a:lnTo>
                    <a:pt x="191" y="887"/>
                  </a:lnTo>
                  <a:lnTo>
                    <a:pt x="191" y="916"/>
                  </a:lnTo>
                  <a:lnTo>
                    <a:pt x="193" y="946"/>
                  </a:lnTo>
                  <a:lnTo>
                    <a:pt x="193" y="978"/>
                  </a:lnTo>
                  <a:lnTo>
                    <a:pt x="195" y="1007"/>
                  </a:lnTo>
                  <a:lnTo>
                    <a:pt x="195" y="1037"/>
                  </a:lnTo>
                  <a:lnTo>
                    <a:pt x="198" y="1066"/>
                  </a:lnTo>
                  <a:lnTo>
                    <a:pt x="198" y="1095"/>
                  </a:lnTo>
                  <a:lnTo>
                    <a:pt x="200" y="1122"/>
                  </a:lnTo>
                  <a:lnTo>
                    <a:pt x="200" y="1151"/>
                  </a:lnTo>
                  <a:lnTo>
                    <a:pt x="203" y="1178"/>
                  </a:lnTo>
                  <a:lnTo>
                    <a:pt x="203" y="1205"/>
                  </a:lnTo>
                  <a:lnTo>
                    <a:pt x="205" y="1232"/>
                  </a:lnTo>
                  <a:lnTo>
                    <a:pt x="205" y="1258"/>
                  </a:lnTo>
                  <a:lnTo>
                    <a:pt x="207" y="1282"/>
                  </a:lnTo>
                  <a:lnTo>
                    <a:pt x="207" y="1309"/>
                  </a:lnTo>
                  <a:lnTo>
                    <a:pt x="210" y="1333"/>
                  </a:lnTo>
                  <a:lnTo>
                    <a:pt x="210" y="1354"/>
                  </a:lnTo>
                  <a:lnTo>
                    <a:pt x="212" y="1378"/>
                  </a:lnTo>
                  <a:lnTo>
                    <a:pt x="212" y="1400"/>
                  </a:lnTo>
                  <a:lnTo>
                    <a:pt x="214" y="1421"/>
                  </a:lnTo>
                  <a:lnTo>
                    <a:pt x="214" y="1443"/>
                  </a:lnTo>
                  <a:lnTo>
                    <a:pt x="217" y="1464"/>
                  </a:lnTo>
                  <a:lnTo>
                    <a:pt x="217" y="1483"/>
                  </a:lnTo>
                  <a:lnTo>
                    <a:pt x="219" y="1504"/>
                  </a:lnTo>
                  <a:lnTo>
                    <a:pt x="219" y="1520"/>
                  </a:lnTo>
                  <a:lnTo>
                    <a:pt x="221" y="1539"/>
                  </a:lnTo>
                  <a:lnTo>
                    <a:pt x="221" y="1557"/>
                  </a:lnTo>
                  <a:lnTo>
                    <a:pt x="224" y="1573"/>
                  </a:lnTo>
                  <a:lnTo>
                    <a:pt x="224" y="1589"/>
                  </a:lnTo>
                  <a:lnTo>
                    <a:pt x="226" y="1605"/>
                  </a:lnTo>
                  <a:lnTo>
                    <a:pt x="226" y="1619"/>
                  </a:lnTo>
                  <a:lnTo>
                    <a:pt x="228" y="1635"/>
                  </a:lnTo>
                  <a:lnTo>
                    <a:pt x="228" y="1648"/>
                  </a:lnTo>
                  <a:lnTo>
                    <a:pt x="231" y="1662"/>
                  </a:lnTo>
                  <a:lnTo>
                    <a:pt x="231" y="1672"/>
                  </a:lnTo>
                  <a:lnTo>
                    <a:pt x="233" y="1686"/>
                  </a:lnTo>
                  <a:lnTo>
                    <a:pt x="233" y="1696"/>
                  </a:lnTo>
                  <a:lnTo>
                    <a:pt x="236" y="1707"/>
                  </a:lnTo>
                  <a:lnTo>
                    <a:pt x="238" y="1718"/>
                  </a:lnTo>
                  <a:lnTo>
                    <a:pt x="238" y="1728"/>
                  </a:lnTo>
                  <a:lnTo>
                    <a:pt x="240" y="1736"/>
                  </a:lnTo>
                  <a:lnTo>
                    <a:pt x="240" y="1747"/>
                  </a:lnTo>
                  <a:lnTo>
                    <a:pt x="243" y="1755"/>
                  </a:lnTo>
                  <a:lnTo>
                    <a:pt x="243" y="1763"/>
                  </a:lnTo>
                  <a:lnTo>
                    <a:pt x="245" y="1771"/>
                  </a:lnTo>
                  <a:lnTo>
                    <a:pt x="245" y="1779"/>
                  </a:lnTo>
                  <a:lnTo>
                    <a:pt x="247" y="1784"/>
                  </a:lnTo>
                  <a:lnTo>
                    <a:pt x="247" y="1792"/>
                  </a:lnTo>
                  <a:lnTo>
                    <a:pt x="250" y="1798"/>
                  </a:lnTo>
                  <a:lnTo>
                    <a:pt x="250" y="1803"/>
                  </a:lnTo>
                  <a:lnTo>
                    <a:pt x="252" y="1811"/>
                  </a:lnTo>
                  <a:lnTo>
                    <a:pt x="252" y="1814"/>
                  </a:lnTo>
                  <a:lnTo>
                    <a:pt x="254" y="1819"/>
                  </a:lnTo>
                  <a:lnTo>
                    <a:pt x="254" y="1825"/>
                  </a:lnTo>
                  <a:lnTo>
                    <a:pt x="257" y="1830"/>
                  </a:lnTo>
                  <a:lnTo>
                    <a:pt x="257" y="1833"/>
                  </a:lnTo>
                  <a:lnTo>
                    <a:pt x="259" y="1838"/>
                  </a:lnTo>
                  <a:lnTo>
                    <a:pt x="259" y="1841"/>
                  </a:lnTo>
                  <a:lnTo>
                    <a:pt x="261" y="1843"/>
                  </a:lnTo>
                  <a:lnTo>
                    <a:pt x="261" y="1849"/>
                  </a:lnTo>
                  <a:lnTo>
                    <a:pt x="264" y="1851"/>
                  </a:lnTo>
                  <a:lnTo>
                    <a:pt x="264" y="1854"/>
                  </a:lnTo>
                  <a:lnTo>
                    <a:pt x="266" y="1857"/>
                  </a:lnTo>
                  <a:lnTo>
                    <a:pt x="266" y="1859"/>
                  </a:lnTo>
                  <a:lnTo>
                    <a:pt x="269" y="1862"/>
                  </a:lnTo>
                  <a:lnTo>
                    <a:pt x="269" y="1862"/>
                  </a:lnTo>
                  <a:lnTo>
                    <a:pt x="271" y="1865"/>
                  </a:lnTo>
                  <a:lnTo>
                    <a:pt x="271" y="1867"/>
                  </a:lnTo>
                  <a:lnTo>
                    <a:pt x="273" y="1867"/>
                  </a:lnTo>
                  <a:lnTo>
                    <a:pt x="273" y="1870"/>
                  </a:lnTo>
                  <a:lnTo>
                    <a:pt x="276" y="1873"/>
                  </a:lnTo>
                  <a:lnTo>
                    <a:pt x="276" y="1873"/>
                  </a:lnTo>
                  <a:lnTo>
                    <a:pt x="278" y="1875"/>
                  </a:lnTo>
                  <a:lnTo>
                    <a:pt x="278" y="1875"/>
                  </a:lnTo>
                  <a:lnTo>
                    <a:pt x="280" y="1875"/>
                  </a:lnTo>
                  <a:lnTo>
                    <a:pt x="280" y="1878"/>
                  </a:lnTo>
                  <a:lnTo>
                    <a:pt x="283" y="1878"/>
                  </a:lnTo>
                  <a:lnTo>
                    <a:pt x="283" y="1878"/>
                  </a:lnTo>
                  <a:lnTo>
                    <a:pt x="285" y="1881"/>
                  </a:lnTo>
                  <a:lnTo>
                    <a:pt x="285" y="1881"/>
                  </a:lnTo>
                  <a:lnTo>
                    <a:pt x="287" y="1881"/>
                  </a:lnTo>
                  <a:lnTo>
                    <a:pt x="290" y="1883"/>
                  </a:lnTo>
                  <a:lnTo>
                    <a:pt x="290" y="1883"/>
                  </a:lnTo>
                  <a:lnTo>
                    <a:pt x="292" y="1883"/>
                  </a:lnTo>
                  <a:lnTo>
                    <a:pt x="292" y="1883"/>
                  </a:lnTo>
                  <a:lnTo>
                    <a:pt x="294" y="1883"/>
                  </a:lnTo>
                  <a:lnTo>
                    <a:pt x="294" y="1883"/>
                  </a:lnTo>
                  <a:lnTo>
                    <a:pt x="297" y="1886"/>
                  </a:lnTo>
                  <a:lnTo>
                    <a:pt x="297" y="1886"/>
                  </a:lnTo>
                  <a:lnTo>
                    <a:pt x="299" y="1886"/>
                  </a:lnTo>
                  <a:lnTo>
                    <a:pt x="299" y="1886"/>
                  </a:lnTo>
                  <a:lnTo>
                    <a:pt x="302" y="1886"/>
                  </a:lnTo>
                  <a:lnTo>
                    <a:pt x="302" y="1886"/>
                  </a:lnTo>
                  <a:lnTo>
                    <a:pt x="304" y="1886"/>
                  </a:lnTo>
                  <a:lnTo>
                    <a:pt x="304" y="1886"/>
                  </a:lnTo>
                  <a:lnTo>
                    <a:pt x="306" y="1886"/>
                  </a:lnTo>
                  <a:lnTo>
                    <a:pt x="306" y="1886"/>
                  </a:lnTo>
                  <a:lnTo>
                    <a:pt x="309" y="1886"/>
                  </a:lnTo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Text Box 56"/>
            <p:cNvSpPr txBox="1">
              <a:spLocks noChangeArrowheads="1"/>
            </p:cNvSpPr>
            <p:nvPr/>
          </p:nvSpPr>
          <p:spPr bwMode="auto">
            <a:xfrm>
              <a:off x="4468" y="3878"/>
              <a:ext cx="319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" name="Text Box 57"/>
            <p:cNvSpPr txBox="1">
              <a:spLocks noChangeArrowheads="1"/>
            </p:cNvSpPr>
            <p:nvPr/>
          </p:nvSpPr>
          <p:spPr bwMode="auto">
            <a:xfrm>
              <a:off x="4710" y="3878"/>
              <a:ext cx="43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auto">
            <a:xfrm>
              <a:off x="5377" y="3878"/>
              <a:ext cx="541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100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" name="Text Box 59"/>
            <p:cNvSpPr txBox="1">
              <a:spLocks noChangeArrowheads="1"/>
            </p:cNvSpPr>
            <p:nvPr/>
          </p:nvSpPr>
          <p:spPr bwMode="auto">
            <a:xfrm>
              <a:off x="5137" y="3878"/>
              <a:ext cx="43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50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2" name="Text Box 60"/>
            <p:cNvSpPr txBox="1">
              <a:spLocks noChangeArrowheads="1"/>
            </p:cNvSpPr>
            <p:nvPr/>
          </p:nvSpPr>
          <p:spPr bwMode="auto">
            <a:xfrm>
              <a:off x="4512" y="3408"/>
              <a:ext cx="22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3" name="Text Box 61"/>
            <p:cNvSpPr txBox="1">
              <a:spLocks noChangeArrowheads="1"/>
            </p:cNvSpPr>
            <p:nvPr/>
          </p:nvSpPr>
          <p:spPr bwMode="auto">
            <a:xfrm>
              <a:off x="4368" y="2160"/>
              <a:ext cx="1126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en-GB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1,000,000</a:t>
              </a:r>
              <a:endParaRPr lang="en-GB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7054432" y="5843608"/>
            <a:ext cx="10384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1400" dirty="0" smtClean="0">
                <a:latin typeface="Arial" panose="020B0604020202020204" pitchFamily="34" charset="0"/>
                <a:ea typeface="宋体" panose="02010600030101010101" pitchFamily="2" charset="-122"/>
              </a:rPr>
              <a:t>直径</a:t>
            </a:r>
            <a:r>
              <a:rPr lang="en-GB" altLang="zh-CN" sz="1400" dirty="0" smtClean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GB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(nm)</a:t>
            </a:r>
            <a:endParaRPr lang="en-GB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26355" y="4520252"/>
            <a:ext cx="1824222" cy="52328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  <a:endParaRPr lang="zh-CN" altLang="en-US">
              <a:noFill/>
            </a:endParaRPr>
          </a:p>
        </p:txBody>
      </p:sp>
      <p:sp>
        <p:nvSpPr>
          <p:cNvPr id="66" name="Rectangle 6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23528" y="4503839"/>
            <a:ext cx="1486689" cy="61170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  <a:endParaRPr lang="zh-CN" altLang="en-US">
              <a:noFill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/>
        </p:nvSpPr>
        <p:spPr>
          <a:xfrm>
            <a:off x="312420" y="443230"/>
            <a:ext cx="3041015" cy="4432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粒径分布类型</a:t>
            </a:r>
            <a:endParaRPr lang="zh-CN" altLang="en-US" sz="20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32"/>
          <p:cNvGrpSpPr/>
          <p:nvPr/>
        </p:nvGrpSpPr>
        <p:grpSpPr bwMode="auto">
          <a:xfrm>
            <a:off x="1027430" y="911225"/>
            <a:ext cx="7772400" cy="4954588"/>
            <a:chOff x="624" y="672"/>
            <a:chExt cx="4896" cy="3121"/>
          </a:xfrm>
        </p:grpSpPr>
        <p:sp>
          <p:nvSpPr>
            <p:cNvPr id="7173" name="Rectangle 2"/>
            <p:cNvSpPr>
              <a:spLocks noChangeArrowheads="1"/>
            </p:cNvSpPr>
            <p:nvPr/>
          </p:nvSpPr>
          <p:spPr bwMode="auto">
            <a:xfrm>
              <a:off x="672" y="672"/>
              <a:ext cx="4512" cy="26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" name="Line 3"/>
            <p:cNvSpPr>
              <a:spLocks noChangeShapeType="1"/>
            </p:cNvSpPr>
            <p:nvPr/>
          </p:nvSpPr>
          <p:spPr bwMode="auto">
            <a:xfrm>
              <a:off x="1344" y="67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4"/>
            <p:cNvSpPr>
              <a:spLocks noChangeShapeType="1"/>
            </p:cNvSpPr>
            <p:nvPr/>
          </p:nvSpPr>
          <p:spPr bwMode="auto">
            <a:xfrm>
              <a:off x="1987" y="67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Line 5"/>
            <p:cNvSpPr>
              <a:spLocks noChangeShapeType="1"/>
            </p:cNvSpPr>
            <p:nvPr/>
          </p:nvSpPr>
          <p:spPr bwMode="auto">
            <a:xfrm>
              <a:off x="2630" y="672"/>
              <a:ext cx="0" cy="27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6"/>
            <p:cNvSpPr>
              <a:spLocks noChangeShapeType="1"/>
            </p:cNvSpPr>
            <p:nvPr/>
          </p:nvSpPr>
          <p:spPr bwMode="auto">
            <a:xfrm>
              <a:off x="4560" y="672"/>
              <a:ext cx="0" cy="27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7"/>
            <p:cNvSpPr>
              <a:spLocks noChangeShapeType="1"/>
            </p:cNvSpPr>
            <p:nvPr/>
          </p:nvSpPr>
          <p:spPr bwMode="auto">
            <a:xfrm>
              <a:off x="3273" y="672"/>
              <a:ext cx="0" cy="27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8"/>
            <p:cNvSpPr>
              <a:spLocks noChangeShapeType="1"/>
            </p:cNvSpPr>
            <p:nvPr/>
          </p:nvSpPr>
          <p:spPr bwMode="auto">
            <a:xfrm>
              <a:off x="3916" y="672"/>
              <a:ext cx="0" cy="27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Text Box 9"/>
            <p:cNvSpPr txBox="1">
              <a:spLocks noChangeArrowheads="1"/>
            </p:cNvSpPr>
            <p:nvPr/>
          </p:nvSpPr>
          <p:spPr bwMode="auto">
            <a:xfrm>
              <a:off x="1233" y="3390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2000">
                  <a:solidFill>
                    <a:schemeClr val="accent2"/>
                  </a:solidFill>
                  <a:latin typeface="Arial" panose="020B0604020202020204" pitchFamily="34" charset="0"/>
                </a:rPr>
                <a:t>1</a:t>
              </a:r>
              <a:endParaRPr lang="en-GB" altLang="zh-CN" sz="20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1" name="Text Box 10"/>
            <p:cNvSpPr txBox="1">
              <a:spLocks noChangeArrowheads="1"/>
            </p:cNvSpPr>
            <p:nvPr/>
          </p:nvSpPr>
          <p:spPr bwMode="auto">
            <a:xfrm>
              <a:off x="1857" y="3390"/>
              <a:ext cx="3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2000">
                  <a:solidFill>
                    <a:schemeClr val="accent2"/>
                  </a:solidFill>
                  <a:latin typeface="Arial" panose="020B0604020202020204" pitchFamily="34" charset="0"/>
                </a:rPr>
                <a:t>10</a:t>
              </a:r>
              <a:endParaRPr lang="en-GB" altLang="zh-CN" sz="20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2" name="Text Box 11"/>
            <p:cNvSpPr txBox="1">
              <a:spLocks noChangeArrowheads="1"/>
            </p:cNvSpPr>
            <p:nvPr/>
          </p:nvSpPr>
          <p:spPr bwMode="auto">
            <a:xfrm>
              <a:off x="2481" y="3390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2000">
                  <a:solidFill>
                    <a:schemeClr val="accent2"/>
                  </a:solidFill>
                  <a:latin typeface="Arial" panose="020B0604020202020204" pitchFamily="34" charset="0"/>
                </a:rPr>
                <a:t>100</a:t>
              </a:r>
              <a:endParaRPr lang="en-GB" altLang="zh-CN" sz="20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3" name="Text Box 12"/>
            <p:cNvSpPr txBox="1">
              <a:spLocks noChangeArrowheads="1"/>
            </p:cNvSpPr>
            <p:nvPr/>
          </p:nvSpPr>
          <p:spPr bwMode="auto">
            <a:xfrm>
              <a:off x="3159" y="3390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20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en-GB" altLang="zh-CN" sz="2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4" name="Text Box 13"/>
            <p:cNvSpPr txBox="1">
              <a:spLocks noChangeArrowheads="1"/>
            </p:cNvSpPr>
            <p:nvPr/>
          </p:nvSpPr>
          <p:spPr bwMode="auto">
            <a:xfrm>
              <a:off x="3783" y="3390"/>
              <a:ext cx="3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2000">
                  <a:solidFill>
                    <a:srgbClr val="FF0000"/>
                  </a:solidFill>
                  <a:latin typeface="Arial" panose="020B0604020202020204" pitchFamily="34" charset="0"/>
                </a:rPr>
                <a:t>10</a:t>
              </a:r>
              <a:endParaRPr lang="en-GB" altLang="zh-CN" sz="2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5" name="Text Box 14"/>
            <p:cNvSpPr txBox="1">
              <a:spLocks noChangeArrowheads="1"/>
            </p:cNvSpPr>
            <p:nvPr/>
          </p:nvSpPr>
          <p:spPr bwMode="auto">
            <a:xfrm>
              <a:off x="4407" y="3390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2000">
                  <a:solidFill>
                    <a:srgbClr val="FF0000"/>
                  </a:solidFill>
                  <a:latin typeface="Arial" panose="020B0604020202020204" pitchFamily="34" charset="0"/>
                </a:rPr>
                <a:t>100</a:t>
              </a:r>
              <a:endParaRPr lang="en-GB" altLang="zh-CN" sz="2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6" name="Text Box 15"/>
            <p:cNvSpPr txBox="1">
              <a:spLocks noChangeArrowheads="1"/>
            </p:cNvSpPr>
            <p:nvPr/>
          </p:nvSpPr>
          <p:spPr bwMode="auto">
            <a:xfrm>
              <a:off x="1680" y="3543"/>
              <a:ext cx="10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GB" sz="2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纳米</a:t>
              </a:r>
              <a:endParaRPr lang="zh-CN" altLang="en-GB" sz="20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7" name="Text Box 16"/>
            <p:cNvSpPr txBox="1">
              <a:spLocks noChangeArrowheads="1"/>
            </p:cNvSpPr>
            <p:nvPr/>
          </p:nvSpPr>
          <p:spPr bwMode="auto">
            <a:xfrm>
              <a:off x="3735" y="3521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GB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微米</a:t>
              </a:r>
              <a:endParaRPr lang="zh-CN" altLang="en-GB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8" name="Text Box 17"/>
            <p:cNvSpPr txBox="1">
              <a:spLocks noChangeArrowheads="1"/>
            </p:cNvSpPr>
            <p:nvPr/>
          </p:nvSpPr>
          <p:spPr bwMode="auto">
            <a:xfrm>
              <a:off x="624" y="3390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2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0.1</a:t>
              </a:r>
              <a:endParaRPr lang="en-GB" altLang="zh-CN" sz="20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9" name="Text Box 18"/>
            <p:cNvSpPr txBox="1">
              <a:spLocks noChangeArrowheads="1"/>
            </p:cNvSpPr>
            <p:nvPr/>
          </p:nvSpPr>
          <p:spPr bwMode="auto">
            <a:xfrm>
              <a:off x="4944" y="3390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2000">
                  <a:solidFill>
                    <a:srgbClr val="FF0000"/>
                  </a:solidFill>
                  <a:latin typeface="Arial" panose="020B0604020202020204" pitchFamily="34" charset="0"/>
                </a:rPr>
                <a:t>1000</a:t>
              </a:r>
              <a:endParaRPr lang="en-GB" altLang="zh-CN" sz="2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0" name="Rectangle 19"/>
            <p:cNvSpPr>
              <a:spLocks noChangeArrowheads="1"/>
            </p:cNvSpPr>
            <p:nvPr/>
          </p:nvSpPr>
          <p:spPr bwMode="auto">
            <a:xfrm>
              <a:off x="4176" y="1062"/>
              <a:ext cx="1008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 smtClean="0">
                  <a:latin typeface="Arial" panose="020B0604020202020204" pitchFamily="34" charset="0"/>
                </a:rPr>
                <a:t>筛分法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1" name="Rectangle 20"/>
            <p:cNvSpPr>
              <a:spLocks noChangeArrowheads="1"/>
            </p:cNvSpPr>
            <p:nvPr/>
          </p:nvSpPr>
          <p:spPr bwMode="auto">
            <a:xfrm>
              <a:off x="960" y="1356"/>
              <a:ext cx="2112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 smtClean="0">
                  <a:latin typeface="Arial" panose="020B0604020202020204" pitchFamily="34" charset="0"/>
                </a:rPr>
                <a:t>电子显微镜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2" name="Rectangle 21"/>
            <p:cNvSpPr>
              <a:spLocks noChangeArrowheads="1"/>
            </p:cNvSpPr>
            <p:nvPr/>
          </p:nvSpPr>
          <p:spPr bwMode="auto">
            <a:xfrm>
              <a:off x="3270" y="1650"/>
              <a:ext cx="1488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 smtClean="0">
                  <a:latin typeface="Arial" panose="020B0604020202020204" pitchFamily="34" charset="0"/>
                </a:rPr>
                <a:t>沉降法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3" name="Rectangle 22"/>
            <p:cNvSpPr>
              <a:spLocks noChangeArrowheads="1"/>
            </p:cNvSpPr>
            <p:nvPr/>
          </p:nvSpPr>
          <p:spPr bwMode="auto">
            <a:xfrm>
              <a:off x="1968" y="1944"/>
              <a:ext cx="2592" cy="192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 smtClean="0">
                  <a:latin typeface="Arial" panose="020B0604020202020204" pitchFamily="34" charset="0"/>
                </a:rPr>
                <a:t>离心法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4" name="Rectangle 23"/>
            <p:cNvSpPr>
              <a:spLocks noChangeArrowheads="1"/>
            </p:cNvSpPr>
            <p:nvPr/>
          </p:nvSpPr>
          <p:spPr bwMode="auto">
            <a:xfrm>
              <a:off x="2256" y="2826"/>
              <a:ext cx="2928" cy="192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 smtClean="0">
                  <a:latin typeface="Arial" panose="020B0604020202020204" pitchFamily="34" charset="0"/>
                </a:rPr>
                <a:t>激光衍射法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5" name="Rectangle 24"/>
            <p:cNvSpPr>
              <a:spLocks noChangeArrowheads="1"/>
            </p:cNvSpPr>
            <p:nvPr/>
          </p:nvSpPr>
          <p:spPr bwMode="auto">
            <a:xfrm>
              <a:off x="3264" y="2238"/>
              <a:ext cx="148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 smtClean="0">
                  <a:latin typeface="Arial" panose="020B0604020202020204" pitchFamily="34" charset="0"/>
                </a:rPr>
                <a:t>电阻法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6" name="Rectangle 25"/>
            <p:cNvSpPr>
              <a:spLocks noChangeArrowheads="1"/>
            </p:cNvSpPr>
            <p:nvPr/>
          </p:nvSpPr>
          <p:spPr bwMode="auto">
            <a:xfrm>
              <a:off x="960" y="768"/>
              <a:ext cx="230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 smtClean="0">
                  <a:latin typeface="Arial" panose="020B0604020202020204" pitchFamily="34" charset="0"/>
                </a:rPr>
                <a:t>扫描电镜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7" name="Rectangle 26"/>
            <p:cNvSpPr>
              <a:spLocks noChangeArrowheads="1"/>
            </p:cNvSpPr>
            <p:nvPr/>
          </p:nvSpPr>
          <p:spPr bwMode="auto">
            <a:xfrm>
              <a:off x="1152" y="2532"/>
              <a:ext cx="254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 smtClean="0">
                  <a:latin typeface="Arial" panose="020B0604020202020204" pitchFamily="34" charset="0"/>
                </a:rPr>
                <a:t>动态光散射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8" name="Rectangle 27"/>
            <p:cNvSpPr>
              <a:spLocks noChangeArrowheads="1"/>
            </p:cNvSpPr>
            <p:nvPr/>
          </p:nvSpPr>
          <p:spPr bwMode="auto">
            <a:xfrm>
              <a:off x="2016" y="3120"/>
              <a:ext cx="3168" cy="19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 smtClean="0">
                  <a:latin typeface="Arial" panose="020B0604020202020204" pitchFamily="34" charset="0"/>
                </a:rPr>
                <a:t>声光谱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7199" name="Rectangle 28"/>
            <p:cNvSpPr>
              <a:spLocks noChangeArrowheads="1"/>
            </p:cNvSpPr>
            <p:nvPr/>
          </p:nvSpPr>
          <p:spPr bwMode="auto">
            <a:xfrm>
              <a:off x="3216" y="1356"/>
              <a:ext cx="1968" cy="192"/>
            </a:xfrm>
            <a:prstGeom prst="rect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600" b="1" dirty="0" smtClean="0">
                  <a:latin typeface="Arial" panose="020B0604020202020204" pitchFamily="34" charset="0"/>
                </a:rPr>
                <a:t>显微镜</a:t>
              </a:r>
              <a:endParaRPr lang="en-GB" altLang="zh-CN" sz="16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2290" name="Rectangle 2"/>
          <p:cNvSpPr>
            <a:spLocks noGrp="1" noChangeArrowheads="1"/>
          </p:cNvSpPr>
          <p:nvPr/>
        </p:nvSpPr>
        <p:spPr>
          <a:xfrm>
            <a:off x="376555" y="314960"/>
            <a:ext cx="4481195" cy="4432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不同粒径测试方法的测试范围</a:t>
            </a:r>
            <a:endParaRPr lang="zh-CN" altLang="en-US" sz="20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7170" y="1004570"/>
            <a:ext cx="414274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CN" b="1" kern="0" dirty="0" smtClean="0">
                <a:ea typeface="宋体" panose="02010600030101010101" pitchFamily="2" charset="-122"/>
                <a:sym typeface="+mn-ea"/>
              </a:rPr>
              <a:t>1 - </a:t>
            </a:r>
            <a:r>
              <a:rPr lang="zh-CN" altLang="en-US" b="1" kern="0" dirty="0" smtClean="0">
                <a:ea typeface="宋体" panose="02010600030101010101" pitchFamily="2" charset="-122"/>
                <a:sym typeface="+mn-ea"/>
              </a:rPr>
              <a:t>激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光器（入射光源）</a:t>
            </a:r>
            <a:endParaRPr lang="en-US" altLang="zh-CN" b="1" kern="0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b="1" kern="0" dirty="0" smtClean="0">
                <a:ea typeface="宋体" panose="02010600030101010101" pitchFamily="2" charset="-122"/>
                <a:sym typeface="+mn-ea"/>
              </a:rPr>
              <a:t>2 - </a:t>
            </a:r>
            <a:r>
              <a:rPr lang="zh-CN" altLang="en-US" b="1" kern="0" dirty="0" smtClean="0">
                <a:ea typeface="宋体" panose="02010600030101010101" pitchFamily="2" charset="-122"/>
                <a:sym typeface="+mn-ea"/>
              </a:rPr>
              <a:t>样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品池（样品分散，做布朗运动，且精确控温）</a:t>
            </a:r>
            <a:endParaRPr lang="en-US" altLang="zh-CN" b="1" kern="0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b="1" kern="0" dirty="0" smtClean="0">
                <a:ea typeface="宋体" panose="02010600030101010101" pitchFamily="2" charset="-122"/>
                <a:sym typeface="+mn-ea"/>
              </a:rPr>
              <a:t>3 - </a:t>
            </a:r>
            <a:r>
              <a:rPr lang="zh-CN" altLang="en-US" b="1" kern="0" dirty="0" smtClean="0">
                <a:ea typeface="宋体" panose="02010600030101010101" pitchFamily="2" charset="-122"/>
                <a:sym typeface="+mn-ea"/>
              </a:rPr>
              <a:t>光强检测（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按型号不</a:t>
            </a:r>
            <a:r>
              <a:rPr lang="zh-CN" altLang="en-US" b="1" kern="0" dirty="0" smtClean="0">
                <a:ea typeface="宋体" panose="02010600030101010101" pitchFamily="2" charset="-122"/>
                <a:sym typeface="+mn-ea"/>
              </a:rPr>
              <a:t>同，散射角为</a:t>
            </a:r>
            <a:r>
              <a:rPr lang="en-US" altLang="zh-CN" b="1" kern="0" dirty="0" smtClean="0">
                <a:ea typeface="宋体" panose="02010600030101010101" pitchFamily="2" charset="-122"/>
                <a:sym typeface="+mn-ea"/>
              </a:rPr>
              <a:t>173</a:t>
            </a:r>
            <a:r>
              <a:rPr lang="zh-CN" altLang="en-US" b="1" kern="0" dirty="0" smtClean="0">
                <a:ea typeface="宋体" panose="02010600030101010101" pitchFamily="2" charset="-122"/>
                <a:sym typeface="+mn-ea"/>
              </a:rPr>
              <a:t>度</a:t>
            </a:r>
            <a:r>
              <a:rPr lang="en-US" altLang="zh-CN" b="1" kern="0" dirty="0" smtClean="0"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b="1" kern="0" dirty="0" smtClean="0">
                <a:ea typeface="宋体" panose="02010600030101010101" pitchFamily="2" charset="-122"/>
                <a:sym typeface="+mn-ea"/>
              </a:rPr>
              <a:t>或</a:t>
            </a:r>
            <a:r>
              <a:rPr lang="en-US" altLang="zh-CN" b="1" kern="0" dirty="0" smtClean="0">
                <a:ea typeface="宋体" panose="02010600030101010101" pitchFamily="2" charset="-122"/>
                <a:sym typeface="+mn-ea"/>
              </a:rPr>
              <a:t>90</a:t>
            </a:r>
            <a:r>
              <a:rPr lang="zh-CN" altLang="en-US" b="1" kern="0" dirty="0" smtClean="0">
                <a:ea typeface="宋体" panose="02010600030101010101" pitchFamily="2" charset="-122"/>
                <a:sym typeface="+mn-ea"/>
              </a:rPr>
              <a:t>度</a:t>
            </a:r>
            <a:r>
              <a:rPr lang="en-US" altLang="zh-CN" b="1" kern="0" dirty="0" smtClean="0"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b="1" kern="0" dirty="0" smtClean="0">
                <a:ea typeface="宋体" panose="02010600030101010101" pitchFamily="2" charset="-122"/>
                <a:sym typeface="+mn-ea"/>
              </a:rPr>
              <a:t>，使用雪崩式光电二极管）</a:t>
            </a:r>
            <a:endParaRPr lang="en-US" altLang="zh-CN" b="1" kern="0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b="1" kern="0" dirty="0" smtClean="0">
                <a:ea typeface="宋体" panose="02010600030101010101" pitchFamily="2" charset="-122"/>
                <a:sym typeface="+mn-ea"/>
              </a:rPr>
              <a:t>4 – </a:t>
            </a:r>
            <a:r>
              <a:rPr lang="zh-CN" altLang="en-US" b="1" kern="0" dirty="0" smtClean="0">
                <a:ea typeface="宋体" panose="02010600030101010101" pitchFamily="2" charset="-122"/>
                <a:sym typeface="+mn-ea"/>
              </a:rPr>
              <a:t>自动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衰减片（根据样品浓</a:t>
            </a:r>
            <a:r>
              <a:rPr lang="zh-CN" altLang="en-US" b="1" kern="0" dirty="0" smtClean="0">
                <a:ea typeface="宋体" panose="02010600030101010101" pitchFamily="2" charset="-122"/>
                <a:sym typeface="+mn-ea"/>
              </a:rPr>
              <a:t>度自适应调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整入射光光强）</a:t>
            </a:r>
            <a:endParaRPr lang="en-US" altLang="zh-CN" b="1" kern="0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b="1" kern="0" dirty="0" smtClean="0">
                <a:ea typeface="宋体" panose="02010600030101010101" pitchFamily="2" charset="-122"/>
                <a:sym typeface="+mn-ea"/>
              </a:rPr>
              <a:t>5 - </a:t>
            </a:r>
            <a:r>
              <a:rPr lang="zh-CN" altLang="en-US" b="1" kern="0" dirty="0" smtClean="0">
                <a:ea typeface="宋体" panose="02010600030101010101" pitchFamily="2" charset="-122"/>
                <a:sym typeface="+mn-ea"/>
              </a:rPr>
              <a:t>相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关器（相关运算）</a:t>
            </a:r>
            <a:endParaRPr lang="en-US" altLang="zh-CN" b="1" kern="0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b="1" kern="0" dirty="0" smtClean="0">
                <a:ea typeface="宋体" panose="02010600030101010101" pitchFamily="2" charset="-122"/>
                <a:sym typeface="+mn-ea"/>
              </a:rPr>
              <a:t>6 - </a:t>
            </a:r>
            <a:r>
              <a:rPr lang="zh-CN" altLang="en-US" b="1" kern="0" dirty="0" smtClean="0">
                <a:ea typeface="宋体" panose="02010600030101010101" pitchFamily="2" charset="-122"/>
                <a:sym typeface="+mn-ea"/>
              </a:rPr>
              <a:t>计</a:t>
            </a:r>
            <a:r>
              <a:rPr lang="zh-CN" altLang="en-US" b="1" kern="0" dirty="0">
                <a:ea typeface="宋体" panose="02010600030101010101" pitchFamily="2" charset="-122"/>
                <a:sym typeface="+mn-ea"/>
              </a:rPr>
              <a:t>算机（数据处理）</a:t>
            </a:r>
            <a:endParaRPr lang="zh-CN" altLang="en-US"/>
          </a:p>
        </p:txBody>
      </p:sp>
      <p:pic>
        <p:nvPicPr>
          <p:cNvPr id="6" name="Picture 4" descr="ill672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26" y="1005359"/>
            <a:ext cx="4259326" cy="48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14985" y="455930"/>
            <a:ext cx="17678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仪器硬件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/>
        </p:nvSpPr>
        <p:spPr>
          <a:xfrm>
            <a:off x="484505" y="213995"/>
            <a:ext cx="7778750" cy="617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53939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据处理</a:t>
            </a:r>
            <a:endParaRPr lang="en-GB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404813" y="971203"/>
            <a:ext cx="8208962" cy="540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81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CAE6B"/>
              </a:buClr>
              <a:buSzPct val="150000"/>
              <a:buFont typeface="Arial" panose="020B0604020202020204" pitchFamily="34" charset="0"/>
              <a:buChar char="›"/>
              <a:defRPr sz="2600">
                <a:solidFill>
                  <a:srgbClr val="353939"/>
                </a:solidFill>
                <a:latin typeface="+mn-lt"/>
                <a:ea typeface="+mn-ea"/>
                <a:cs typeface="+mn-cs"/>
              </a:defRPr>
            </a:lvl1pPr>
            <a:lvl2pPr marL="860425" indent="-2889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rgbClr val="353939"/>
                </a:solidFill>
                <a:latin typeface="+mn-lt"/>
              </a:defRPr>
            </a:lvl2pPr>
            <a:lvl3pPr marL="1240155" indent="-1892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53939"/>
                </a:solidFill>
                <a:latin typeface="+mn-lt"/>
              </a:defRPr>
            </a:lvl3pPr>
            <a:lvl4pPr marL="1710055" indent="-18605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53939"/>
                </a:solidFill>
                <a:latin typeface="+mn-lt"/>
              </a:defRPr>
            </a:lvl4pPr>
            <a:lvl5pPr marL="1997075" indent="-920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5pPr>
            <a:lvl6pPr marL="2454275" indent="-920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6pPr>
            <a:lvl7pPr marL="2911475" indent="-920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7pPr>
            <a:lvl8pPr marL="3368675" indent="-920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8pPr>
            <a:lvl9pPr marL="3825875" indent="-920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00" b="1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测量得到的散射光光强，代入时间相关性运算，建立相关曲线：</a:t>
            </a:r>
            <a:endParaRPr lang="en-US" altLang="zh-CN" sz="2400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400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400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400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2023" y="1959223"/>
            <a:ext cx="3168352" cy="461665"/>
          </a:xfrm>
          <a:prstGeom prst="rect">
            <a:avLst/>
          </a:prstGeom>
          <a:blipFill rotWithShape="1">
            <a:blip r:embed="rId1"/>
            <a:stretch>
              <a:fillRect l="-385"/>
            </a:stretch>
          </a:blipFill>
        </p:spPr>
        <p:txBody>
          <a:bodyPr/>
          <a:lstStyle/>
          <a:p>
            <a:r>
              <a:rPr lang="zh-CN" altLang="en-US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61018" y="2566992"/>
            <a:ext cx="6181725" cy="3957632"/>
            <a:chOff x="801688" y="1866581"/>
            <a:chExt cx="6772275" cy="4658044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638" y="2076450"/>
              <a:ext cx="6029325" cy="444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3995738" y="3141663"/>
              <a:ext cx="194468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zh-CN" altLang="en-GB" sz="1600" b="1">
                  <a:solidFill>
                    <a:srgbClr val="33CC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衰减的过程与粒子尺寸的分布相关</a:t>
              </a:r>
              <a:endParaRPr lang="zh-CN" altLang="en-GB" sz="1600" b="1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Group 5"/>
            <p:cNvGrpSpPr/>
            <p:nvPr/>
          </p:nvGrpSpPr>
          <p:grpSpPr bwMode="auto">
            <a:xfrm>
              <a:off x="3708400" y="5013325"/>
              <a:ext cx="3841750" cy="752475"/>
              <a:chOff x="2060" y="3355"/>
              <a:chExt cx="2420" cy="474"/>
            </a:xfrm>
          </p:grpSpPr>
          <p:sp>
            <p:nvSpPr>
              <p:cNvPr id="38" name="AutoShape 6"/>
              <p:cNvSpPr>
                <a:spLocks noChangeArrowheads="1"/>
              </p:cNvSpPr>
              <p:nvPr/>
            </p:nvSpPr>
            <p:spPr bwMode="auto">
              <a:xfrm>
                <a:off x="3229" y="3557"/>
                <a:ext cx="90" cy="272"/>
              </a:xfrm>
              <a:prstGeom prst="downArrow">
                <a:avLst>
                  <a:gd name="adj1" fmla="val 50000"/>
                  <a:gd name="adj2" fmla="val 75556"/>
                </a:avLst>
              </a:prstGeom>
              <a:solidFill>
                <a:srgbClr val="000066"/>
              </a:solidFill>
              <a:ln w="9525">
                <a:solidFill>
                  <a:srgbClr val="000066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2060" y="3355"/>
                <a:ext cx="242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zh-CN" altLang="en-GB" sz="1600" b="1">
                    <a:solidFill>
                      <a:srgbClr val="0000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基线是否归零告诉我们是否有灰尘的存在</a:t>
                </a:r>
                <a:endParaRPr lang="zh-CN" altLang="en-GB" sz="1600" b="1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3392950" y="1866581"/>
              <a:ext cx="24193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zh-CN" altLang="en-GB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初始斜率依赖于粒子大小</a:t>
              </a:r>
              <a:endParaRPr lang="zh-CN" altLang="en-GB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Group 10"/>
            <p:cNvGrpSpPr/>
            <p:nvPr/>
          </p:nvGrpSpPr>
          <p:grpSpPr bwMode="auto">
            <a:xfrm>
              <a:off x="801688" y="2143125"/>
              <a:ext cx="1535112" cy="336550"/>
              <a:chOff x="505" y="1350"/>
              <a:chExt cx="967" cy="212"/>
            </a:xfrm>
          </p:grpSpPr>
          <p:sp>
            <p:nvSpPr>
              <p:cNvPr id="35" name="AutoShape 11"/>
              <p:cNvSpPr>
                <a:spLocks noChangeArrowheads="1"/>
              </p:cNvSpPr>
              <p:nvPr/>
            </p:nvSpPr>
            <p:spPr bwMode="auto">
              <a:xfrm rot="-5400000">
                <a:off x="1024" y="1352"/>
                <a:ext cx="90" cy="272"/>
              </a:xfrm>
              <a:prstGeom prst="downArrow">
                <a:avLst>
                  <a:gd name="adj1" fmla="val 50000"/>
                  <a:gd name="adj2" fmla="val 75556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Line 12"/>
              <p:cNvSpPr>
                <a:spLocks noChangeShapeType="1"/>
              </p:cNvSpPr>
              <p:nvPr/>
            </p:nvSpPr>
            <p:spPr bwMode="auto">
              <a:xfrm flipH="1">
                <a:off x="1245" y="1485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Text Box 13"/>
              <p:cNvSpPr txBox="1">
                <a:spLocks noChangeArrowheads="1"/>
              </p:cNvSpPr>
              <p:nvPr/>
            </p:nvSpPr>
            <p:spPr bwMode="auto">
              <a:xfrm>
                <a:off x="505" y="1350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zh-CN" altLang="en-US" sz="16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截距</a:t>
                </a:r>
                <a:endParaRPr lang="zh-CN" altLang="en-US" sz="16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 rot="3915767">
              <a:off x="3852862" y="3644901"/>
              <a:ext cx="142875" cy="431800"/>
            </a:xfrm>
            <a:prstGeom prst="downArrow">
              <a:avLst>
                <a:gd name="adj1" fmla="val 50000"/>
                <a:gd name="adj2" fmla="val 75556"/>
              </a:avLst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H="1">
            <a:off x="3222264" y="2745304"/>
            <a:ext cx="392340" cy="225112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f42fb93-acc2-4a89-9769-d510624642a2}"/>
</p:tagLst>
</file>

<file path=ppt/tags/tag2.xml><?xml version="1.0" encoding="utf-8"?>
<p:tagLst xmlns:p="http://schemas.openxmlformats.org/presentationml/2006/main">
  <p:tag name="COMMONDATA" val="eyJoZGlkIjoiMzY5ZDE2MTQyNTRhMzRjNDQ0MzdjOGVmYzNiMmQ3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1848</Words>
  <Application>WPS 演示</Application>
  <PresentationFormat>全屏显示(4:3)</PresentationFormat>
  <Paragraphs>257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Wingdings</vt:lpstr>
      <vt:lpstr>Times New Roman</vt:lpstr>
      <vt:lpstr>Cambria Math</vt:lpstr>
      <vt:lpstr>Symbol</vt:lpstr>
      <vt:lpstr>Cambria Math</vt:lpstr>
      <vt:lpstr>Arial Unicode MS</vt:lpstr>
      <vt:lpstr>Calibri</vt:lpstr>
      <vt:lpstr>Office 主题</vt:lpstr>
      <vt:lpstr>马尔文纳米粒径及电位分析仪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马尔文纳米粒径及电位分析仪培训手册</dc:title>
  <dc:creator>Administrator</dc:creator>
  <cp:lastModifiedBy>123</cp:lastModifiedBy>
  <cp:revision>47</cp:revision>
  <dcterms:created xsi:type="dcterms:W3CDTF">2017-11-15T15:08:00Z</dcterms:created>
  <dcterms:modified xsi:type="dcterms:W3CDTF">2022-10-22T04:59:42Z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B522FAE37F614595B6DD46995A22136E</vt:lpwstr>
  </property>
</Properties>
</file>