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70" r:id="rId4"/>
    <p:sldId id="257" r:id="rId5"/>
    <p:sldId id="261" r:id="rId6"/>
    <p:sldId id="265" r:id="rId7"/>
    <p:sldId id="262" r:id="rId8"/>
    <p:sldId id="264" r:id="rId9"/>
    <p:sldId id="263" r:id="rId10"/>
    <p:sldId id="267" r:id="rId11"/>
    <p:sldId id="274" r:id="rId12"/>
    <p:sldId id="275" r:id="rId13"/>
    <p:sldId id="284" r:id="rId14"/>
    <p:sldId id="277" r:id="rId15"/>
    <p:sldId id="281" r:id="rId16"/>
    <p:sldId id="278" r:id="rId17"/>
    <p:sldId id="282" r:id="rId18"/>
    <p:sldId id="283" r:id="rId19"/>
    <p:sldId id="271" r:id="rId20"/>
    <p:sldId id="272" r:id="rId21"/>
    <p:sldId id="268" r:id="rId22"/>
    <p:sldId id="269" r:id="rId23"/>
    <p:sldId id="259" r:id="rId24"/>
    <p:sldId id="258" r:id="rId25"/>
    <p:sldId id="285" r:id="rId26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5">
          <p15:clr>
            <a:srgbClr val="A4A3A4"/>
          </p15:clr>
        </p15:guide>
        <p15:guide id="2" pos="2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95"/>
        <p:guide pos="29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马尔文纳米粒径及电位分析仪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170" y="1703035"/>
            <a:ext cx="414274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CN" b="1" kern="0" dirty="0">
                <a:ea typeface="宋体" panose="02010600030101010101" pitchFamily="2" charset="-122"/>
                <a:sym typeface="+mn-ea"/>
              </a:rPr>
              <a:t>1 - 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激光器（入射光源）</a:t>
            </a:r>
            <a:endParaRPr lang="en-US" altLang="zh-CN" b="1" kern="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b="1" kern="0" dirty="0">
                <a:ea typeface="宋体" panose="02010600030101010101" pitchFamily="2" charset="-122"/>
                <a:sym typeface="+mn-ea"/>
              </a:rPr>
              <a:t>2 - 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样品池（样品分散，做布朗运动，且精确控温）</a:t>
            </a:r>
            <a:endParaRPr lang="en-US" altLang="zh-CN" b="1" kern="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b="1" kern="0" dirty="0">
                <a:ea typeface="宋体" panose="02010600030101010101" pitchFamily="2" charset="-122"/>
                <a:sym typeface="+mn-ea"/>
              </a:rPr>
              <a:t>3 - 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光强检测（按型号不同，散射角为</a:t>
            </a:r>
            <a:r>
              <a:rPr lang="en-US" altLang="zh-CN" b="1" kern="0" dirty="0">
                <a:ea typeface="宋体" panose="02010600030101010101" pitchFamily="2" charset="-122"/>
                <a:sym typeface="+mn-ea"/>
              </a:rPr>
              <a:t>173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度</a:t>
            </a:r>
            <a:r>
              <a:rPr lang="en-US" altLang="zh-CN" b="1" kern="0" dirty="0"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或</a:t>
            </a:r>
            <a:r>
              <a:rPr lang="en-US" altLang="zh-CN" b="1" kern="0" dirty="0">
                <a:ea typeface="宋体" panose="02010600030101010101" pitchFamily="2" charset="-122"/>
                <a:sym typeface="+mn-ea"/>
              </a:rPr>
              <a:t>90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度</a:t>
            </a:r>
            <a:r>
              <a:rPr lang="en-US" altLang="zh-CN" b="1" kern="0" dirty="0"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，使用雪崩式光电二极管）</a:t>
            </a:r>
            <a:endParaRPr lang="en-US" altLang="zh-CN" b="1" kern="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b="1" kern="0" dirty="0">
                <a:ea typeface="宋体" panose="02010600030101010101" pitchFamily="2" charset="-122"/>
                <a:sym typeface="+mn-ea"/>
              </a:rPr>
              <a:t>4 – 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自动衰减片（根据样品浓度自适应调整入射光光强）</a:t>
            </a:r>
            <a:endParaRPr lang="en-US" altLang="zh-CN" b="1" kern="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b="1" kern="0" dirty="0">
                <a:ea typeface="宋体" panose="02010600030101010101" pitchFamily="2" charset="-122"/>
                <a:sym typeface="+mn-ea"/>
              </a:rPr>
              <a:t>5 - 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相关器（相关运算）</a:t>
            </a:r>
            <a:endParaRPr lang="en-US" altLang="zh-CN" b="1" kern="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b="1" kern="0" dirty="0">
                <a:ea typeface="宋体" panose="02010600030101010101" pitchFamily="2" charset="-122"/>
                <a:sym typeface="+mn-ea"/>
              </a:rPr>
              <a:t>6 - 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计算机（数据处理）</a:t>
            </a:r>
            <a:endParaRPr lang="zh-CN" altLang="en-US" dirty="0"/>
          </a:p>
        </p:txBody>
      </p:sp>
      <p:pic>
        <p:nvPicPr>
          <p:cNvPr id="6" name="Picture 4" descr="ill6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426" y="1389112"/>
            <a:ext cx="4259326" cy="48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475990" y="332656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2800" b="1" dirty="0"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仪器硬件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F3766A7-2A04-420A-A5DB-545D3C19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5076707" cy="6048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A5691B1-DDC9-437F-A683-05606747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32" y="188640"/>
            <a:ext cx="4330240" cy="2376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E7A1C38-7D7B-4475-BF3C-14E9C0FCE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511" y="2636912"/>
            <a:ext cx="4426201" cy="36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38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E6B6529-7E2D-42B0-A26A-8B8C31447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611560" y="3429000"/>
            <a:ext cx="5598881" cy="3429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0308B1A-C604-45A6-91D6-396BF57BE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49"/>
          <a:stretch/>
        </p:blipFill>
        <p:spPr>
          <a:xfrm>
            <a:off x="611560" y="3046648"/>
            <a:ext cx="5598881" cy="7647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F4AF5A-02E2-439B-8F9B-57879F46F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55340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74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1F70EC6-3CC1-4BDE-949C-1A12FA5B4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0" b="50125"/>
          <a:stretch/>
        </p:blipFill>
        <p:spPr>
          <a:xfrm>
            <a:off x="125697" y="836713"/>
            <a:ext cx="5598431" cy="331733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38F8F7C-9F85-D561-8D8B-B891379FCCD5}"/>
              </a:ext>
            </a:extLst>
          </p:cNvPr>
          <p:cNvSpPr txBox="1"/>
          <p:nvPr/>
        </p:nvSpPr>
        <p:spPr>
          <a:xfrm>
            <a:off x="3419872" y="12163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准备样品池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8F43026-C840-87E4-10C3-5C3A9F335146}"/>
              </a:ext>
            </a:extLst>
          </p:cNvPr>
          <p:cNvSpPr txBox="1"/>
          <p:nvPr/>
        </p:nvSpPr>
        <p:spPr>
          <a:xfrm>
            <a:off x="107504" y="72433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粒径测量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0D21F24-EFCE-91F2-518C-4319DCA66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2" t="53026" b="3925"/>
          <a:stretch/>
        </p:blipFill>
        <p:spPr>
          <a:xfrm>
            <a:off x="352026" y="4177706"/>
            <a:ext cx="5145772" cy="295232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636683F-3394-7DC8-A990-CCA209D737E6}"/>
              </a:ext>
            </a:extLst>
          </p:cNvPr>
          <p:cNvSpPr/>
          <p:nvPr/>
        </p:nvSpPr>
        <p:spPr>
          <a:xfrm>
            <a:off x="3203848" y="4154049"/>
            <a:ext cx="2016224" cy="25823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1E669A71-5C83-648B-556F-F15F52B4E50B}"/>
              </a:ext>
            </a:extLst>
          </p:cNvPr>
          <p:cNvSpPr/>
          <p:nvPr/>
        </p:nvSpPr>
        <p:spPr>
          <a:xfrm>
            <a:off x="3203848" y="5229200"/>
            <a:ext cx="504056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368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8180AF2-26AA-4AFE-9364-20AD45F70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00"/>
          <a:stretch/>
        </p:blipFill>
        <p:spPr>
          <a:xfrm>
            <a:off x="539552" y="332656"/>
            <a:ext cx="5235051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17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38F8F7C-9F85-D561-8D8B-B891379FCCD5}"/>
              </a:ext>
            </a:extLst>
          </p:cNvPr>
          <p:cNvSpPr txBox="1"/>
          <p:nvPr/>
        </p:nvSpPr>
        <p:spPr>
          <a:xfrm>
            <a:off x="3475990" y="3326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准备样品池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8F43026-C840-87E4-10C3-5C3A9F335146}"/>
              </a:ext>
            </a:extLst>
          </p:cNvPr>
          <p:cNvSpPr txBox="1"/>
          <p:nvPr/>
        </p:nvSpPr>
        <p:spPr>
          <a:xfrm>
            <a:off x="273027" y="1035291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Zeta</a:t>
            </a:r>
            <a:r>
              <a:rPr lang="zh-CN" altLang="en-US" sz="2000" b="1" dirty="0"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电位测量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0146386-5642-485F-BF72-08BB584B4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6" t="22523"/>
          <a:stretch/>
        </p:blipFill>
        <p:spPr>
          <a:xfrm>
            <a:off x="0" y="1522238"/>
            <a:ext cx="4752528" cy="50189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1C21FA6-32D3-4A79-815E-7D7A739C0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146" y="1522238"/>
            <a:ext cx="4691208" cy="46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52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C442ED0-18AE-3003-CAD3-8DC82D3DC0D6}"/>
              </a:ext>
            </a:extLst>
          </p:cNvPr>
          <p:cNvGrpSpPr/>
          <p:nvPr/>
        </p:nvGrpSpPr>
        <p:grpSpPr>
          <a:xfrm>
            <a:off x="179512" y="1035291"/>
            <a:ext cx="6029325" cy="3456385"/>
            <a:chOff x="1043608" y="548680"/>
            <a:chExt cx="6029325" cy="345638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CA9EE8E-348C-40C1-BED0-700155DAF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8576"/>
            <a:stretch/>
          </p:blipFill>
          <p:spPr>
            <a:xfrm>
              <a:off x="1043608" y="548680"/>
              <a:ext cx="6029325" cy="2304256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6C1DD25-B798-C1BD-277D-1EBF646A9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5759" b="4823"/>
            <a:stretch/>
          </p:blipFill>
          <p:spPr>
            <a:xfrm>
              <a:off x="1043608" y="2924946"/>
              <a:ext cx="6029325" cy="1080119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443FC57-C670-8201-7C8C-9FC0FBF8625D}"/>
              </a:ext>
            </a:extLst>
          </p:cNvPr>
          <p:cNvSpPr txBox="1"/>
          <p:nvPr/>
        </p:nvSpPr>
        <p:spPr>
          <a:xfrm>
            <a:off x="3475990" y="3326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准备样品池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1116553-EA84-E591-6629-27B71C32AF68}"/>
              </a:ext>
            </a:extLst>
          </p:cNvPr>
          <p:cNvSpPr txBox="1"/>
          <p:nvPr/>
        </p:nvSpPr>
        <p:spPr>
          <a:xfrm>
            <a:off x="273027" y="103529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分子量测量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25F22FF1-718B-D158-A96F-7C9ABA885A6D}"/>
              </a:ext>
            </a:extLst>
          </p:cNvPr>
          <p:cNvSpPr txBox="1"/>
          <p:nvPr/>
        </p:nvSpPr>
        <p:spPr>
          <a:xfrm>
            <a:off x="303469" y="4991712"/>
            <a:ext cx="516679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测试必备参数</a:t>
            </a:r>
            <a:endParaRPr lang="en-US" altLang="zh-CN" sz="2400" b="1" dirty="0">
              <a:highlight>
                <a:srgbClr val="FF00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体系粒子折射系数</a:t>
            </a:r>
            <a:r>
              <a:rPr lang="en-US" altLang="zh-CN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RI</a:t>
            </a:r>
            <a:r>
              <a:rPr lang="zh-CN" altLang="en-US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    吸收率</a:t>
            </a:r>
            <a:r>
              <a:rPr lang="en-US" altLang="zh-CN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Absorption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溶剂折射系数</a:t>
            </a:r>
            <a:r>
              <a:rPr lang="en-US" altLang="zh-CN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RI</a:t>
            </a:r>
            <a:r>
              <a:rPr lang="zh-CN" altLang="en-US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  粘度</a:t>
            </a:r>
            <a:r>
              <a:rPr lang="en-US" altLang="zh-CN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Viscosity</a:t>
            </a:r>
          </a:p>
        </p:txBody>
      </p:sp>
    </p:spTree>
    <p:extLst>
      <p:ext uri="{BB962C8B-B14F-4D97-AF65-F5344CB8AC3E}">
        <p14:creationId xmlns:p14="http://schemas.microsoft.com/office/powerpoint/2010/main" xmlns="" val="203089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C457951-CFDD-315D-C2EF-FBA95F13FCA2}"/>
              </a:ext>
            </a:extLst>
          </p:cNvPr>
          <p:cNvSpPr txBox="1"/>
          <p:nvPr/>
        </p:nvSpPr>
        <p:spPr>
          <a:xfrm>
            <a:off x="251520" y="1124744"/>
            <a:ext cx="8892480" cy="545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仪器使用前需热机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15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到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30min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。 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粒度测试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1.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将准备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3-5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个浓度相差一个数量级样品，加样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1ml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左右（参照仪器样品区盖上的示意图）， 然后盖上盖子。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2.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打开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DTS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软件，仪器按钮变为绿色，按下按钮，盖子弹起，将样品池标有三角的那面 正对自己插入槽中，然后关上盖子。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3.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选择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measure—manual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，出现设置窗口，点击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measurement type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，表单中点击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size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。输入 样品名称，选择样品参数、分散剂和样品池类型，设定温度平衡时间及测量次数。点击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ok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，出现测量窗口，点击绿色图标开始测试。结果会自动保存。 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4.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利用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Expert advise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检测测试质量。检测不同浓度下的样品尺寸，粒径大小应不依赖于样 品浓度。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5.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测量下个样品时，在测试窗口中点击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setting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，然后输入其样品名称和相关测试条件。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6.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如要编辑结果，必须将测试窗口关闭 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A91CBF9-1B0E-F0F1-E35D-2D0A23327DE3}"/>
              </a:ext>
            </a:extLst>
          </p:cNvPr>
          <p:cNvSpPr txBox="1"/>
          <p:nvPr/>
        </p:nvSpPr>
        <p:spPr>
          <a:xfrm>
            <a:off x="2123728" y="279006"/>
            <a:ext cx="4586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highlight>
                  <a:srgbClr val="00FF00"/>
                </a:highlight>
              </a:rPr>
              <a:t>快速操作规程</a:t>
            </a:r>
            <a:r>
              <a:rPr lang="en-US" altLang="zh-CN" sz="2800" dirty="0">
                <a:highlight>
                  <a:srgbClr val="00FF00"/>
                </a:highlight>
              </a:rPr>
              <a:t>-</a:t>
            </a:r>
            <a:r>
              <a:rPr lang="zh-CN" altLang="en-US" sz="2800" dirty="0">
                <a:highlight>
                  <a:srgbClr val="00FF00"/>
                </a:highlight>
              </a:rPr>
              <a:t>粒径测试</a:t>
            </a:r>
          </a:p>
        </p:txBody>
      </p:sp>
    </p:spTree>
    <p:extLst>
      <p:ext uri="{BB962C8B-B14F-4D97-AF65-F5344CB8AC3E}">
        <p14:creationId xmlns:p14="http://schemas.microsoft.com/office/powerpoint/2010/main" xmlns="" val="387870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8F71B3E-9124-CE2E-BD91-F20CAA4452D3}"/>
              </a:ext>
            </a:extLst>
          </p:cNvPr>
          <p:cNvSpPr txBox="1"/>
          <p:nvPr/>
        </p:nvSpPr>
        <p:spPr>
          <a:xfrm>
            <a:off x="215516" y="1124744"/>
            <a:ext cx="8712968" cy="379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将样品按要求稀释后用滴管或针筒在样品池的一侧缓缓加入样品，直至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型管中充满 样品，塞上盖子，溢出的样品用纸巾擦干。确定样品池中无气泡。 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打开软件，仪器按钮变为绿色，按下按钮，盖子弹起，将样品池标插入槽中，然后关上 盖子。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选择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measure—manual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，出现设置窗口，点击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measurement type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，表单中点击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zeta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。输入 样品名称，选择样品参数、分散剂和样品池类型，设定平衡时间及测量次数。点击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ok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， 出现测量窗口，点击绿色图标开始测试。结果会自动保存。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测量下个样品时，在测试窗口中点击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setting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，然后输入其样品名称和相关测试条件。 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如要编辑结果，必须将测试窗口关闭 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8D4C4D7-EF22-C559-E648-81E9196309E8}"/>
              </a:ext>
            </a:extLst>
          </p:cNvPr>
          <p:cNvSpPr txBox="1"/>
          <p:nvPr/>
        </p:nvSpPr>
        <p:spPr>
          <a:xfrm>
            <a:off x="2123728" y="279006"/>
            <a:ext cx="4586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highlight>
                  <a:srgbClr val="00FF00"/>
                </a:highlight>
              </a:rPr>
              <a:t>快速操作规程</a:t>
            </a:r>
            <a:r>
              <a:rPr lang="en-US" altLang="zh-CN" sz="2800" dirty="0">
                <a:highlight>
                  <a:srgbClr val="00FF00"/>
                </a:highlight>
              </a:rPr>
              <a:t>-Zeta</a:t>
            </a:r>
            <a:r>
              <a:rPr lang="zh-CN" altLang="en-US" sz="2800" dirty="0">
                <a:highlight>
                  <a:srgbClr val="00FF00"/>
                </a:highlight>
              </a:rPr>
              <a:t>电位测试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F0A7CD2-3679-0F11-8F6E-7055BF6BCDCF}"/>
              </a:ext>
            </a:extLst>
          </p:cNvPr>
          <p:cNvSpPr txBox="1"/>
          <p:nvPr/>
        </p:nvSpPr>
        <p:spPr>
          <a:xfrm>
            <a:off x="215516" y="5239519"/>
            <a:ext cx="8712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注意：</a:t>
            </a:r>
            <a:r>
              <a:rPr lang="en-US" altLang="zh-CN" dirty="0"/>
              <a:t>Zeta </a:t>
            </a:r>
            <a:r>
              <a:rPr lang="zh-CN" altLang="en-US" dirty="0"/>
              <a:t>样品池的清洗 </a:t>
            </a:r>
            <a:r>
              <a:rPr lang="en-US" altLang="zh-CN" dirty="0"/>
              <a:t>1. </a:t>
            </a:r>
            <a:r>
              <a:rPr lang="zh-CN" altLang="en-US" dirty="0"/>
              <a:t>全新的样品池需先用乙醇冲洗，再用去离子水冲干净后才能加入样品。 </a:t>
            </a:r>
            <a:r>
              <a:rPr lang="en-US" altLang="zh-CN" dirty="0"/>
              <a:t>2. </a:t>
            </a:r>
            <a:r>
              <a:rPr lang="zh-CN" altLang="en-US" dirty="0"/>
              <a:t>测试结束后将样品池中的样品甩出，用两支针管接在两孔上，其中一支针管吸满清水， 然后来回挤水 </a:t>
            </a:r>
            <a:r>
              <a:rPr lang="en-US" altLang="zh-CN" dirty="0"/>
              <a:t>16~20 </a:t>
            </a:r>
            <a:r>
              <a:rPr lang="zh-CN" altLang="en-US" dirty="0"/>
              <a:t>次。换二</a:t>
            </a:r>
            <a:r>
              <a:rPr lang="en-US" altLang="zh-CN" dirty="0"/>
              <a:t>~</a:t>
            </a:r>
            <a:r>
              <a:rPr lang="zh-CN" altLang="en-US" dirty="0"/>
              <a:t>三次水，重复前次步骤。 </a:t>
            </a:r>
            <a:r>
              <a:rPr lang="en-US" altLang="zh-CN" dirty="0"/>
              <a:t>3. </a:t>
            </a:r>
            <a:r>
              <a:rPr lang="zh-CN" altLang="en-US" dirty="0"/>
              <a:t>清洁完后甩干，外部可用纸巾擦干，内部风干即可。</a:t>
            </a:r>
          </a:p>
        </p:txBody>
      </p:sp>
    </p:spTree>
    <p:extLst>
      <p:ext uri="{BB962C8B-B14F-4D97-AF65-F5344CB8AC3E}">
        <p14:creationId xmlns:p14="http://schemas.microsoft.com/office/powerpoint/2010/main" xmlns="" val="3652065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62C322C-7DF9-47B2-BDFD-C8EAEDA04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" t="3387" r="3363" b="27551"/>
          <a:stretch/>
        </p:blipFill>
        <p:spPr>
          <a:xfrm>
            <a:off x="1115616" y="832957"/>
            <a:ext cx="6624736" cy="587297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3E550E6-A2F0-69E2-D4DD-2485FF47D635}"/>
              </a:ext>
            </a:extLst>
          </p:cNvPr>
          <p:cNvSpPr txBox="1"/>
          <p:nvPr/>
        </p:nvSpPr>
        <p:spPr>
          <a:xfrm>
            <a:off x="2134951" y="172574"/>
            <a:ext cx="4586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highlight>
                  <a:srgbClr val="00FF00"/>
                </a:highlight>
              </a:rPr>
              <a:t>软件上两种基本测量方式</a:t>
            </a:r>
          </a:p>
        </p:txBody>
      </p:sp>
    </p:spTree>
    <p:extLst>
      <p:ext uri="{BB962C8B-B14F-4D97-AF65-F5344CB8AC3E}">
        <p14:creationId xmlns:p14="http://schemas.microsoft.com/office/powerpoint/2010/main" xmlns="" val="112820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1A0E55-5E8C-44BD-9BB6-48FBF80F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>
                <a:highlight>
                  <a:srgbClr val="00FFFF"/>
                </a:highlight>
              </a:rPr>
              <a:t>能源材料大楼</a:t>
            </a:r>
            <a:r>
              <a:rPr lang="en-US" altLang="zh-CN" sz="2400" dirty="0">
                <a:highlight>
                  <a:srgbClr val="00FFFF"/>
                </a:highlight>
              </a:rPr>
              <a:t>4427</a:t>
            </a:r>
            <a:r>
              <a:rPr lang="zh-CN" altLang="en-US" sz="2400" dirty="0">
                <a:highlight>
                  <a:srgbClr val="00FFFF"/>
                </a:highlight>
              </a:rPr>
              <a:t>室</a:t>
            </a:r>
            <a:r>
              <a:rPr lang="en-US" altLang="zh-CN" sz="2400" dirty="0">
                <a:highlight>
                  <a:srgbClr val="00FFFF"/>
                </a:highlight>
              </a:rPr>
              <a:t/>
            </a:r>
            <a:br>
              <a:rPr lang="en-US" altLang="zh-CN" sz="2400" dirty="0">
                <a:highlight>
                  <a:srgbClr val="00FFFF"/>
                </a:highlight>
              </a:rPr>
            </a:br>
            <a:r>
              <a:rPr lang="zh-CN" altLang="en-US" sz="2400" dirty="0">
                <a:highlight>
                  <a:srgbClr val="00FFFF"/>
                </a:highlight>
              </a:rPr>
              <a:t>马尔文粒度</a:t>
            </a:r>
            <a:r>
              <a:rPr lang="en-US" altLang="zh-CN" sz="2400" dirty="0">
                <a:highlight>
                  <a:srgbClr val="00FFFF"/>
                </a:highlight>
              </a:rPr>
              <a:t>&amp;</a:t>
            </a:r>
            <a:r>
              <a:rPr lang="zh-CN" altLang="en-US" sz="2400" dirty="0">
                <a:highlight>
                  <a:srgbClr val="00FFFF"/>
                </a:highlight>
              </a:rPr>
              <a:t>电位仪型号：</a:t>
            </a:r>
            <a:r>
              <a:rPr lang="en-US" altLang="zh-CN" sz="2400" dirty="0">
                <a:highlight>
                  <a:srgbClr val="00FFFF"/>
                </a:highlight>
              </a:rPr>
              <a:t>Nano ZS </a:t>
            </a:r>
            <a:br>
              <a:rPr lang="en-US" altLang="zh-CN" sz="2400" dirty="0">
                <a:highlight>
                  <a:srgbClr val="00FFFF"/>
                </a:highlight>
              </a:rPr>
            </a:br>
            <a:r>
              <a:rPr lang="zh-CN" altLang="en-US" sz="2400" dirty="0">
                <a:highlight>
                  <a:srgbClr val="00FFFF"/>
                </a:highlight>
              </a:rPr>
              <a:t>对应测量类型为粒径，分子量和</a:t>
            </a:r>
            <a:r>
              <a:rPr lang="en-US" altLang="zh-CN" sz="2400" dirty="0">
                <a:highlight>
                  <a:srgbClr val="00FFFF"/>
                </a:highlight>
              </a:rPr>
              <a:t>Zeta</a:t>
            </a:r>
            <a:r>
              <a:rPr lang="zh-CN" altLang="en-US" sz="2400" dirty="0">
                <a:highlight>
                  <a:srgbClr val="00FFFF"/>
                </a:highlight>
              </a:rPr>
              <a:t>电位，激光为</a:t>
            </a:r>
            <a:r>
              <a:rPr lang="en-US" altLang="zh-CN" sz="2400" dirty="0">
                <a:highlight>
                  <a:srgbClr val="00FFFF"/>
                </a:highlight>
              </a:rPr>
              <a:t>633nm</a:t>
            </a:r>
            <a:endParaRPr lang="zh-CN" altLang="en-US" sz="2400" dirty="0">
              <a:highlight>
                <a:srgbClr val="00FFFF"/>
              </a:highlight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AA231BC9-8904-45A1-B113-E29B3B0AD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26" y="1772816"/>
            <a:ext cx="5976664" cy="498055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57B1CFA-F652-40FB-9E92-84B4A4AEDD3D}"/>
              </a:ext>
            </a:extLst>
          </p:cNvPr>
          <p:cNvSpPr/>
          <p:nvPr/>
        </p:nvSpPr>
        <p:spPr>
          <a:xfrm>
            <a:off x="685854" y="3645024"/>
            <a:ext cx="547260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4733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78F63BF-9E82-45D9-876B-0C0FF6376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4" t="73100" r="8357"/>
          <a:stretch/>
        </p:blipFill>
        <p:spPr>
          <a:xfrm>
            <a:off x="395537" y="1412776"/>
            <a:ext cx="8064896" cy="302433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82E6C82-54FC-35A4-7F1C-B95F3B70AE5D}"/>
              </a:ext>
            </a:extLst>
          </p:cNvPr>
          <p:cNvSpPr txBox="1"/>
          <p:nvPr/>
        </p:nvSpPr>
        <p:spPr>
          <a:xfrm>
            <a:off x="2123728" y="404664"/>
            <a:ext cx="4586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highlight>
                  <a:srgbClr val="00FF00"/>
                </a:highlight>
              </a:rPr>
              <a:t>软件上两种基本测量方式</a:t>
            </a:r>
          </a:p>
        </p:txBody>
      </p:sp>
    </p:spTree>
    <p:extLst>
      <p:ext uri="{BB962C8B-B14F-4D97-AF65-F5344CB8AC3E}">
        <p14:creationId xmlns:p14="http://schemas.microsoft.com/office/powerpoint/2010/main" xmlns="" val="2978004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/>
        </p:nvSpPr>
        <p:spPr>
          <a:xfrm>
            <a:off x="484505" y="213995"/>
            <a:ext cx="7778750" cy="617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数据处理</a:t>
            </a:r>
            <a:endParaRPr lang="en-GB" altLang="zh-CN" dirty="0">
              <a:highlight>
                <a:srgbClr val="FF00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404813" y="971203"/>
            <a:ext cx="8208962" cy="540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AE6B"/>
              </a:buClr>
              <a:buSzPct val="150000"/>
              <a:buFont typeface="Arial" panose="020B0604020202020204" pitchFamily="34" charset="0"/>
              <a:buChar char="›"/>
              <a:defRPr sz="2600">
                <a:solidFill>
                  <a:srgbClr val="353939"/>
                </a:solidFill>
                <a:latin typeface="+mn-lt"/>
                <a:ea typeface="+mn-ea"/>
                <a:cs typeface="+mn-cs"/>
              </a:defRPr>
            </a:lvl1pPr>
            <a:lvl2pPr marL="860425" indent="-2889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rgbClr val="353939"/>
                </a:solidFill>
                <a:latin typeface="+mn-lt"/>
              </a:defRPr>
            </a:lvl2pPr>
            <a:lvl3pPr marL="1240155" indent="-1892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53939"/>
                </a:solidFill>
                <a:latin typeface="+mn-lt"/>
              </a:defRPr>
            </a:lvl3pPr>
            <a:lvl4pPr marL="1710055" indent="-18605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53939"/>
                </a:solidFill>
                <a:latin typeface="+mn-lt"/>
              </a:defRPr>
            </a:lvl4pPr>
            <a:lvl5pPr marL="1997075" indent="-920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5pPr>
            <a:lvl6pPr marL="24542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6pPr>
            <a:lvl7pPr marL="29114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7pPr>
            <a:lvl8pPr marL="33686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8pPr>
            <a:lvl9pPr marL="38258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CN" altLang="en-US" sz="2000" kern="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先要判断数据质量</a:t>
            </a:r>
            <a:endParaRPr lang="en-US" altLang="zh-CN" sz="2000" kern="0" dirty="0">
              <a:highlight>
                <a:srgbClr val="FF00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测量得到的散射光光强，代入时间相关性运算，建立相关曲线：</a:t>
            </a: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2023" y="1959223"/>
            <a:ext cx="3168352" cy="461665"/>
          </a:xfrm>
          <a:prstGeom prst="rect">
            <a:avLst/>
          </a:prstGeom>
          <a:blipFill rotWithShape="1">
            <a:blip r:embed="rId2"/>
            <a:stretch>
              <a:fillRect l="-385"/>
            </a:stretch>
          </a:blipFill>
        </p:spPr>
        <p:txBody>
          <a:bodyPr/>
          <a:lstStyle/>
          <a:p>
            <a:r>
              <a:rPr lang="zh-CN" altLang="en-US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361018" y="2566992"/>
            <a:ext cx="6181725" cy="3957632"/>
            <a:chOff x="801688" y="1866581"/>
            <a:chExt cx="6772275" cy="465804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638" y="2076450"/>
              <a:ext cx="6029325" cy="444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3995738" y="3141663"/>
              <a:ext cx="19446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zh-CN" altLang="en-GB" sz="1600" b="1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衰减的过程与粒子尺寸的分布相关</a:t>
              </a:r>
            </a:p>
          </p:txBody>
        </p:sp>
        <p:grpSp>
          <p:nvGrpSpPr>
            <p:cNvPr id="30" name="Group 5"/>
            <p:cNvGrpSpPr/>
            <p:nvPr/>
          </p:nvGrpSpPr>
          <p:grpSpPr bwMode="auto">
            <a:xfrm>
              <a:off x="3708400" y="5013325"/>
              <a:ext cx="3841750" cy="752475"/>
              <a:chOff x="2060" y="3355"/>
              <a:chExt cx="2420" cy="474"/>
            </a:xfrm>
          </p:grpSpPr>
          <p:sp>
            <p:nvSpPr>
              <p:cNvPr id="38" name="AutoShape 6"/>
              <p:cNvSpPr>
                <a:spLocks noChangeArrowheads="1"/>
              </p:cNvSpPr>
              <p:nvPr/>
            </p:nvSpPr>
            <p:spPr bwMode="auto">
              <a:xfrm>
                <a:off x="3229" y="3557"/>
                <a:ext cx="90" cy="272"/>
              </a:xfrm>
              <a:prstGeom prst="downArrow">
                <a:avLst>
                  <a:gd name="adj1" fmla="val 50000"/>
                  <a:gd name="adj2" fmla="val 75556"/>
                </a:avLst>
              </a:prstGeom>
              <a:solidFill>
                <a:srgbClr val="000066"/>
              </a:solidFill>
              <a:ln w="9525">
                <a:solidFill>
                  <a:srgbClr val="000066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2060" y="3355"/>
                <a:ext cx="242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zh-CN" altLang="en-GB" sz="1600" b="1">
                    <a:solidFill>
                      <a:srgbClr val="00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基线是否归零告诉我们是否有灰尘的存在</a:t>
                </a:r>
              </a:p>
            </p:txBody>
          </p:sp>
        </p:grp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3392950" y="1866581"/>
              <a:ext cx="24193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zh-CN" altLang="en-GB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初始斜率依赖于粒子大小</a:t>
              </a:r>
            </a:p>
          </p:txBody>
        </p:sp>
        <p:grpSp>
          <p:nvGrpSpPr>
            <p:cNvPr id="33" name="Group 10"/>
            <p:cNvGrpSpPr/>
            <p:nvPr/>
          </p:nvGrpSpPr>
          <p:grpSpPr bwMode="auto">
            <a:xfrm>
              <a:off x="801688" y="2143125"/>
              <a:ext cx="1535112" cy="336550"/>
              <a:chOff x="505" y="1350"/>
              <a:chExt cx="967" cy="212"/>
            </a:xfrm>
          </p:grpSpPr>
          <p:sp>
            <p:nvSpPr>
              <p:cNvPr id="35" name="AutoShape 11"/>
              <p:cNvSpPr>
                <a:spLocks noChangeArrowheads="1"/>
              </p:cNvSpPr>
              <p:nvPr/>
            </p:nvSpPr>
            <p:spPr bwMode="auto">
              <a:xfrm rot="-5400000">
                <a:off x="1024" y="1352"/>
                <a:ext cx="90" cy="272"/>
              </a:xfrm>
              <a:prstGeom prst="downArrow">
                <a:avLst>
                  <a:gd name="adj1" fmla="val 50000"/>
                  <a:gd name="adj2" fmla="val 75556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 flipH="1">
                <a:off x="1245" y="1485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Text Box 13"/>
              <p:cNvSpPr txBox="1">
                <a:spLocks noChangeArrowheads="1"/>
              </p:cNvSpPr>
              <p:nvPr/>
            </p:nvSpPr>
            <p:spPr bwMode="auto">
              <a:xfrm>
                <a:off x="505" y="1350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截距</a:t>
                </a:r>
              </a:p>
            </p:txBody>
          </p:sp>
        </p:grp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 rot="3915767">
              <a:off x="3852862" y="3644901"/>
              <a:ext cx="142875" cy="431800"/>
            </a:xfrm>
            <a:prstGeom prst="downArrow">
              <a:avLst>
                <a:gd name="adj1" fmla="val 50000"/>
                <a:gd name="adj2" fmla="val 75556"/>
              </a:avLst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>
            <a:off x="3222264" y="2745304"/>
            <a:ext cx="392340" cy="22511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675" y="2309946"/>
            <a:ext cx="7630795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just" fontAlgn="auto">
              <a:spcAft>
                <a:spcPts val="1200"/>
              </a:spcAft>
              <a:defRPr/>
            </a:pPr>
            <a:r>
              <a:rPr lang="zh-CN" altLang="en-US" sz="1600" i="1" u="sng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多分散体系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1" algn="just">
              <a:defRPr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由于颗粒大小不同，扩散系数不同，相关方程是各指数衰减的总和的函数。有两种数学拟合方法：累积矩法，可得到</a:t>
            </a:r>
            <a:r>
              <a:rPr lang="zh-CN" altLang="en-US" sz="16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Ｚ均粒径和分布系数</a:t>
            </a:r>
            <a:r>
              <a:rPr lang="en-US" altLang="zh-CN" sz="16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PD.I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，和多指数分析模型，可得到不同粒径和它们对散射光光强的相对贡献率。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2170" y="1129773"/>
            <a:ext cx="718629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Aft>
                <a:spcPts val="1200"/>
              </a:spcAft>
            </a:pPr>
            <a:r>
              <a:rPr lang="zh-CN" altLang="en-US" sz="1600" i="1" u="sng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单分散体系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所有颗粒扩散系数</a:t>
            </a:r>
            <a:r>
              <a:rPr lang="en-US" altLang="zh-CN" sz="1600" i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相同。由相关曲线以最小二乘法拟合出的扩散系数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，可直接代入斯托克斯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爱因斯坦方程，得到颗粒粒径。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2170" y="-108111"/>
            <a:ext cx="4339650" cy="10618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再看</a:t>
            </a:r>
            <a:r>
              <a:rPr lang="en-US" altLang="zh-CN" kern="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PDI</a:t>
            </a:r>
            <a:r>
              <a:rPr lang="zh-CN" altLang="en-US" kern="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数据：</a:t>
            </a:r>
            <a:endParaRPr lang="en-US" altLang="zh-CN" kern="0" dirty="0">
              <a:highlight>
                <a:srgbClr val="FF00FF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相关曲线与颗粒随机运动扩散系数相关：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/>
        </p:nvSpPr>
        <p:spPr>
          <a:xfrm>
            <a:off x="1044380" y="3933056"/>
            <a:ext cx="3382645" cy="401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GB" sz="1800" dirty="0">
                <a:ea typeface="宋体" panose="02010600030101010101" pitchFamily="2" charset="-122"/>
              </a:rPr>
              <a:t>分布系数 （</a:t>
            </a:r>
            <a:r>
              <a:rPr lang="en-GB" altLang="zh-CN" sz="1800" dirty="0">
                <a:ea typeface="宋体" panose="02010600030101010101" pitchFamily="2" charset="-122"/>
              </a:rPr>
              <a:t>PD.I</a:t>
            </a:r>
            <a:r>
              <a:rPr lang="zh-CN" altLang="en-GB" sz="1800" dirty="0">
                <a:ea typeface="宋体" panose="02010600030101010101" pitchFamily="2" charset="-122"/>
              </a:rPr>
              <a:t>）	</a:t>
            </a:r>
          </a:p>
        </p:txBody>
      </p:sp>
      <p:graphicFrame>
        <p:nvGraphicFramePr>
          <p:cNvPr id="284697" name="Group 2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1459288630"/>
              </p:ext>
            </p:extLst>
          </p:nvPr>
        </p:nvGraphicFramePr>
        <p:xfrm>
          <a:off x="3409755" y="3933056"/>
          <a:ext cx="4556760" cy="2562860"/>
        </p:xfrm>
        <a:graphic>
          <a:graphicData uri="http://schemas.openxmlformats.org/drawingml/2006/table">
            <a:tbl>
              <a:tblPr/>
              <a:tblGrid>
                <a:gridCol w="1376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分布系数值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注解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 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单分散体系</a:t>
                      </a:r>
                      <a:r>
                        <a:rPr kumimoji="0" lang="zh-CN" alt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，如一些乳液的标样。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 0.08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近单分散体系</a:t>
                      </a:r>
                      <a:r>
                        <a:rPr kumimoji="0" lang="zh-CN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，但动态光散射只能用一个单指数衰减的方法来分析，不能提供更高的分辨率。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0.08 - 0.7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适中分散度的体系</a:t>
                      </a:r>
                      <a:r>
                        <a:rPr kumimoji="0" lang="zh-CN" alt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。运算法则的最佳适用范围。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&gt; 0.7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尺寸分布非常宽的体系</a:t>
                      </a:r>
                      <a:r>
                        <a:rPr kumimoji="0" lang="zh-CN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，很可能不适合光散射的方法分析。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40" y="315419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sz="2400" b="1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电位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351" y="777084"/>
            <a:ext cx="45301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纳米粒子表面带净电荷，导致粒子周围液体存在双电层，外层分散层中剪切面的电位即为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电位。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163" y="2100053"/>
            <a:ext cx="475252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该仪器通过测量电泳迁移率，运用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Henry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方程，计算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电位。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电泳迁移率与电场、介质介电常数、介质粘度、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电位有关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289" y="777084"/>
            <a:ext cx="2827903" cy="27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388" y="5123723"/>
            <a:ext cx="49097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Zeta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电位的大小：体系稳定性趋势，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电位越大，体系越稳定，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电位越小，体系越容易絮凝或沉降。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215" y="4021579"/>
            <a:ext cx="2316093" cy="62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914" y="4124490"/>
            <a:ext cx="3302441" cy="164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8"/>
          <p:cNvGrpSpPr/>
          <p:nvPr/>
        </p:nvGrpSpPr>
        <p:grpSpPr bwMode="auto">
          <a:xfrm>
            <a:off x="3735070" y="3686175"/>
            <a:ext cx="2569284" cy="1296844"/>
            <a:chOff x="1990" y="2782"/>
            <a:chExt cx="1896" cy="1073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2016" y="3036"/>
              <a:ext cx="1225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GB" altLang="zh-CN" sz="1400" i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z</a:t>
              </a:r>
              <a:r>
                <a:rPr lang="en-GB" altLang="zh-CN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GB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：</a:t>
              </a:r>
              <a:r>
                <a:rPr lang="en-GB" altLang="zh-CN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zeta</a:t>
              </a:r>
              <a:r>
                <a:rPr lang="zh-CN" altLang="en-GB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电</a:t>
              </a:r>
              <a:r>
                <a:rPr lang="zh-CN" altLang="en-US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位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1990" y="2782"/>
                  <a:ext cx="1045" cy="1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4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GB" altLang="zh-CN" sz="1800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66"/>
                              </a:solidFill>
                              <a:latin typeface="Cambria Math" panose="02040503050406030204"/>
                              <a:ea typeface="宋体" panose="02010600030101010101" pitchFamily="2" charset="-122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66"/>
                              </a:solidFill>
                              <a:latin typeface="Cambria Math" panose="02040503050406030204"/>
                              <a:ea typeface="宋体" panose="02010600030101010101" pitchFamily="2" charset="-122"/>
                            </a:rPr>
                            <m:t>𝐸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rgbClr val="000066"/>
                          </a:solidFill>
                          <a:latin typeface="Cambria Math" panose="02040503050406030204"/>
                          <a:ea typeface="宋体" panose="02010600030101010101" pitchFamily="2" charset="-122"/>
                        </a:rPr>
                        <m:t> </m:t>
                      </m:r>
                    </m:oMath>
                  </a14:m>
                  <a:r>
                    <a:rPr lang="zh-CN" altLang="en-GB" sz="1800" dirty="0">
                      <a:solidFill>
                        <a:srgbClr val="000066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：</a:t>
                  </a:r>
                  <a:r>
                    <a:rPr lang="zh-CN" altLang="en-GB" sz="1800" dirty="0">
                      <a:solidFill>
                        <a:srgbClr val="000099"/>
                      </a:solidFill>
                      <a:ea typeface="宋体" panose="02010600030101010101" pitchFamily="2" charset="-122"/>
                    </a:rPr>
                    <a:t>电泳淌度</a:t>
                  </a:r>
                  <a:endParaRPr lang="en-GB" altLang="zh-CN" sz="1800" dirty="0">
                    <a:solidFill>
                      <a:srgbClr val="000099"/>
                    </a:solidFill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8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0" y="2782"/>
                  <a:ext cx="1045" cy="128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016" y="3288"/>
              <a:ext cx="126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GB" altLang="zh-CN" sz="1400" i="1" dirty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e</a:t>
              </a:r>
              <a:r>
                <a:rPr lang="en-GB" altLang="zh-CN" sz="1400" dirty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 </a:t>
              </a:r>
              <a:r>
                <a:rPr lang="zh-CN" altLang="en-GB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：介电常数</a:t>
              </a: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2016" y="3540"/>
              <a:ext cx="93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GB" altLang="zh-CN" sz="1400" i="1" dirty="0">
                  <a:solidFill>
                    <a:srgbClr val="00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r>
                <a:rPr lang="zh-CN" altLang="en-US" sz="1400" i="1" dirty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：</a:t>
              </a:r>
              <a:r>
                <a:rPr lang="zh-CN" altLang="en-GB" sz="1400" dirty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粘度</a:t>
              </a: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016" y="3708"/>
              <a:ext cx="187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US" altLang="zh-CN" sz="1400" i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en-GB" altLang="zh-CN" sz="1400" i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(k</a:t>
              </a:r>
              <a:r>
                <a:rPr lang="en-GB" altLang="zh-CN" sz="1400" i="1" dirty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 </a:t>
              </a:r>
              <a:r>
                <a:rPr lang="en-GB" altLang="zh-CN" sz="1400" i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a) </a:t>
              </a:r>
              <a:r>
                <a:rPr lang="zh-CN" altLang="en-GB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： </a:t>
              </a:r>
              <a:r>
                <a:rPr lang="en-GB" altLang="zh-CN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Henrys </a:t>
              </a:r>
              <a:r>
                <a:rPr lang="zh-CN" altLang="en-US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函数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43" y="2492896"/>
            <a:ext cx="52294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数据解读：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分布系数。越小粒径越均一，最大值为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Z-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ave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平均粒径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数据质量：平滑的相关曲线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数量分布柱形图：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Origin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作图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072" y="1557592"/>
            <a:ext cx="2520280" cy="22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istrator\Desktop\图片1_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2048" y="4365104"/>
            <a:ext cx="2736304" cy="19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977" y="332656"/>
            <a:ext cx="516679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测试必备参数</a:t>
            </a:r>
            <a:endParaRPr lang="en-US" altLang="zh-CN" sz="2400" b="1" dirty="0">
              <a:highlight>
                <a:srgbClr val="FF00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体系粒子折射系数</a:t>
            </a:r>
            <a:r>
              <a:rPr lang="en-US" altLang="zh-CN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RI</a:t>
            </a:r>
            <a:r>
              <a:rPr lang="zh-CN" altLang="en-US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    吸收率</a:t>
            </a:r>
            <a:r>
              <a:rPr lang="en-US" altLang="zh-CN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Absorption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溶剂折射系数</a:t>
            </a:r>
            <a:r>
              <a:rPr lang="en-US" altLang="zh-CN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RI</a:t>
            </a:r>
            <a:r>
              <a:rPr lang="zh-CN" altLang="en-US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  粘度</a:t>
            </a:r>
            <a:r>
              <a:rPr lang="en-US" altLang="zh-CN" sz="2000" dirty="0">
                <a:highlight>
                  <a:srgbClr val="FF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Viscosity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4088" y="20960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水，乙醇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2896228-5D17-8DBA-74EC-3605791E59B2}"/>
              </a:ext>
            </a:extLst>
          </p:cNvPr>
          <p:cNvSpPr txBox="1"/>
          <p:nvPr/>
        </p:nvSpPr>
        <p:spPr>
          <a:xfrm>
            <a:off x="1521261" y="1700807"/>
            <a:ext cx="6101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测试结束，数据可在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Edit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复制到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可通过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upload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  <a:endParaRPr lang="en-US" altLang="zh-CN" sz="2800" b="1" dirty="0">
              <a:solidFill>
                <a:srgbClr val="FF0000"/>
              </a:solidFill>
              <a:highlight>
                <a:srgbClr val="00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800" b="1" dirty="0">
              <a:solidFill>
                <a:srgbClr val="FF0000"/>
              </a:solidFill>
              <a:highlight>
                <a:srgbClr val="00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7CC7CED-0FBC-8B5E-7D46-73CDCC216387}"/>
              </a:ext>
            </a:extLst>
          </p:cNvPr>
          <p:cNvSpPr txBox="1"/>
          <p:nvPr/>
        </p:nvSpPr>
        <p:spPr>
          <a:xfrm>
            <a:off x="2456418" y="3772198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别忘了带走所有实验相关物品和垃圾！</a:t>
            </a:r>
            <a:endParaRPr lang="en-US" altLang="zh-CN" sz="3200" b="1" dirty="0">
              <a:solidFill>
                <a:srgbClr val="FF0000"/>
              </a:solidFill>
              <a:highlight>
                <a:srgbClr val="FFFF00"/>
              </a:highligh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感谢支持！</a:t>
            </a:r>
          </a:p>
        </p:txBody>
      </p:sp>
    </p:spTree>
    <p:extLst>
      <p:ext uri="{BB962C8B-B14F-4D97-AF65-F5344CB8AC3E}">
        <p14:creationId xmlns:p14="http://schemas.microsoft.com/office/powerpoint/2010/main" xmlns="" val="22712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846A11E7-06FE-4ED9-8BCB-F231E4EF0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38546"/>
            <a:ext cx="6819503" cy="4813767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455CEC6-7875-D941-89BD-03AB5609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zh-CN" altLang="en-US" sz="2400" dirty="0">
                <a:highlight>
                  <a:srgbClr val="00FFFF"/>
                </a:highlight>
              </a:rPr>
              <a:t>能源材料大楼</a:t>
            </a:r>
            <a:r>
              <a:rPr lang="en-US" altLang="zh-CN" sz="2400" dirty="0">
                <a:highlight>
                  <a:srgbClr val="00FFFF"/>
                </a:highlight>
              </a:rPr>
              <a:t>4427</a:t>
            </a:r>
            <a:r>
              <a:rPr lang="zh-CN" altLang="en-US" sz="2400" dirty="0">
                <a:highlight>
                  <a:srgbClr val="00FFFF"/>
                </a:highlight>
              </a:rPr>
              <a:t>室</a:t>
            </a:r>
            <a:r>
              <a:rPr lang="en-US" altLang="zh-CN" sz="2400" dirty="0">
                <a:highlight>
                  <a:srgbClr val="00FFFF"/>
                </a:highlight>
              </a:rPr>
              <a:t/>
            </a:r>
            <a:br>
              <a:rPr lang="en-US" altLang="zh-CN" sz="2400" dirty="0">
                <a:highlight>
                  <a:srgbClr val="00FFFF"/>
                </a:highlight>
              </a:rPr>
            </a:br>
            <a:r>
              <a:rPr lang="zh-CN" altLang="en-US" sz="2400" dirty="0">
                <a:highlight>
                  <a:srgbClr val="00FFFF"/>
                </a:highlight>
              </a:rPr>
              <a:t>马尔文粒度</a:t>
            </a:r>
            <a:r>
              <a:rPr lang="en-US" altLang="zh-CN" sz="2400" dirty="0">
                <a:highlight>
                  <a:srgbClr val="00FFFF"/>
                </a:highlight>
              </a:rPr>
              <a:t>&amp;</a:t>
            </a:r>
            <a:r>
              <a:rPr lang="zh-CN" altLang="en-US" sz="2400" dirty="0">
                <a:highlight>
                  <a:srgbClr val="00FFFF"/>
                </a:highlight>
              </a:rPr>
              <a:t>电位仪型号：</a:t>
            </a:r>
            <a:r>
              <a:rPr lang="en-US" altLang="zh-CN" sz="2400" dirty="0">
                <a:highlight>
                  <a:srgbClr val="00FFFF"/>
                </a:highlight>
              </a:rPr>
              <a:t>Nano ZS </a:t>
            </a:r>
            <a:br>
              <a:rPr lang="en-US" altLang="zh-CN" sz="2400" dirty="0">
                <a:highlight>
                  <a:srgbClr val="00FFFF"/>
                </a:highlight>
              </a:rPr>
            </a:br>
            <a:r>
              <a:rPr lang="zh-CN" altLang="en-US" sz="2400" dirty="0">
                <a:highlight>
                  <a:srgbClr val="00FFFF"/>
                </a:highlight>
              </a:rPr>
              <a:t>对应测试粒径范围为</a:t>
            </a:r>
            <a:r>
              <a:rPr lang="en-US" altLang="zh-CN" sz="2400" dirty="0">
                <a:highlight>
                  <a:srgbClr val="00FFFF"/>
                </a:highlight>
              </a:rPr>
              <a:t>0.6nm~6um, Zeta</a:t>
            </a:r>
            <a:r>
              <a:rPr lang="zh-CN" altLang="en-US" sz="2400" dirty="0">
                <a:highlight>
                  <a:srgbClr val="00FFFF"/>
                </a:highlight>
              </a:rPr>
              <a:t>电位粒径范围</a:t>
            </a:r>
            <a:r>
              <a:rPr lang="en-US" altLang="zh-CN" sz="2400" dirty="0">
                <a:highlight>
                  <a:srgbClr val="00FFFF"/>
                </a:highlight>
              </a:rPr>
              <a:t>5nm~10um</a:t>
            </a:r>
            <a:endParaRPr lang="zh-CN" altLang="en-US" sz="24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44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586" y="965981"/>
            <a:ext cx="595439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动态光散射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(DLS)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测试粒径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：测试光强随时间的变化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518950"/>
            <a:ext cx="774136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散射是光束偏离原来方向传播的现象，当光束通过测试体系时，由于体系内粒子的无规则运动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布朗运动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，光束通过产生的散射也随时间波动，这些散射波在探测器里相互干涉，得到随时间变化波动的光散射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散射光斑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63265" y="3761105"/>
            <a:ext cx="5686425" cy="2602156"/>
            <a:chOff x="971600" y="1709877"/>
            <a:chExt cx="7272808" cy="2989411"/>
          </a:xfrm>
        </p:grpSpPr>
        <p:grpSp>
          <p:nvGrpSpPr>
            <p:cNvPr id="3" name="Group 2"/>
            <p:cNvGrpSpPr/>
            <p:nvPr/>
          </p:nvGrpSpPr>
          <p:grpSpPr>
            <a:xfrm>
              <a:off x="971600" y="1709877"/>
              <a:ext cx="7272808" cy="2989411"/>
              <a:chOff x="251520" y="2476094"/>
              <a:chExt cx="7272808" cy="298941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2636912"/>
                <a:ext cx="5448300" cy="2638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1"/>
              <p:cNvSpPr txBox="1"/>
              <p:nvPr/>
            </p:nvSpPr>
            <p:spPr>
              <a:xfrm>
                <a:off x="251520" y="2476094"/>
                <a:ext cx="1512168" cy="3523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/>
                  <a:t>入射光</a:t>
                </a:r>
              </a:p>
            </p:txBody>
          </p:sp>
          <p:sp>
            <p:nvSpPr>
              <p:cNvPr id="11" name="TextBox 5"/>
              <p:cNvSpPr txBox="1"/>
              <p:nvPr/>
            </p:nvSpPr>
            <p:spPr>
              <a:xfrm>
                <a:off x="2051720" y="4627265"/>
                <a:ext cx="864095" cy="3166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00" dirty="0"/>
                  <a:t>检测器</a:t>
                </a:r>
              </a:p>
            </p:txBody>
          </p:sp>
          <p:sp>
            <p:nvSpPr>
              <p:cNvPr id="12" name="TextBox 7"/>
              <p:cNvSpPr txBox="1"/>
              <p:nvPr/>
            </p:nvSpPr>
            <p:spPr>
              <a:xfrm>
                <a:off x="4644007" y="3645023"/>
                <a:ext cx="1872208" cy="5996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/>
                  <a:t>大部分光穿过样品，未散射</a:t>
                </a:r>
              </a:p>
            </p:txBody>
          </p:sp>
          <p:sp>
            <p:nvSpPr>
              <p:cNvPr id="13" name="TextBox 8"/>
              <p:cNvSpPr txBox="1"/>
              <p:nvPr/>
            </p:nvSpPr>
            <p:spPr>
              <a:xfrm>
                <a:off x="5292080" y="4618554"/>
                <a:ext cx="2232248" cy="846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/>
                  <a:t>叠加后（增强或减弱）的“平均”散射光</a:t>
                </a:r>
              </a:p>
            </p:txBody>
          </p:sp>
        </p:grpSp>
        <p:grpSp>
          <p:nvGrpSpPr>
            <p:cNvPr id="14" name="Group 4"/>
            <p:cNvGrpSpPr/>
            <p:nvPr/>
          </p:nvGrpSpPr>
          <p:grpSpPr>
            <a:xfrm>
              <a:off x="1259632" y="3212976"/>
              <a:ext cx="1668338" cy="864096"/>
              <a:chOff x="3131840" y="1844824"/>
              <a:chExt cx="1668338" cy="864096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347865" y="2204864"/>
                <a:ext cx="607296" cy="50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3"/>
              <p:cNvSpPr txBox="1"/>
              <p:nvPr/>
            </p:nvSpPr>
            <p:spPr>
              <a:xfrm>
                <a:off x="3131840" y="1844824"/>
                <a:ext cx="1668338" cy="3523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/>
                  <a:t>平均检测角度</a:t>
                </a: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88900" y="3747135"/>
            <a:ext cx="339979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l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布朗运动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随机自由运动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受温度及介质粘度影响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颗粒越大，运动越慢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可以用扩散系数D表述其运动速度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94508" y="291028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测试粒径的基本原理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068" y="1029072"/>
            <a:ext cx="73212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波动随时间的变化表现取决于粒子的大小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温度不变情况下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288" y="77969"/>
            <a:ext cx="3570208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动态光散射测试粒径计算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5599" y="2223653"/>
            <a:ext cx="641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散射光强度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衰减相关函数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扩散系数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5298" y="1688742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大粒子运动缓慢，散射光斑强度缓慢波动，衰减缓慢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小粒子运动快速，散射光斑强度快速波动，衰减迅速</a:t>
            </a:r>
          </a:p>
        </p:txBody>
      </p:sp>
      <p:grpSp>
        <p:nvGrpSpPr>
          <p:cNvPr id="18" name="Group 2"/>
          <p:cNvGrpSpPr/>
          <p:nvPr/>
        </p:nvGrpSpPr>
        <p:grpSpPr>
          <a:xfrm>
            <a:off x="206559" y="3924525"/>
            <a:ext cx="2302883" cy="1463281"/>
            <a:chOff x="756949" y="4862726"/>
            <a:chExt cx="2590915" cy="1623255"/>
          </a:xfrm>
        </p:grpSpPr>
        <p:sp>
          <p:nvSpPr>
            <p:cNvPr id="30" name="Freeform 35"/>
            <p:cNvSpPr/>
            <p:nvPr/>
          </p:nvSpPr>
          <p:spPr bwMode="auto">
            <a:xfrm flipV="1">
              <a:off x="1049958" y="5301208"/>
              <a:ext cx="1721842" cy="781546"/>
            </a:xfrm>
            <a:custGeom>
              <a:avLst/>
              <a:gdLst>
                <a:gd name="T0" fmla="*/ 0 w 2769"/>
                <a:gd name="T1" fmla="*/ 0 h 968"/>
                <a:gd name="T2" fmla="*/ 0 w 2769"/>
                <a:gd name="T3" fmla="*/ 0 h 968"/>
                <a:gd name="T4" fmla="*/ 0 w 2769"/>
                <a:gd name="T5" fmla="*/ 0 h 968"/>
                <a:gd name="T6" fmla="*/ 0 w 2769"/>
                <a:gd name="T7" fmla="*/ 0 h 968"/>
                <a:gd name="T8" fmla="*/ 0 w 2769"/>
                <a:gd name="T9" fmla="*/ 0 h 968"/>
                <a:gd name="T10" fmla="*/ 0 w 2769"/>
                <a:gd name="T11" fmla="*/ 0 h 968"/>
                <a:gd name="T12" fmla="*/ 0 w 2769"/>
                <a:gd name="T13" fmla="*/ 0 h 968"/>
                <a:gd name="T14" fmla="*/ 0 w 2769"/>
                <a:gd name="T15" fmla="*/ 0 h 968"/>
                <a:gd name="T16" fmla="*/ 0 w 2769"/>
                <a:gd name="T17" fmla="*/ 0 h 968"/>
                <a:gd name="T18" fmla="*/ 0 w 2769"/>
                <a:gd name="T19" fmla="*/ 0 h 968"/>
                <a:gd name="T20" fmla="*/ 0 w 2769"/>
                <a:gd name="T21" fmla="*/ 0 h 968"/>
                <a:gd name="T22" fmla="*/ 0 w 2769"/>
                <a:gd name="T23" fmla="*/ 0 h 968"/>
                <a:gd name="T24" fmla="*/ 0 w 2769"/>
                <a:gd name="T25" fmla="*/ 0 h 968"/>
                <a:gd name="T26" fmla="*/ 0 w 2769"/>
                <a:gd name="T27" fmla="*/ 0 h 968"/>
                <a:gd name="T28" fmla="*/ 0 w 2769"/>
                <a:gd name="T29" fmla="*/ 0 h 968"/>
                <a:gd name="T30" fmla="*/ 0 w 2769"/>
                <a:gd name="T31" fmla="*/ 0 h 968"/>
                <a:gd name="T32" fmla="*/ 0 w 2769"/>
                <a:gd name="T33" fmla="*/ 0 h 968"/>
                <a:gd name="T34" fmla="*/ 0 w 2769"/>
                <a:gd name="T35" fmla="*/ 0 h 968"/>
                <a:gd name="T36" fmla="*/ 0 w 2769"/>
                <a:gd name="T37" fmla="*/ 0 h 968"/>
                <a:gd name="T38" fmla="*/ 0 w 2769"/>
                <a:gd name="T39" fmla="*/ 0 h 968"/>
                <a:gd name="T40" fmla="*/ 0 w 2769"/>
                <a:gd name="T41" fmla="*/ 0 h 968"/>
                <a:gd name="T42" fmla="*/ 0 w 2769"/>
                <a:gd name="T43" fmla="*/ 0 h 968"/>
                <a:gd name="T44" fmla="*/ 0 w 2769"/>
                <a:gd name="T45" fmla="*/ 0 h 968"/>
                <a:gd name="T46" fmla="*/ 0 w 2769"/>
                <a:gd name="T47" fmla="*/ 0 h 968"/>
                <a:gd name="T48" fmla="*/ 0 w 2769"/>
                <a:gd name="T49" fmla="*/ 0 h 968"/>
                <a:gd name="T50" fmla="*/ 0 w 2769"/>
                <a:gd name="T51" fmla="*/ 0 h 968"/>
                <a:gd name="T52" fmla="*/ 0 w 2769"/>
                <a:gd name="T53" fmla="*/ 0 h 968"/>
                <a:gd name="T54" fmla="*/ 0 w 2769"/>
                <a:gd name="T55" fmla="*/ 0 h 968"/>
                <a:gd name="T56" fmla="*/ 0 w 2769"/>
                <a:gd name="T57" fmla="*/ 0 h 968"/>
                <a:gd name="T58" fmla="*/ 0 w 2769"/>
                <a:gd name="T59" fmla="*/ 0 h 968"/>
                <a:gd name="T60" fmla="*/ 0 w 2769"/>
                <a:gd name="T61" fmla="*/ 0 h 968"/>
                <a:gd name="T62" fmla="*/ 0 w 2769"/>
                <a:gd name="T63" fmla="*/ 0 h 968"/>
                <a:gd name="T64" fmla="*/ 0 w 2769"/>
                <a:gd name="T65" fmla="*/ 0 h 968"/>
                <a:gd name="T66" fmla="*/ 0 w 2769"/>
                <a:gd name="T67" fmla="*/ 0 h 968"/>
                <a:gd name="T68" fmla="*/ 0 w 2769"/>
                <a:gd name="T69" fmla="*/ 0 h 968"/>
                <a:gd name="T70" fmla="*/ 0 w 2769"/>
                <a:gd name="T71" fmla="*/ 0 h 968"/>
                <a:gd name="T72" fmla="*/ 0 w 2769"/>
                <a:gd name="T73" fmla="*/ 0 h 968"/>
                <a:gd name="T74" fmla="*/ 0 w 2769"/>
                <a:gd name="T75" fmla="*/ 0 h 968"/>
                <a:gd name="T76" fmla="*/ 0 w 2769"/>
                <a:gd name="T77" fmla="*/ 0 h 968"/>
                <a:gd name="T78" fmla="*/ 0 w 2769"/>
                <a:gd name="T79" fmla="*/ 0 h 968"/>
                <a:gd name="T80" fmla="*/ 0 w 2769"/>
                <a:gd name="T81" fmla="*/ 0 h 968"/>
                <a:gd name="T82" fmla="*/ 0 w 2769"/>
                <a:gd name="T83" fmla="*/ 0 h 968"/>
                <a:gd name="T84" fmla="*/ 0 w 2769"/>
                <a:gd name="T85" fmla="*/ 0 h 968"/>
                <a:gd name="T86" fmla="*/ 0 w 2769"/>
                <a:gd name="T87" fmla="*/ 0 h 968"/>
                <a:gd name="T88" fmla="*/ 0 w 2769"/>
                <a:gd name="T89" fmla="*/ 0 h 968"/>
                <a:gd name="T90" fmla="*/ 0 w 2769"/>
                <a:gd name="T91" fmla="*/ 0 h 968"/>
                <a:gd name="T92" fmla="*/ 0 w 2769"/>
                <a:gd name="T93" fmla="*/ 0 h 968"/>
                <a:gd name="T94" fmla="*/ 0 w 2769"/>
                <a:gd name="T95" fmla="*/ 0 h 968"/>
                <a:gd name="T96" fmla="*/ 0 w 2769"/>
                <a:gd name="T97" fmla="*/ 0 h 968"/>
                <a:gd name="T98" fmla="*/ 0 w 2769"/>
                <a:gd name="T99" fmla="*/ 0 h 968"/>
                <a:gd name="T100" fmla="*/ 0 w 2769"/>
                <a:gd name="T101" fmla="*/ 0 h 968"/>
                <a:gd name="T102" fmla="*/ 0 w 2769"/>
                <a:gd name="T103" fmla="*/ 0 h 968"/>
                <a:gd name="T104" fmla="*/ 0 w 2769"/>
                <a:gd name="T105" fmla="*/ 0 h 968"/>
                <a:gd name="T106" fmla="*/ 0 w 2769"/>
                <a:gd name="T107" fmla="*/ 0 h 968"/>
                <a:gd name="T108" fmla="*/ 0 w 2769"/>
                <a:gd name="T109" fmla="*/ 0 h 968"/>
                <a:gd name="T110" fmla="*/ 0 w 2769"/>
                <a:gd name="T111" fmla="*/ 0 h 968"/>
                <a:gd name="T112" fmla="*/ 0 w 2769"/>
                <a:gd name="T113" fmla="*/ 0 h 968"/>
                <a:gd name="T114" fmla="*/ 0 w 2769"/>
                <a:gd name="T115" fmla="*/ 0 h 9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69" h="968">
                  <a:moveTo>
                    <a:pt x="8" y="714"/>
                  </a:moveTo>
                  <a:cubicBezTo>
                    <a:pt x="30" y="632"/>
                    <a:pt x="0" y="731"/>
                    <a:pt x="31" y="661"/>
                  </a:cubicBezTo>
                  <a:cubicBezTo>
                    <a:pt x="57" y="602"/>
                    <a:pt x="28" y="628"/>
                    <a:pt x="68" y="601"/>
                  </a:cubicBezTo>
                  <a:cubicBezTo>
                    <a:pt x="77" y="577"/>
                    <a:pt x="106" y="534"/>
                    <a:pt x="106" y="534"/>
                  </a:cubicBezTo>
                  <a:cubicBezTo>
                    <a:pt x="108" y="527"/>
                    <a:pt x="105" y="513"/>
                    <a:pt x="113" y="512"/>
                  </a:cubicBezTo>
                  <a:cubicBezTo>
                    <a:pt x="129" y="510"/>
                    <a:pt x="158" y="527"/>
                    <a:pt x="158" y="527"/>
                  </a:cubicBezTo>
                  <a:cubicBezTo>
                    <a:pt x="176" y="580"/>
                    <a:pt x="164" y="559"/>
                    <a:pt x="188" y="594"/>
                  </a:cubicBezTo>
                  <a:cubicBezTo>
                    <a:pt x="236" y="562"/>
                    <a:pt x="207" y="589"/>
                    <a:pt x="218" y="489"/>
                  </a:cubicBezTo>
                  <a:cubicBezTo>
                    <a:pt x="223" y="443"/>
                    <a:pt x="230" y="382"/>
                    <a:pt x="270" y="355"/>
                  </a:cubicBezTo>
                  <a:cubicBezTo>
                    <a:pt x="280" y="325"/>
                    <a:pt x="298" y="299"/>
                    <a:pt x="315" y="272"/>
                  </a:cubicBezTo>
                  <a:cubicBezTo>
                    <a:pt x="325" y="257"/>
                    <a:pt x="345" y="227"/>
                    <a:pt x="345" y="227"/>
                  </a:cubicBezTo>
                  <a:cubicBezTo>
                    <a:pt x="359" y="183"/>
                    <a:pt x="368" y="137"/>
                    <a:pt x="382" y="93"/>
                  </a:cubicBezTo>
                  <a:cubicBezTo>
                    <a:pt x="397" y="135"/>
                    <a:pt x="390" y="178"/>
                    <a:pt x="405" y="220"/>
                  </a:cubicBezTo>
                  <a:cubicBezTo>
                    <a:pt x="412" y="217"/>
                    <a:pt x="421" y="218"/>
                    <a:pt x="427" y="212"/>
                  </a:cubicBezTo>
                  <a:cubicBezTo>
                    <a:pt x="433" y="206"/>
                    <a:pt x="429" y="184"/>
                    <a:pt x="435" y="190"/>
                  </a:cubicBezTo>
                  <a:cubicBezTo>
                    <a:pt x="456" y="211"/>
                    <a:pt x="456" y="282"/>
                    <a:pt x="472" y="310"/>
                  </a:cubicBezTo>
                  <a:cubicBezTo>
                    <a:pt x="481" y="327"/>
                    <a:pt x="498" y="339"/>
                    <a:pt x="509" y="355"/>
                  </a:cubicBezTo>
                  <a:cubicBezTo>
                    <a:pt x="512" y="392"/>
                    <a:pt x="507" y="431"/>
                    <a:pt x="517" y="467"/>
                  </a:cubicBezTo>
                  <a:cubicBezTo>
                    <a:pt x="527" y="501"/>
                    <a:pt x="544" y="445"/>
                    <a:pt x="547" y="437"/>
                  </a:cubicBezTo>
                  <a:cubicBezTo>
                    <a:pt x="561" y="394"/>
                    <a:pt x="580" y="354"/>
                    <a:pt x="592" y="310"/>
                  </a:cubicBezTo>
                  <a:cubicBezTo>
                    <a:pt x="599" y="312"/>
                    <a:pt x="607" y="320"/>
                    <a:pt x="614" y="317"/>
                  </a:cubicBezTo>
                  <a:cubicBezTo>
                    <a:pt x="622" y="314"/>
                    <a:pt x="628" y="286"/>
                    <a:pt x="629" y="295"/>
                  </a:cubicBezTo>
                  <a:cubicBezTo>
                    <a:pt x="637" y="372"/>
                    <a:pt x="634" y="450"/>
                    <a:pt x="637" y="527"/>
                  </a:cubicBezTo>
                  <a:cubicBezTo>
                    <a:pt x="644" y="522"/>
                    <a:pt x="652" y="507"/>
                    <a:pt x="659" y="512"/>
                  </a:cubicBezTo>
                  <a:cubicBezTo>
                    <a:pt x="669" y="519"/>
                    <a:pt x="666" y="536"/>
                    <a:pt x="667" y="549"/>
                  </a:cubicBezTo>
                  <a:cubicBezTo>
                    <a:pt x="674" y="630"/>
                    <a:pt x="669" y="663"/>
                    <a:pt x="689" y="729"/>
                  </a:cubicBezTo>
                  <a:cubicBezTo>
                    <a:pt x="695" y="774"/>
                    <a:pt x="701" y="819"/>
                    <a:pt x="711" y="863"/>
                  </a:cubicBezTo>
                  <a:cubicBezTo>
                    <a:pt x="728" y="838"/>
                    <a:pt x="733" y="813"/>
                    <a:pt x="749" y="788"/>
                  </a:cubicBezTo>
                  <a:cubicBezTo>
                    <a:pt x="757" y="763"/>
                    <a:pt x="764" y="743"/>
                    <a:pt x="779" y="721"/>
                  </a:cubicBezTo>
                  <a:cubicBezTo>
                    <a:pt x="800" y="657"/>
                    <a:pt x="783" y="669"/>
                    <a:pt x="809" y="699"/>
                  </a:cubicBezTo>
                  <a:cubicBezTo>
                    <a:pt x="818" y="710"/>
                    <a:pt x="829" y="719"/>
                    <a:pt x="839" y="729"/>
                  </a:cubicBezTo>
                  <a:cubicBezTo>
                    <a:pt x="841" y="754"/>
                    <a:pt x="838" y="779"/>
                    <a:pt x="846" y="803"/>
                  </a:cubicBezTo>
                  <a:cubicBezTo>
                    <a:pt x="849" y="813"/>
                    <a:pt x="845" y="778"/>
                    <a:pt x="854" y="774"/>
                  </a:cubicBezTo>
                  <a:cubicBezTo>
                    <a:pt x="861" y="771"/>
                    <a:pt x="859" y="789"/>
                    <a:pt x="861" y="796"/>
                  </a:cubicBezTo>
                  <a:cubicBezTo>
                    <a:pt x="864" y="803"/>
                    <a:pt x="866" y="811"/>
                    <a:pt x="869" y="818"/>
                  </a:cubicBezTo>
                  <a:cubicBezTo>
                    <a:pt x="875" y="830"/>
                    <a:pt x="891" y="852"/>
                    <a:pt x="898" y="863"/>
                  </a:cubicBezTo>
                  <a:cubicBezTo>
                    <a:pt x="901" y="878"/>
                    <a:pt x="904" y="893"/>
                    <a:pt x="906" y="908"/>
                  </a:cubicBezTo>
                  <a:cubicBezTo>
                    <a:pt x="909" y="926"/>
                    <a:pt x="902" y="947"/>
                    <a:pt x="913" y="961"/>
                  </a:cubicBezTo>
                  <a:cubicBezTo>
                    <a:pt x="919" y="968"/>
                    <a:pt x="928" y="951"/>
                    <a:pt x="936" y="946"/>
                  </a:cubicBezTo>
                  <a:cubicBezTo>
                    <a:pt x="949" y="902"/>
                    <a:pt x="968" y="854"/>
                    <a:pt x="996" y="818"/>
                  </a:cubicBezTo>
                  <a:cubicBezTo>
                    <a:pt x="1004" y="843"/>
                    <a:pt x="1012" y="867"/>
                    <a:pt x="1018" y="893"/>
                  </a:cubicBezTo>
                  <a:cubicBezTo>
                    <a:pt x="1023" y="796"/>
                    <a:pt x="1018" y="689"/>
                    <a:pt x="1048" y="594"/>
                  </a:cubicBezTo>
                  <a:cubicBezTo>
                    <a:pt x="1051" y="534"/>
                    <a:pt x="1050" y="474"/>
                    <a:pt x="1056" y="414"/>
                  </a:cubicBezTo>
                  <a:cubicBezTo>
                    <a:pt x="1057" y="406"/>
                    <a:pt x="1057" y="431"/>
                    <a:pt x="1063" y="437"/>
                  </a:cubicBezTo>
                  <a:cubicBezTo>
                    <a:pt x="1068" y="443"/>
                    <a:pt x="1078" y="442"/>
                    <a:pt x="1085" y="444"/>
                  </a:cubicBezTo>
                  <a:cubicBezTo>
                    <a:pt x="1086" y="441"/>
                    <a:pt x="1100" y="397"/>
                    <a:pt x="1108" y="400"/>
                  </a:cubicBezTo>
                  <a:cubicBezTo>
                    <a:pt x="1117" y="403"/>
                    <a:pt x="1113" y="419"/>
                    <a:pt x="1115" y="429"/>
                  </a:cubicBezTo>
                  <a:cubicBezTo>
                    <a:pt x="1118" y="449"/>
                    <a:pt x="1120" y="469"/>
                    <a:pt x="1123" y="489"/>
                  </a:cubicBezTo>
                  <a:cubicBezTo>
                    <a:pt x="1132" y="546"/>
                    <a:pt x="1148" y="607"/>
                    <a:pt x="1168" y="661"/>
                  </a:cubicBezTo>
                  <a:cubicBezTo>
                    <a:pt x="1189" y="631"/>
                    <a:pt x="1191" y="597"/>
                    <a:pt x="1205" y="564"/>
                  </a:cubicBezTo>
                  <a:cubicBezTo>
                    <a:pt x="1220" y="527"/>
                    <a:pt x="1233" y="491"/>
                    <a:pt x="1243" y="452"/>
                  </a:cubicBezTo>
                  <a:cubicBezTo>
                    <a:pt x="1248" y="350"/>
                    <a:pt x="1259" y="261"/>
                    <a:pt x="1265" y="160"/>
                  </a:cubicBezTo>
                  <a:cubicBezTo>
                    <a:pt x="1278" y="202"/>
                    <a:pt x="1288" y="179"/>
                    <a:pt x="1317" y="160"/>
                  </a:cubicBezTo>
                  <a:cubicBezTo>
                    <a:pt x="1375" y="0"/>
                    <a:pt x="1322" y="312"/>
                    <a:pt x="1347" y="414"/>
                  </a:cubicBezTo>
                  <a:cubicBezTo>
                    <a:pt x="1350" y="437"/>
                    <a:pt x="1345" y="462"/>
                    <a:pt x="1355" y="482"/>
                  </a:cubicBezTo>
                  <a:cubicBezTo>
                    <a:pt x="1358" y="489"/>
                    <a:pt x="1371" y="480"/>
                    <a:pt x="1377" y="474"/>
                  </a:cubicBezTo>
                  <a:cubicBezTo>
                    <a:pt x="1383" y="468"/>
                    <a:pt x="1381" y="458"/>
                    <a:pt x="1385" y="452"/>
                  </a:cubicBezTo>
                  <a:cubicBezTo>
                    <a:pt x="1391" y="443"/>
                    <a:pt x="1400" y="437"/>
                    <a:pt x="1407" y="429"/>
                  </a:cubicBezTo>
                  <a:cubicBezTo>
                    <a:pt x="1410" y="407"/>
                    <a:pt x="1412" y="384"/>
                    <a:pt x="1415" y="362"/>
                  </a:cubicBezTo>
                  <a:cubicBezTo>
                    <a:pt x="1417" y="345"/>
                    <a:pt x="1407" y="302"/>
                    <a:pt x="1422" y="310"/>
                  </a:cubicBezTo>
                  <a:cubicBezTo>
                    <a:pt x="1447" y="323"/>
                    <a:pt x="1429" y="366"/>
                    <a:pt x="1437" y="392"/>
                  </a:cubicBezTo>
                  <a:cubicBezTo>
                    <a:pt x="1446" y="473"/>
                    <a:pt x="1428" y="485"/>
                    <a:pt x="1504" y="467"/>
                  </a:cubicBezTo>
                  <a:cubicBezTo>
                    <a:pt x="1523" y="411"/>
                    <a:pt x="1523" y="485"/>
                    <a:pt x="1527" y="504"/>
                  </a:cubicBezTo>
                  <a:cubicBezTo>
                    <a:pt x="1531" y="579"/>
                    <a:pt x="1531" y="650"/>
                    <a:pt x="1557" y="721"/>
                  </a:cubicBezTo>
                  <a:cubicBezTo>
                    <a:pt x="1576" y="693"/>
                    <a:pt x="1584" y="663"/>
                    <a:pt x="1594" y="631"/>
                  </a:cubicBezTo>
                  <a:cubicBezTo>
                    <a:pt x="1597" y="599"/>
                    <a:pt x="1593" y="565"/>
                    <a:pt x="1602" y="534"/>
                  </a:cubicBezTo>
                  <a:cubicBezTo>
                    <a:pt x="1606" y="519"/>
                    <a:pt x="1599" y="568"/>
                    <a:pt x="1609" y="579"/>
                  </a:cubicBezTo>
                  <a:cubicBezTo>
                    <a:pt x="1615" y="585"/>
                    <a:pt x="1620" y="565"/>
                    <a:pt x="1624" y="557"/>
                  </a:cubicBezTo>
                  <a:cubicBezTo>
                    <a:pt x="1635" y="535"/>
                    <a:pt x="1646" y="512"/>
                    <a:pt x="1654" y="489"/>
                  </a:cubicBezTo>
                  <a:cubicBezTo>
                    <a:pt x="1671" y="523"/>
                    <a:pt x="1682" y="557"/>
                    <a:pt x="1691" y="594"/>
                  </a:cubicBezTo>
                  <a:cubicBezTo>
                    <a:pt x="1694" y="619"/>
                    <a:pt x="1697" y="644"/>
                    <a:pt x="1699" y="669"/>
                  </a:cubicBezTo>
                  <a:cubicBezTo>
                    <a:pt x="1709" y="798"/>
                    <a:pt x="1681" y="820"/>
                    <a:pt x="1729" y="759"/>
                  </a:cubicBezTo>
                  <a:cubicBezTo>
                    <a:pt x="1743" y="724"/>
                    <a:pt x="1749" y="690"/>
                    <a:pt x="1759" y="654"/>
                  </a:cubicBezTo>
                  <a:cubicBezTo>
                    <a:pt x="1766" y="659"/>
                    <a:pt x="1772" y="671"/>
                    <a:pt x="1781" y="669"/>
                  </a:cubicBezTo>
                  <a:cubicBezTo>
                    <a:pt x="1803" y="665"/>
                    <a:pt x="1818" y="610"/>
                    <a:pt x="1826" y="594"/>
                  </a:cubicBezTo>
                  <a:cubicBezTo>
                    <a:pt x="1851" y="455"/>
                    <a:pt x="1839" y="310"/>
                    <a:pt x="1886" y="175"/>
                  </a:cubicBezTo>
                  <a:cubicBezTo>
                    <a:pt x="1902" y="199"/>
                    <a:pt x="1914" y="222"/>
                    <a:pt x="1923" y="250"/>
                  </a:cubicBezTo>
                  <a:cubicBezTo>
                    <a:pt x="1930" y="302"/>
                    <a:pt x="1944" y="349"/>
                    <a:pt x="1953" y="400"/>
                  </a:cubicBezTo>
                  <a:cubicBezTo>
                    <a:pt x="1954" y="398"/>
                    <a:pt x="1967" y="352"/>
                    <a:pt x="1976" y="355"/>
                  </a:cubicBezTo>
                  <a:cubicBezTo>
                    <a:pt x="1986" y="359"/>
                    <a:pt x="1981" y="375"/>
                    <a:pt x="1983" y="385"/>
                  </a:cubicBezTo>
                  <a:cubicBezTo>
                    <a:pt x="1986" y="537"/>
                    <a:pt x="1986" y="689"/>
                    <a:pt x="1991" y="841"/>
                  </a:cubicBezTo>
                  <a:cubicBezTo>
                    <a:pt x="1991" y="851"/>
                    <a:pt x="1995" y="821"/>
                    <a:pt x="1998" y="811"/>
                  </a:cubicBezTo>
                  <a:cubicBezTo>
                    <a:pt x="2000" y="803"/>
                    <a:pt x="2004" y="796"/>
                    <a:pt x="2006" y="788"/>
                  </a:cubicBezTo>
                  <a:cubicBezTo>
                    <a:pt x="2011" y="768"/>
                    <a:pt x="2016" y="749"/>
                    <a:pt x="2021" y="729"/>
                  </a:cubicBezTo>
                  <a:cubicBezTo>
                    <a:pt x="2042" y="647"/>
                    <a:pt x="2039" y="562"/>
                    <a:pt x="2065" y="482"/>
                  </a:cubicBezTo>
                  <a:cubicBezTo>
                    <a:pt x="2078" y="517"/>
                    <a:pt x="2060" y="540"/>
                    <a:pt x="2103" y="527"/>
                  </a:cubicBezTo>
                  <a:cubicBezTo>
                    <a:pt x="2121" y="468"/>
                    <a:pt x="2121" y="546"/>
                    <a:pt x="2125" y="564"/>
                  </a:cubicBezTo>
                  <a:cubicBezTo>
                    <a:pt x="2133" y="557"/>
                    <a:pt x="2137" y="542"/>
                    <a:pt x="2148" y="542"/>
                  </a:cubicBezTo>
                  <a:cubicBezTo>
                    <a:pt x="2156" y="542"/>
                    <a:pt x="2153" y="557"/>
                    <a:pt x="2155" y="564"/>
                  </a:cubicBezTo>
                  <a:cubicBezTo>
                    <a:pt x="2158" y="576"/>
                    <a:pt x="2160" y="589"/>
                    <a:pt x="2163" y="601"/>
                  </a:cubicBezTo>
                  <a:cubicBezTo>
                    <a:pt x="2184" y="535"/>
                    <a:pt x="2194" y="466"/>
                    <a:pt x="2215" y="400"/>
                  </a:cubicBezTo>
                  <a:cubicBezTo>
                    <a:pt x="2226" y="327"/>
                    <a:pt x="2220" y="71"/>
                    <a:pt x="2237" y="295"/>
                  </a:cubicBezTo>
                  <a:cubicBezTo>
                    <a:pt x="2248" y="641"/>
                    <a:pt x="2228" y="625"/>
                    <a:pt x="2260" y="504"/>
                  </a:cubicBezTo>
                  <a:cubicBezTo>
                    <a:pt x="2302" y="568"/>
                    <a:pt x="2274" y="649"/>
                    <a:pt x="2297" y="721"/>
                  </a:cubicBezTo>
                  <a:cubicBezTo>
                    <a:pt x="2302" y="714"/>
                    <a:pt x="2303" y="699"/>
                    <a:pt x="2312" y="699"/>
                  </a:cubicBezTo>
                  <a:cubicBezTo>
                    <a:pt x="2322" y="699"/>
                    <a:pt x="2333" y="739"/>
                    <a:pt x="2335" y="744"/>
                  </a:cubicBezTo>
                  <a:cubicBezTo>
                    <a:pt x="2341" y="779"/>
                    <a:pt x="2334" y="817"/>
                    <a:pt x="2350" y="848"/>
                  </a:cubicBezTo>
                  <a:cubicBezTo>
                    <a:pt x="2355" y="857"/>
                    <a:pt x="2355" y="828"/>
                    <a:pt x="2357" y="818"/>
                  </a:cubicBezTo>
                  <a:cubicBezTo>
                    <a:pt x="2360" y="808"/>
                    <a:pt x="2362" y="798"/>
                    <a:pt x="2365" y="788"/>
                  </a:cubicBezTo>
                  <a:cubicBezTo>
                    <a:pt x="2367" y="683"/>
                    <a:pt x="2368" y="579"/>
                    <a:pt x="2372" y="474"/>
                  </a:cubicBezTo>
                  <a:cubicBezTo>
                    <a:pt x="2377" y="322"/>
                    <a:pt x="2361" y="302"/>
                    <a:pt x="2395" y="370"/>
                  </a:cubicBezTo>
                  <a:cubicBezTo>
                    <a:pt x="2404" y="407"/>
                    <a:pt x="2417" y="445"/>
                    <a:pt x="2424" y="482"/>
                  </a:cubicBezTo>
                  <a:cubicBezTo>
                    <a:pt x="2430" y="514"/>
                    <a:pt x="2439" y="579"/>
                    <a:pt x="2439" y="579"/>
                  </a:cubicBezTo>
                  <a:cubicBezTo>
                    <a:pt x="2447" y="574"/>
                    <a:pt x="2458" y="572"/>
                    <a:pt x="2462" y="564"/>
                  </a:cubicBezTo>
                  <a:cubicBezTo>
                    <a:pt x="2466" y="556"/>
                    <a:pt x="2479" y="491"/>
                    <a:pt x="2484" y="474"/>
                  </a:cubicBezTo>
                  <a:cubicBezTo>
                    <a:pt x="2487" y="484"/>
                    <a:pt x="2489" y="494"/>
                    <a:pt x="2492" y="504"/>
                  </a:cubicBezTo>
                  <a:cubicBezTo>
                    <a:pt x="2494" y="514"/>
                    <a:pt x="2490" y="529"/>
                    <a:pt x="2499" y="534"/>
                  </a:cubicBezTo>
                  <a:cubicBezTo>
                    <a:pt x="2507" y="538"/>
                    <a:pt x="2514" y="524"/>
                    <a:pt x="2522" y="519"/>
                  </a:cubicBezTo>
                  <a:cubicBezTo>
                    <a:pt x="2586" y="586"/>
                    <a:pt x="2508" y="519"/>
                    <a:pt x="2559" y="519"/>
                  </a:cubicBezTo>
                  <a:cubicBezTo>
                    <a:pt x="2567" y="519"/>
                    <a:pt x="2580" y="559"/>
                    <a:pt x="2582" y="564"/>
                  </a:cubicBezTo>
                  <a:cubicBezTo>
                    <a:pt x="2597" y="615"/>
                    <a:pt x="2601" y="671"/>
                    <a:pt x="2619" y="721"/>
                  </a:cubicBezTo>
                  <a:cubicBezTo>
                    <a:pt x="2653" y="672"/>
                    <a:pt x="2643" y="589"/>
                    <a:pt x="2649" y="534"/>
                  </a:cubicBezTo>
                  <a:cubicBezTo>
                    <a:pt x="2652" y="503"/>
                    <a:pt x="2664" y="474"/>
                    <a:pt x="2671" y="444"/>
                  </a:cubicBezTo>
                  <a:cubicBezTo>
                    <a:pt x="2684" y="494"/>
                    <a:pt x="2696" y="544"/>
                    <a:pt x="2709" y="594"/>
                  </a:cubicBezTo>
                  <a:cubicBezTo>
                    <a:pt x="2724" y="572"/>
                    <a:pt x="2730" y="552"/>
                    <a:pt x="2739" y="527"/>
                  </a:cubicBezTo>
                  <a:cubicBezTo>
                    <a:pt x="2746" y="548"/>
                    <a:pt x="2752" y="564"/>
                    <a:pt x="2769" y="579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 flipV="1">
              <a:off x="1043608" y="4862726"/>
              <a:ext cx="0" cy="130257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1043608" y="6165304"/>
              <a:ext cx="23042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1715418" y="6178699"/>
              <a:ext cx="554035" cy="307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时间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 rot="16200000">
              <a:off x="401563" y="5375102"/>
              <a:ext cx="98777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光强 </a:t>
              </a:r>
              <a:r>
                <a:rPr lang="en-GB" altLang="zh-CN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(</a:t>
              </a:r>
              <a:r>
                <a:rPr lang="en-GB" altLang="zh-CN" sz="1200" b="1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kcps</a:t>
              </a:r>
              <a:r>
                <a:rPr lang="en-GB" altLang="zh-CN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35" name="Group 5"/>
          <p:cNvGrpSpPr/>
          <p:nvPr/>
        </p:nvGrpSpPr>
        <p:grpSpPr>
          <a:xfrm>
            <a:off x="2939602" y="3837285"/>
            <a:ext cx="2022154" cy="1609796"/>
            <a:chOff x="2854840" y="4725144"/>
            <a:chExt cx="2022154" cy="1609796"/>
          </a:xfrm>
        </p:grpSpPr>
        <p:pic>
          <p:nvPicPr>
            <p:cNvPr id="36" name="Picture 28" descr="Correlogram Small Particl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725144"/>
              <a:ext cx="1817162" cy="143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3652858" y="6057941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时间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 rot="16200000">
              <a:off x="2593230" y="5319890"/>
              <a:ext cx="80021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相关系数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2262406" y="3587606"/>
            <a:ext cx="520700" cy="122237"/>
          </a:xfrm>
          <a:prstGeom prst="rightArrow">
            <a:avLst>
              <a:gd name="adj1" fmla="val 50000"/>
              <a:gd name="adj2" fmla="val 10649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487477" y="3515658"/>
            <a:ext cx="15696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 dirty="0">
                <a:solidFill>
                  <a:srgbClr val="000066"/>
                </a:solidFill>
                <a:latin typeface="Arial" panose="020B0604020202020204" pitchFamily="34" charset="0"/>
              </a:rPr>
              <a:t>连续测量散射光光强</a:t>
            </a:r>
            <a:endParaRPr lang="en-GB" altLang="zh-CN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2960301" y="3510518"/>
            <a:ext cx="20313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 dirty="0">
                <a:solidFill>
                  <a:srgbClr val="000066"/>
                </a:solidFill>
                <a:latin typeface="Arial" panose="020B0604020202020204" pitchFamily="34" charset="0"/>
              </a:rPr>
              <a:t>相关运算得到光强相关方程</a:t>
            </a:r>
            <a:endParaRPr lang="en-GB" altLang="zh-CN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739874" y="3417783"/>
            <a:ext cx="2852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 dirty="0">
                <a:solidFill>
                  <a:srgbClr val="000066"/>
                </a:solidFill>
                <a:latin typeface="Arial" panose="020B0604020202020204" pitchFamily="34" charset="0"/>
              </a:rPr>
              <a:t>数学解析出扩散系数，代入斯托</a:t>
            </a:r>
            <a:endParaRPr lang="en-US" altLang="zh-CN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200" b="1" dirty="0">
                <a:solidFill>
                  <a:srgbClr val="000066"/>
                </a:solidFill>
                <a:latin typeface="Arial" panose="020B0604020202020204" pitchFamily="34" charset="0"/>
              </a:rPr>
              <a:t>克斯</a:t>
            </a:r>
            <a:r>
              <a:rPr lang="en-US" altLang="zh-CN" sz="1200" b="1" dirty="0">
                <a:solidFill>
                  <a:srgbClr val="000066"/>
                </a:solidFill>
                <a:latin typeface="Arial" panose="020B0604020202020204" pitchFamily="34" charset="0"/>
              </a:rPr>
              <a:t>-</a:t>
            </a:r>
            <a:r>
              <a:rPr lang="zh-CN" altLang="en-US" sz="1200" b="1" dirty="0">
                <a:solidFill>
                  <a:srgbClr val="000066"/>
                </a:solidFill>
                <a:latin typeface="Arial" panose="020B0604020202020204" pitchFamily="34" charset="0"/>
              </a:rPr>
              <a:t>爱因斯坦方程，得到颗粒粒径结果</a:t>
            </a:r>
            <a:endParaRPr lang="en-GB" altLang="zh-CN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43" name="Group 20"/>
          <p:cNvGrpSpPr/>
          <p:nvPr/>
        </p:nvGrpSpPr>
        <p:grpSpPr>
          <a:xfrm>
            <a:off x="5100692" y="4012034"/>
            <a:ext cx="3771528" cy="1393772"/>
            <a:chOff x="5220072" y="5085184"/>
            <a:chExt cx="3771528" cy="1393772"/>
          </a:xfrm>
        </p:grpSpPr>
        <p:pic>
          <p:nvPicPr>
            <p:cNvPr id="44" name="Picture 9" descr="Small Particles PS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0" y="5085184"/>
              <a:ext cx="3562350" cy="132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 rot="16200000">
              <a:off x="4958462" y="5490811"/>
              <a:ext cx="80021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光强分布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Text Box 38"/>
            <p:cNvSpPr txBox="1">
              <a:spLocks noChangeArrowheads="1"/>
            </p:cNvSpPr>
            <p:nvPr/>
          </p:nvSpPr>
          <p:spPr bwMode="auto">
            <a:xfrm>
              <a:off x="6588224" y="6201957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粒径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" name="AutoShape 27"/>
          <p:cNvSpPr>
            <a:spLocks noChangeArrowheads="1"/>
          </p:cNvSpPr>
          <p:nvPr/>
        </p:nvSpPr>
        <p:spPr bwMode="auto">
          <a:xfrm>
            <a:off x="5125576" y="3587606"/>
            <a:ext cx="520700" cy="122237"/>
          </a:xfrm>
          <a:prstGeom prst="rightArrow">
            <a:avLst>
              <a:gd name="adj1" fmla="val 50000"/>
              <a:gd name="adj2" fmla="val 10649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7114" y="1037164"/>
            <a:ext cx="5976664" cy="3080459"/>
          </a:xfrm>
          <a:prstGeom prst="rect">
            <a:avLst/>
          </a:prstGeom>
          <a:blipFill rotWithShape="1">
            <a:blip r:embed="rId2"/>
            <a:stretch>
              <a:fillRect b="-138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2051" y="5027787"/>
            <a:ext cx="8100392" cy="142295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根据方程，在已知温度和</a:t>
            </a:r>
            <a:r>
              <a:rPr lang="zh-CN" altLang="en-US" sz="2000" kern="0" dirty="0">
                <a:ln>
                  <a:noFill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介质粘度</a:t>
            </a:r>
            <a:r>
              <a:rPr lang="zh-CN" altLang="en-US" sz="2000" kern="0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的条件下，若能获得颗粒扩散系数，便能获得颗粒的流体力学粒径信息。通过动态光散射测试技术，可获得颗粒扩散系数。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24506" y="382764"/>
            <a:ext cx="339548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kern="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斯托克斯</a:t>
            </a:r>
            <a:r>
              <a:rPr lang="en-US" altLang="zh-CN" sz="2400" kern="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400" kern="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爱因斯坦方程</a:t>
            </a:r>
            <a:endParaRPr lang="zh-CN" altLang="en-US" sz="240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5" name="任意多边形 102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</p:sp>
      <p:sp>
        <p:nvSpPr>
          <p:cNvPr id="1026" name="任意多边形 1025"/>
          <p:cNvSpPr/>
          <p:nvPr/>
        </p:nvSpPr>
        <p:spPr>
          <a:xfrm>
            <a:off x="127000" y="127000"/>
            <a:ext cx="3424555" cy="289179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/>
        </p:nvSpPr>
        <p:spPr>
          <a:xfrm>
            <a:off x="415848" y="870366"/>
            <a:ext cx="3041015" cy="4432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概念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–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等效圆球粒径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5388610" y="2117725"/>
            <a:ext cx="31686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4CAE6B"/>
              </a:buClr>
              <a:buSzPct val="150000"/>
              <a:buFont typeface="Arial" panose="020B0604020202020204" pitchFamily="34" charset="0"/>
              <a:buChar char="›"/>
              <a:defRPr sz="2600">
                <a:solidFill>
                  <a:srgbClr val="35393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600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左侧的圆柱体和右侧直径为</a:t>
            </a:r>
            <a:r>
              <a:rPr lang="en-US" altLang="zh-CN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213um</a:t>
            </a:r>
            <a:r>
              <a:rPr lang="zh-CN" altLang="en-US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的球体具有相同的体积，可称此圆球为左侧圆柱体的体积等效圆球。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CN" sz="2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292" name="Picture 9" descr="Equivalent_sphe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780" y="2117725"/>
            <a:ext cx="4048760" cy="324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ontent Placeholder 1"/>
          <p:cNvSpPr>
            <a:spLocks noGrp="1"/>
          </p:cNvSpPr>
          <p:nvPr/>
        </p:nvSpPr>
        <p:spPr>
          <a:xfrm>
            <a:off x="313492" y="1426210"/>
            <a:ext cx="7772400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81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AE6B"/>
              </a:buClr>
              <a:buSzPct val="150000"/>
              <a:buFont typeface="Arial" panose="020B0604020202020204" pitchFamily="34" charset="0"/>
              <a:buChar char="›"/>
              <a:defRPr sz="2600">
                <a:solidFill>
                  <a:srgbClr val="353939"/>
                </a:solidFill>
                <a:latin typeface="+mn-lt"/>
                <a:ea typeface="+mn-ea"/>
                <a:cs typeface="+mn-cs"/>
              </a:defRPr>
            </a:lvl1pPr>
            <a:lvl2pPr marL="860425" indent="-2889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rgbClr val="353939"/>
                </a:solidFill>
                <a:latin typeface="+mn-lt"/>
              </a:defRPr>
            </a:lvl2pPr>
            <a:lvl3pPr marL="1240155" indent="-1892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53939"/>
                </a:solidFill>
                <a:latin typeface="+mn-lt"/>
              </a:defRPr>
            </a:lvl3pPr>
            <a:lvl4pPr marL="1710055" indent="-18605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53939"/>
                </a:solidFill>
                <a:latin typeface="+mn-lt"/>
              </a:defRPr>
            </a:lvl4pPr>
            <a:lvl5pPr marL="1997075" indent="-920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5pPr>
            <a:lvl6pPr marL="24542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6pPr>
            <a:lvl7pPr marL="29114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7pPr>
            <a:lvl8pPr marL="33686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8pPr>
            <a:lvl9pPr marL="38258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等效圆球粒径是通过测量样品颗粒的某种特征，然后以具有相同特征的球体直径来表征它的大小。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4" name="Group 7"/>
          <p:cNvGrpSpPr/>
          <p:nvPr/>
        </p:nvGrpSpPr>
        <p:grpSpPr bwMode="auto">
          <a:xfrm>
            <a:off x="1316990" y="5485765"/>
            <a:ext cx="6722745" cy="1194435"/>
            <a:chOff x="431" y="1888"/>
            <a:chExt cx="4717" cy="1134"/>
          </a:xfrm>
        </p:grpSpPr>
        <p:pic>
          <p:nvPicPr>
            <p:cNvPr id="10245" name="Picture 4" descr="7179 GS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92"/>
            <a:stretch>
              <a:fillRect/>
            </a:stretch>
          </p:blipFill>
          <p:spPr bwMode="auto">
            <a:xfrm>
              <a:off x="2064" y="1888"/>
              <a:ext cx="1497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5" descr="Imag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92"/>
            <a:stretch>
              <a:fillRect/>
            </a:stretch>
          </p:blipFill>
          <p:spPr bwMode="auto">
            <a:xfrm>
              <a:off x="431" y="1888"/>
              <a:ext cx="1497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6" descr="Alumina x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92"/>
            <a:stretch>
              <a:fillRect/>
            </a:stretch>
          </p:blipFill>
          <p:spPr bwMode="auto">
            <a:xfrm>
              <a:off x="3651" y="1888"/>
              <a:ext cx="1497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本框 2"/>
          <p:cNvSpPr txBox="1"/>
          <p:nvPr/>
        </p:nvSpPr>
        <p:spPr>
          <a:xfrm>
            <a:off x="2771800" y="296228"/>
            <a:ext cx="3291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粒径的基本表达方式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88610" y="4379595"/>
            <a:ext cx="3310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i="1"/>
              <a:t>DLS</a:t>
            </a:r>
            <a:r>
              <a:rPr lang="zh-CN" altLang="en-US" b="1" i="1"/>
              <a:t>测试中颗粒粒径信息：</a:t>
            </a:r>
            <a:r>
              <a:rPr lang="zh-CN" altLang="en-US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和被测颗粒有相同散射光强度的等效圆球</a:t>
            </a:r>
            <a:endParaRPr lang="zh-CN" altLang="en-US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2125" y="978535"/>
            <a:ext cx="842327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根据占比类型的不同，</a:t>
            </a:r>
          </a:p>
          <a:p>
            <a:pPr marL="342900" indent="0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可以有光强分布（该粒径的颗粒所引起的散射光光强占散射光光强的百分比），体积分布（该粒径的颗粒体积占总体积的百分比），</a:t>
            </a:r>
          </a:p>
          <a:p>
            <a:pPr marL="342900" indent="0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数量分布（该粒径的颗粒数量占总数量的百分比）。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对比不同分布方式，相同数量的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5nm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50nm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颗粒：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6" name="Group 14"/>
          <p:cNvGrpSpPr/>
          <p:nvPr/>
        </p:nvGrpSpPr>
        <p:grpSpPr bwMode="auto">
          <a:xfrm>
            <a:off x="590152" y="3806044"/>
            <a:ext cx="1956310" cy="2389621"/>
            <a:chOff x="96" y="1776"/>
            <a:chExt cx="2029" cy="2666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24" y="4070"/>
              <a:ext cx="102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zh-CN" altLang="en-US" sz="1400" dirty="0">
                  <a:latin typeface="Arial" panose="020B0604020202020204" pitchFamily="34" charset="0"/>
                  <a:ea typeface="宋体" panose="02010600030101010101" pitchFamily="2" charset="-122"/>
                </a:rPr>
                <a:t>直径</a:t>
              </a:r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(nm)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 rot="16200000">
              <a:off x="-277" y="2499"/>
              <a:ext cx="1092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zh-CN" altLang="en-US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数量分布</a:t>
              </a:r>
              <a:endParaRPr lang="en-GB" altLang="zh-CN" sz="1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864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104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536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728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84" y="1776"/>
              <a:ext cx="1344" cy="20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720" y="1910"/>
              <a:ext cx="309" cy="1886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392" y="1910"/>
              <a:ext cx="309" cy="1886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724" y="3878"/>
              <a:ext cx="319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885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584" y="3878"/>
              <a:ext cx="54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100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289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624" y="2184"/>
              <a:ext cx="32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500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1296" y="2184"/>
              <a:ext cx="32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500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32" name="Group 30"/>
          <p:cNvGrpSpPr/>
          <p:nvPr/>
        </p:nvGrpSpPr>
        <p:grpSpPr bwMode="auto">
          <a:xfrm>
            <a:off x="3557886" y="3806044"/>
            <a:ext cx="1959204" cy="2389621"/>
            <a:chOff x="1965" y="1776"/>
            <a:chExt cx="2032" cy="2666"/>
          </a:xfrm>
        </p:grpSpPr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496" y="4070"/>
              <a:ext cx="107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zh-CN" altLang="en-US" sz="1400" dirty="0">
                  <a:latin typeface="Arial" panose="020B0604020202020204" pitchFamily="34" charset="0"/>
                  <a:ea typeface="宋体" panose="02010600030101010101" pitchFamily="2" charset="-122"/>
                </a:rPr>
                <a:t>直径</a:t>
              </a:r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 (nm)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 rot="16200000">
              <a:off x="1592" y="2513"/>
              <a:ext cx="1092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zh-CN" altLang="en-US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体积分布</a:t>
              </a:r>
              <a:endParaRPr lang="en-GB" altLang="zh-CN" sz="1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2736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976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3408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3600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256" y="1776"/>
              <a:ext cx="1344" cy="20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2592" y="3648"/>
              <a:ext cx="309" cy="148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00FF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3264" y="1910"/>
              <a:ext cx="309" cy="1886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00FF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579" y="3878"/>
              <a:ext cx="319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2791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3456" y="3878"/>
              <a:ext cx="54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100</a:t>
              </a:r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3141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2495" y="3360"/>
              <a:ext cx="22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2818" y="2131"/>
              <a:ext cx="672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1000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" name="Group 46"/>
          <p:cNvGrpSpPr/>
          <p:nvPr/>
        </p:nvGrpSpPr>
        <p:grpSpPr bwMode="auto">
          <a:xfrm>
            <a:off x="6608364" y="3819401"/>
            <a:ext cx="1958237" cy="2217525"/>
            <a:chOff x="3887" y="1776"/>
            <a:chExt cx="2031" cy="2474"/>
          </a:xfrm>
        </p:grpSpPr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 rot="16200000">
              <a:off x="3079" y="2657"/>
              <a:ext cx="196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zh-CN" altLang="en-US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瑞利散射光强分布</a:t>
              </a:r>
              <a:endParaRPr lang="en-GB" altLang="zh-CN" sz="1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4657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4897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5329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5521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177" y="1776"/>
              <a:ext cx="1344" cy="20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4513" y="3744"/>
              <a:ext cx="309" cy="52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5185" y="1910"/>
              <a:ext cx="309" cy="1886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4468" y="3878"/>
              <a:ext cx="319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4710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5377" y="3878"/>
              <a:ext cx="54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100</a:t>
              </a:r>
            </a:p>
          </p:txBody>
        </p:sp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5137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</a:p>
          </p:txBody>
        </p:sp>
        <p:sp>
          <p:nvSpPr>
            <p:cNvPr id="62" name="Text Box 60"/>
            <p:cNvSpPr txBox="1">
              <a:spLocks noChangeArrowheads="1"/>
            </p:cNvSpPr>
            <p:nvPr/>
          </p:nvSpPr>
          <p:spPr bwMode="auto">
            <a:xfrm>
              <a:off x="4512" y="3408"/>
              <a:ext cx="22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3" name="Text Box 61"/>
            <p:cNvSpPr txBox="1">
              <a:spLocks noChangeArrowheads="1"/>
            </p:cNvSpPr>
            <p:nvPr/>
          </p:nvSpPr>
          <p:spPr bwMode="auto">
            <a:xfrm>
              <a:off x="4368" y="2160"/>
              <a:ext cx="1126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1,000,000</a:t>
              </a:r>
            </a:p>
          </p:txBody>
        </p:sp>
      </p:grp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7054432" y="5843608"/>
            <a:ext cx="10384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直径</a:t>
            </a:r>
            <a:r>
              <a:rPr lang="en-GB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 (nm)</a:t>
            </a:r>
          </a:p>
        </p:txBody>
      </p:sp>
      <p:sp>
        <p:nvSpPr>
          <p:cNvPr id="3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26355" y="4520252"/>
            <a:ext cx="1824222" cy="5232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6" name="Rectangle 6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23528" y="4503839"/>
            <a:ext cx="1486689" cy="6117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/>
        </p:nvSpPr>
        <p:spPr>
          <a:xfrm>
            <a:off x="3203849" y="262890"/>
            <a:ext cx="2520280" cy="4432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粒径分布类型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32"/>
          <p:cNvGrpSpPr/>
          <p:nvPr/>
        </p:nvGrpSpPr>
        <p:grpSpPr bwMode="auto">
          <a:xfrm>
            <a:off x="899592" y="1426740"/>
            <a:ext cx="7772400" cy="4954588"/>
            <a:chOff x="624" y="672"/>
            <a:chExt cx="4896" cy="3121"/>
          </a:xfrm>
        </p:grpSpPr>
        <p:sp>
          <p:nvSpPr>
            <p:cNvPr id="7173" name="Rectangle 2"/>
            <p:cNvSpPr>
              <a:spLocks noChangeArrowheads="1"/>
            </p:cNvSpPr>
            <p:nvPr/>
          </p:nvSpPr>
          <p:spPr bwMode="auto">
            <a:xfrm>
              <a:off x="672" y="672"/>
              <a:ext cx="4512" cy="26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1344" y="67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1987" y="67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5"/>
            <p:cNvSpPr>
              <a:spLocks noChangeShapeType="1"/>
            </p:cNvSpPr>
            <p:nvPr/>
          </p:nvSpPr>
          <p:spPr bwMode="auto">
            <a:xfrm>
              <a:off x="2630" y="672"/>
              <a:ext cx="0" cy="27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6"/>
            <p:cNvSpPr>
              <a:spLocks noChangeShapeType="1"/>
            </p:cNvSpPr>
            <p:nvPr/>
          </p:nvSpPr>
          <p:spPr bwMode="auto">
            <a:xfrm>
              <a:off x="4560" y="672"/>
              <a:ext cx="0" cy="27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7"/>
            <p:cNvSpPr>
              <a:spLocks noChangeShapeType="1"/>
            </p:cNvSpPr>
            <p:nvPr/>
          </p:nvSpPr>
          <p:spPr bwMode="auto">
            <a:xfrm>
              <a:off x="3273" y="672"/>
              <a:ext cx="0" cy="27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8"/>
            <p:cNvSpPr>
              <a:spLocks noChangeShapeType="1"/>
            </p:cNvSpPr>
            <p:nvPr/>
          </p:nvSpPr>
          <p:spPr bwMode="auto">
            <a:xfrm>
              <a:off x="3916" y="672"/>
              <a:ext cx="0" cy="27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Text Box 9"/>
            <p:cNvSpPr txBox="1">
              <a:spLocks noChangeArrowheads="1"/>
            </p:cNvSpPr>
            <p:nvPr/>
          </p:nvSpPr>
          <p:spPr bwMode="auto">
            <a:xfrm>
              <a:off x="1233" y="339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chemeClr val="accent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>
              <a:off x="1857" y="3390"/>
              <a:ext cx="3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chemeClr val="accent2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2481" y="3390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chemeClr val="accent2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3159" y="339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3783" y="3390"/>
              <a:ext cx="3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4407" y="3390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7186" name="Text Box 15"/>
            <p:cNvSpPr txBox="1">
              <a:spLocks noChangeArrowheads="1"/>
            </p:cNvSpPr>
            <p:nvPr/>
          </p:nvSpPr>
          <p:spPr bwMode="auto">
            <a:xfrm>
              <a:off x="1680" y="3543"/>
              <a:ext cx="10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GB" sz="2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纳米</a:t>
              </a:r>
            </a:p>
          </p:txBody>
        </p:sp>
        <p:sp>
          <p:nvSpPr>
            <p:cNvPr id="7187" name="Text Box 16"/>
            <p:cNvSpPr txBox="1">
              <a:spLocks noChangeArrowheads="1"/>
            </p:cNvSpPr>
            <p:nvPr/>
          </p:nvSpPr>
          <p:spPr bwMode="auto">
            <a:xfrm>
              <a:off x="3735" y="3521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GB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微米</a:t>
              </a:r>
            </a:p>
          </p:txBody>
        </p:sp>
        <p:sp>
          <p:nvSpPr>
            <p:cNvPr id="7188" name="Text Box 17"/>
            <p:cNvSpPr txBox="1">
              <a:spLocks noChangeArrowheads="1"/>
            </p:cNvSpPr>
            <p:nvPr/>
          </p:nvSpPr>
          <p:spPr bwMode="auto">
            <a:xfrm>
              <a:off x="624" y="339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0.1</a:t>
              </a:r>
            </a:p>
          </p:txBody>
        </p:sp>
        <p:sp>
          <p:nvSpPr>
            <p:cNvPr id="7189" name="Text Box 18"/>
            <p:cNvSpPr txBox="1">
              <a:spLocks noChangeArrowheads="1"/>
            </p:cNvSpPr>
            <p:nvPr/>
          </p:nvSpPr>
          <p:spPr bwMode="auto">
            <a:xfrm>
              <a:off x="4944" y="339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7190" name="Rectangle 19"/>
            <p:cNvSpPr>
              <a:spLocks noChangeArrowheads="1"/>
            </p:cNvSpPr>
            <p:nvPr/>
          </p:nvSpPr>
          <p:spPr bwMode="auto">
            <a:xfrm>
              <a:off x="4176" y="1062"/>
              <a:ext cx="1008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</a:rPr>
                <a:t>筛分法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1" name="Rectangle 20"/>
            <p:cNvSpPr>
              <a:spLocks noChangeArrowheads="1"/>
            </p:cNvSpPr>
            <p:nvPr/>
          </p:nvSpPr>
          <p:spPr bwMode="auto">
            <a:xfrm>
              <a:off x="960" y="1356"/>
              <a:ext cx="211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</a:rPr>
                <a:t>电子显微镜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2" name="Rectangle 21"/>
            <p:cNvSpPr>
              <a:spLocks noChangeArrowheads="1"/>
            </p:cNvSpPr>
            <p:nvPr/>
          </p:nvSpPr>
          <p:spPr bwMode="auto">
            <a:xfrm>
              <a:off x="3270" y="1650"/>
              <a:ext cx="1488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</a:rPr>
                <a:t>沉降法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3" name="Rectangle 22"/>
            <p:cNvSpPr>
              <a:spLocks noChangeArrowheads="1"/>
            </p:cNvSpPr>
            <p:nvPr/>
          </p:nvSpPr>
          <p:spPr bwMode="auto">
            <a:xfrm>
              <a:off x="1968" y="1944"/>
              <a:ext cx="2592" cy="192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</a:rPr>
                <a:t>离心法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4" name="Rectangle 23"/>
            <p:cNvSpPr>
              <a:spLocks noChangeArrowheads="1"/>
            </p:cNvSpPr>
            <p:nvPr/>
          </p:nvSpPr>
          <p:spPr bwMode="auto">
            <a:xfrm>
              <a:off x="2256" y="2826"/>
              <a:ext cx="2928" cy="192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</a:rPr>
                <a:t>激光衍射法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5" name="Rectangle 24"/>
            <p:cNvSpPr>
              <a:spLocks noChangeArrowheads="1"/>
            </p:cNvSpPr>
            <p:nvPr/>
          </p:nvSpPr>
          <p:spPr bwMode="auto">
            <a:xfrm>
              <a:off x="3264" y="2238"/>
              <a:ext cx="148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</a:rPr>
                <a:t>电阻法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6" name="Rectangle 25"/>
            <p:cNvSpPr>
              <a:spLocks noChangeArrowheads="1"/>
            </p:cNvSpPr>
            <p:nvPr/>
          </p:nvSpPr>
          <p:spPr bwMode="auto">
            <a:xfrm>
              <a:off x="960" y="768"/>
              <a:ext cx="230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</a:rPr>
                <a:t>扫描电镜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7" name="Rectangle 26"/>
            <p:cNvSpPr>
              <a:spLocks noChangeArrowheads="1"/>
            </p:cNvSpPr>
            <p:nvPr/>
          </p:nvSpPr>
          <p:spPr bwMode="auto">
            <a:xfrm>
              <a:off x="1152" y="2532"/>
              <a:ext cx="254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</a:rPr>
                <a:t>动态光散射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8" name="Rectangle 27"/>
            <p:cNvSpPr>
              <a:spLocks noChangeArrowheads="1"/>
            </p:cNvSpPr>
            <p:nvPr/>
          </p:nvSpPr>
          <p:spPr bwMode="auto">
            <a:xfrm>
              <a:off x="2016" y="3120"/>
              <a:ext cx="316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</a:rPr>
                <a:t>声光谱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9" name="Rectangle 28"/>
            <p:cNvSpPr>
              <a:spLocks noChangeArrowheads="1"/>
            </p:cNvSpPr>
            <p:nvPr/>
          </p:nvSpPr>
          <p:spPr bwMode="auto">
            <a:xfrm>
              <a:off x="3216" y="1356"/>
              <a:ext cx="1968" cy="192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</a:rPr>
                <a:t>显微镜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2290" name="Rectangle 2"/>
          <p:cNvSpPr>
            <a:spLocks noGrp="1" noChangeArrowheads="1"/>
          </p:cNvSpPr>
          <p:nvPr/>
        </p:nvSpPr>
        <p:spPr>
          <a:xfrm>
            <a:off x="2240394" y="576544"/>
            <a:ext cx="4907598" cy="4432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不同粒径测试方法的测试范围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5ZDE2MTQyNTRhMzRjNDQ0MzdjOGVmYzNiMmQ3Mz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f42fb93-acc2-4a89-9769-d510624642a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1531</Words>
  <Application>Microsoft Office PowerPoint</Application>
  <PresentationFormat>全屏显示(4:3)</PresentationFormat>
  <Paragraphs>174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马尔文纳米粒径及电位分析仪</vt:lpstr>
      <vt:lpstr>能源材料大楼4427室 马尔文粒度&amp;电位仪型号：Nano ZS  对应测量类型为粒径，分子量和Zeta电位，激光为633nm</vt:lpstr>
      <vt:lpstr>能源材料大楼4427室 马尔文粒度&amp;电位仪型号：Nano ZS  对应测试粒径范围为0.6nm~6um, Zeta电位粒径范围5nm~10um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马尔文纳米粒径及电位分析仪培训手册</dc:title>
  <dc:creator>Administrator</dc:creator>
  <cp:lastModifiedBy>FT-IR</cp:lastModifiedBy>
  <cp:revision>52</cp:revision>
  <dcterms:created xsi:type="dcterms:W3CDTF">2017-11-15T15:08:00Z</dcterms:created>
  <dcterms:modified xsi:type="dcterms:W3CDTF">2024-04-01T01:59:45Z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B522FAE37F614595B6DD46995A22136E</vt:lpwstr>
  </property>
</Properties>
</file>