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6"/>
  </p:notesMasterIdLst>
  <p:sldIdLst>
    <p:sldId id="336" r:id="rId3"/>
    <p:sldId id="338" r:id="rId4"/>
    <p:sldId id="341" r:id="rId5"/>
    <p:sldId id="339" r:id="rId7"/>
    <p:sldId id="343" r:id="rId8"/>
    <p:sldId id="348" r:id="rId9"/>
    <p:sldId id="351" r:id="rId10"/>
    <p:sldId id="345" r:id="rId11"/>
    <p:sldId id="342" r:id="rId12"/>
    <p:sldId id="371" r:id="rId13"/>
    <p:sldId id="352" r:id="rId14"/>
    <p:sldId id="372" r:id="rId15"/>
    <p:sldId id="353" r:id="rId16"/>
    <p:sldId id="376" r:id="rId17"/>
    <p:sldId id="358" r:id="rId18"/>
    <p:sldId id="356" r:id="rId19"/>
    <p:sldId id="359" r:id="rId20"/>
    <p:sldId id="360" r:id="rId21"/>
    <p:sldId id="387" r:id="rId22"/>
    <p:sldId id="354" r:id="rId23"/>
    <p:sldId id="357" r:id="rId24"/>
    <p:sldId id="392" r:id="rId25"/>
    <p:sldId id="361" r:id="rId26"/>
    <p:sldId id="363" r:id="rId27"/>
    <p:sldId id="364" r:id="rId28"/>
    <p:sldId id="355" r:id="rId29"/>
    <p:sldId id="394" r:id="rId30"/>
    <p:sldId id="402" r:id="rId31"/>
    <p:sldId id="403" r:id="rId32"/>
    <p:sldId id="385" r:id="rId33"/>
    <p:sldId id="405" r:id="rId34"/>
    <p:sldId id="404" r:id="rId35"/>
    <p:sldId id="383" r:id="rId36"/>
    <p:sldId id="381" r:id="rId37"/>
    <p:sldId id="365" r:id="rId38"/>
    <p:sldId id="407" r:id="rId39"/>
    <p:sldId id="349" r:id="rId40"/>
    <p:sldId id="350" r:id="rId41"/>
    <p:sldId id="367" r:id="rId42"/>
    <p:sldId id="368" r:id="rId43"/>
    <p:sldId id="369" r:id="rId44"/>
    <p:sldId id="386" r:id="rId45"/>
    <p:sldId id="366" r:id="rId46"/>
    <p:sldId id="388" r:id="rId47"/>
    <p:sldId id="377" r:id="rId48"/>
    <p:sldId id="390" r:id="rId49"/>
    <p:sldId id="389" r:id="rId50"/>
    <p:sldId id="396" r:id="rId51"/>
    <p:sldId id="399" r:id="rId52"/>
    <p:sldId id="398" r:id="rId53"/>
    <p:sldId id="397" r:id="rId54"/>
    <p:sldId id="400" r:id="rId55"/>
    <p:sldId id="401" r:id="rId56"/>
    <p:sldId id="374" r:id="rId57"/>
    <p:sldId id="379" r:id="rId58"/>
    <p:sldId id="378" r:id="rId59"/>
    <p:sldId id="380" r:id="rId60"/>
    <p:sldId id="375" r:id="rId61"/>
    <p:sldId id="393" r:id="rId62"/>
    <p:sldId id="370" r:id="rId63"/>
    <p:sldId id="408" r:id="rId64"/>
    <p:sldId id="334" r:id="rId65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69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orient="horz" pos="292" userDrawn="1">
          <p15:clr>
            <a:srgbClr val="A4A3A4"/>
          </p15:clr>
        </p15:guide>
        <p15:guide id="4" pos="261" userDrawn="1">
          <p15:clr>
            <a:srgbClr val="A4A3A4"/>
          </p15:clr>
        </p15:guide>
        <p15:guide id="5" pos="7352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hina" initials="C" lastIdx="1" clrIdx="0"/>
  <p:cmAuthor id="2" name="劳 科杰" initials="劳" lastIdx="1" clrIdx="1"/>
  <p:cmAuthor id="3" name="lkj" initials="l" lastIdx="1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E87"/>
    <a:srgbClr val="BEBEBE"/>
    <a:srgbClr val="DA3B26"/>
    <a:srgbClr val="E9C48C"/>
    <a:srgbClr val="F7B919"/>
    <a:srgbClr val="EEC88F"/>
    <a:srgbClr val="044080"/>
    <a:srgbClr val="123876"/>
    <a:srgbClr val="D8422A"/>
    <a:srgbClr val="4C4C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98" autoAdjust="0"/>
    <p:restoredTop sz="94660"/>
  </p:normalViewPr>
  <p:slideViewPr>
    <p:cSldViewPr snapToGrid="0" showGuides="1">
      <p:cViewPr varScale="1">
        <p:scale>
          <a:sx n="113" d="100"/>
          <a:sy n="113" d="100"/>
        </p:scale>
        <p:origin x="330" y="114"/>
      </p:cViewPr>
      <p:guideLst>
        <p:guide orient="horz" pos="2069"/>
        <p:guide pos="3840"/>
        <p:guide orient="horz" pos="292"/>
        <p:guide pos="261"/>
        <p:guide pos="7352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3" d="100"/>
          <a:sy n="73" d="100"/>
        </p:scale>
        <p:origin x="2478" y="2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9" Type="http://schemas.openxmlformats.org/officeDocument/2006/relationships/commentAuthors" Target="commentAuthors.xml"/><Relationship Id="rId68" Type="http://schemas.openxmlformats.org/officeDocument/2006/relationships/tableStyles" Target="tableStyles.xml"/><Relationship Id="rId67" Type="http://schemas.openxmlformats.org/officeDocument/2006/relationships/viewProps" Target="viewProps.xml"/><Relationship Id="rId66" Type="http://schemas.openxmlformats.org/officeDocument/2006/relationships/presProps" Target="presProps.xml"/><Relationship Id="rId65" Type="http://schemas.openxmlformats.org/officeDocument/2006/relationships/slide" Target="slides/slide62.xml"/><Relationship Id="rId64" Type="http://schemas.openxmlformats.org/officeDocument/2006/relationships/slide" Target="slides/slide61.xml"/><Relationship Id="rId63" Type="http://schemas.openxmlformats.org/officeDocument/2006/relationships/slide" Target="slides/slide60.xml"/><Relationship Id="rId62" Type="http://schemas.openxmlformats.org/officeDocument/2006/relationships/slide" Target="slides/slide59.xml"/><Relationship Id="rId61" Type="http://schemas.openxmlformats.org/officeDocument/2006/relationships/slide" Target="slides/slide58.xml"/><Relationship Id="rId60" Type="http://schemas.openxmlformats.org/officeDocument/2006/relationships/slide" Target="slides/slide57.xml"/><Relationship Id="rId6" Type="http://schemas.openxmlformats.org/officeDocument/2006/relationships/notesMaster" Target="notesMasters/notesMaster1.xml"/><Relationship Id="rId59" Type="http://schemas.openxmlformats.org/officeDocument/2006/relationships/slide" Target="slides/slide56.xml"/><Relationship Id="rId58" Type="http://schemas.openxmlformats.org/officeDocument/2006/relationships/slide" Target="slides/slide55.xml"/><Relationship Id="rId57" Type="http://schemas.openxmlformats.org/officeDocument/2006/relationships/slide" Target="slides/slide54.xml"/><Relationship Id="rId56" Type="http://schemas.openxmlformats.org/officeDocument/2006/relationships/slide" Target="slides/slide53.xml"/><Relationship Id="rId55" Type="http://schemas.openxmlformats.org/officeDocument/2006/relationships/slide" Target="slides/slide52.xml"/><Relationship Id="rId54" Type="http://schemas.openxmlformats.org/officeDocument/2006/relationships/slide" Target="slides/slide51.xml"/><Relationship Id="rId53" Type="http://schemas.openxmlformats.org/officeDocument/2006/relationships/slide" Target="slides/slide50.xml"/><Relationship Id="rId52" Type="http://schemas.openxmlformats.org/officeDocument/2006/relationships/slide" Target="slides/slide49.xml"/><Relationship Id="rId51" Type="http://schemas.openxmlformats.org/officeDocument/2006/relationships/slide" Target="slides/slide48.xml"/><Relationship Id="rId50" Type="http://schemas.openxmlformats.org/officeDocument/2006/relationships/slide" Target="slides/slide47.xml"/><Relationship Id="rId5" Type="http://schemas.openxmlformats.org/officeDocument/2006/relationships/slide" Target="slides/slide3.xml"/><Relationship Id="rId49" Type="http://schemas.openxmlformats.org/officeDocument/2006/relationships/slide" Target="slides/slide46.xml"/><Relationship Id="rId48" Type="http://schemas.openxmlformats.org/officeDocument/2006/relationships/slide" Target="slides/slide45.xml"/><Relationship Id="rId47" Type="http://schemas.openxmlformats.org/officeDocument/2006/relationships/slide" Target="slides/slide44.xml"/><Relationship Id="rId46" Type="http://schemas.openxmlformats.org/officeDocument/2006/relationships/slide" Target="slides/slide43.xml"/><Relationship Id="rId45" Type="http://schemas.openxmlformats.org/officeDocument/2006/relationships/slide" Target="slides/slide42.xml"/><Relationship Id="rId44" Type="http://schemas.openxmlformats.org/officeDocument/2006/relationships/slide" Target="slides/slide41.xml"/><Relationship Id="rId43" Type="http://schemas.openxmlformats.org/officeDocument/2006/relationships/slide" Target="slides/slide40.xml"/><Relationship Id="rId42" Type="http://schemas.openxmlformats.org/officeDocument/2006/relationships/slide" Target="slides/slide39.xml"/><Relationship Id="rId41" Type="http://schemas.openxmlformats.org/officeDocument/2006/relationships/slide" Target="slides/slide38.xml"/><Relationship Id="rId40" Type="http://schemas.openxmlformats.org/officeDocument/2006/relationships/slide" Target="slides/slide37.xml"/><Relationship Id="rId4" Type="http://schemas.openxmlformats.org/officeDocument/2006/relationships/slide" Target="slides/slide2.xml"/><Relationship Id="rId39" Type="http://schemas.openxmlformats.org/officeDocument/2006/relationships/slide" Target="slides/slide36.xml"/><Relationship Id="rId38" Type="http://schemas.openxmlformats.org/officeDocument/2006/relationships/slide" Target="slides/slide35.xml"/><Relationship Id="rId37" Type="http://schemas.openxmlformats.org/officeDocument/2006/relationships/slide" Target="slides/slide34.xml"/><Relationship Id="rId36" Type="http://schemas.openxmlformats.org/officeDocument/2006/relationships/slide" Target="slides/slide33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5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6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7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8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9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0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8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9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0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当</a:t>
            </a:r>
            <a:r>
              <a:rPr lang="en-US" altLang="zh-CN" dirty="0"/>
              <a:t>X</a:t>
            </a:r>
            <a:r>
              <a:rPr lang="zh-CN" altLang="en-US" dirty="0"/>
              <a:t>射线照射原子时，如果入射</a:t>
            </a:r>
            <a:r>
              <a:rPr lang="en-US" altLang="zh-CN" dirty="0"/>
              <a:t>X</a:t>
            </a:r>
            <a:r>
              <a:rPr lang="zh-CN" altLang="en-US" dirty="0"/>
              <a:t>射线的能量与原子内层电子的能量相近，内层电子在吸收</a:t>
            </a:r>
            <a:r>
              <a:rPr lang="en-US" altLang="zh-CN" dirty="0"/>
              <a:t>X</a:t>
            </a:r>
            <a:r>
              <a:rPr lang="zh-CN" altLang="en-US" dirty="0"/>
              <a:t>射线光子后会被激发，从而发生跃迁（从某一组态跃迁至更高能量的另一组态）或被电离（如果</a:t>
            </a:r>
            <a:r>
              <a:rPr lang="en-US" altLang="zh-CN" dirty="0"/>
              <a:t>X</a:t>
            </a:r>
            <a:r>
              <a:rPr lang="zh-CN" altLang="en-US" dirty="0"/>
              <a:t>射线的能量足够强）成为光电子。使电子电离所需的能量称为吸收阈能。</a:t>
            </a:r>
            <a:br>
              <a:rPr lang="zh-CN" altLang="en-US" dirty="0"/>
            </a:br>
            <a:endParaRPr lang="zh-CN" altLang="en-US" dirty="0"/>
          </a:p>
          <a:p>
            <a:r>
              <a:rPr lang="en-US" altLang="zh-CN" dirty="0"/>
              <a:t>X</a:t>
            </a:r>
            <a:r>
              <a:rPr lang="zh-CN" altLang="en-US" dirty="0"/>
              <a:t>射线吸收系数在吸收阈能附近会突然增大，随后随着</a:t>
            </a:r>
            <a:r>
              <a:rPr lang="en-US" altLang="zh-CN" dirty="0"/>
              <a:t>X</a:t>
            </a:r>
            <a:r>
              <a:rPr lang="zh-CN" altLang="en-US" dirty="0"/>
              <a:t>射线能量的继续升高，</a:t>
            </a:r>
            <a:r>
              <a:rPr lang="en-US" altLang="zh-CN" dirty="0"/>
              <a:t>X</a:t>
            </a:r>
            <a:r>
              <a:rPr lang="zh-CN" altLang="en-US" dirty="0"/>
              <a:t>射线仍会被吸收，而电离出的光电子的动能也会随之增加。在光谱图上，这种现象表现为吸收边（</a:t>
            </a:r>
            <a:r>
              <a:rPr lang="en-US" altLang="zh-CN" dirty="0"/>
              <a:t>edge</a:t>
            </a:r>
            <a:r>
              <a:rPr lang="zh-CN" altLang="en-US" dirty="0"/>
              <a:t>）的出现。</a:t>
            </a:r>
            <a:endParaRPr lang="zh-CN" altLang="en-US" dirty="0"/>
          </a:p>
          <a:p>
            <a:endParaRPr lang="en-US" altLang="zh-CN" dirty="0"/>
          </a:p>
          <a:p>
            <a:r>
              <a:rPr lang="zh-CN" altLang="en-US" dirty="0"/>
              <a:t>当原子的</a:t>
            </a:r>
            <a:r>
              <a:rPr lang="en-US" altLang="zh-CN" dirty="0"/>
              <a:t>K</a:t>
            </a:r>
            <a:r>
              <a:rPr lang="zh-CN" altLang="en-US" dirty="0"/>
              <a:t>层电子被激发时，产生的吸收边称为</a:t>
            </a:r>
            <a:r>
              <a:rPr lang="en-US" altLang="zh-CN" dirty="0"/>
              <a:t>K</a:t>
            </a:r>
            <a:r>
              <a:rPr lang="zh-CN" altLang="en-US" dirty="0"/>
              <a:t>边；当原子的</a:t>
            </a:r>
            <a:r>
              <a:rPr lang="en-US" altLang="zh-CN" dirty="0"/>
              <a:t>L</a:t>
            </a:r>
            <a:r>
              <a:rPr lang="zh-CN" altLang="en-US" dirty="0"/>
              <a:t>、</a:t>
            </a:r>
            <a:r>
              <a:rPr lang="en-US" altLang="zh-CN" dirty="0"/>
              <a:t>M</a:t>
            </a:r>
            <a:r>
              <a:rPr lang="zh-CN" altLang="en-US" dirty="0"/>
              <a:t>等层被激发时，由于电子组态（如</a:t>
            </a:r>
            <a:r>
              <a:rPr lang="en-US" altLang="zh-CN" dirty="0"/>
              <a:t>ns</a:t>
            </a:r>
            <a:r>
              <a:rPr lang="zh-CN" altLang="en-US" dirty="0"/>
              <a:t>，</a:t>
            </a:r>
            <a:r>
              <a:rPr lang="en-US" altLang="zh-CN" dirty="0"/>
              <a:t>np1/2</a:t>
            </a:r>
            <a:r>
              <a:rPr lang="zh-CN" altLang="en-US" dirty="0"/>
              <a:t>，</a:t>
            </a:r>
            <a:r>
              <a:rPr lang="en-US" altLang="zh-CN" dirty="0"/>
              <a:t>np3/2</a:t>
            </a:r>
            <a:r>
              <a:rPr lang="zh-CN" altLang="en-US" dirty="0"/>
              <a:t>）的不同，可进一步分为</a:t>
            </a:r>
            <a:r>
              <a:rPr lang="en-US" altLang="zh-CN" dirty="0"/>
              <a:t>L</a:t>
            </a:r>
            <a:r>
              <a:rPr lang="en-US" altLang="zh-CN" baseline="-25000" dirty="0"/>
              <a:t>I</a:t>
            </a:r>
            <a:r>
              <a:rPr lang="zh-CN" altLang="en-US" dirty="0"/>
              <a:t>边、</a:t>
            </a:r>
            <a:r>
              <a:rPr lang="en-US" altLang="zh-CN" dirty="0"/>
              <a:t>L</a:t>
            </a:r>
            <a:r>
              <a:rPr lang="en-US" altLang="zh-CN" baseline="-25000" dirty="0"/>
              <a:t>II</a:t>
            </a:r>
            <a:r>
              <a:rPr lang="zh-CN" altLang="en-US" dirty="0"/>
              <a:t>边、</a:t>
            </a:r>
            <a:r>
              <a:rPr lang="en-US" altLang="zh-CN" dirty="0"/>
              <a:t>L</a:t>
            </a:r>
            <a:r>
              <a:rPr lang="en-US" altLang="zh-CN" baseline="-25000" dirty="0"/>
              <a:t>III</a:t>
            </a:r>
            <a:r>
              <a:rPr lang="zh-CN" altLang="en-US" dirty="0"/>
              <a:t>边等吸收边。同一元素的</a:t>
            </a:r>
            <a:r>
              <a:rPr lang="en-US" altLang="zh-CN" dirty="0"/>
              <a:t>K</a:t>
            </a:r>
            <a:r>
              <a:rPr lang="zh-CN" altLang="en-US" dirty="0"/>
              <a:t>吸收边的阈能一定大于</a:t>
            </a:r>
            <a:r>
              <a:rPr lang="en-US" altLang="zh-CN" dirty="0"/>
              <a:t>L</a:t>
            </a:r>
            <a:r>
              <a:rPr lang="zh-CN" altLang="en-US" dirty="0"/>
              <a:t>边。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很多时候会存在元素含量不清楚的情况，此时可以估计一个样品量进行压片，然后粗扫一次，看看吸收边的跳高是否在仪器测试的最优范围，如果不在这个范围，减少或者增加样品量进压片，重新粗扫直</a:t>
            </a:r>
            <a:endParaRPr lang="zh-CN" altLang="en-US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到跳高和样品信号到一个最优范围。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很多时候会存在元素含量不清楚的情况，此时可以估计一个样品量进行压片，然后粗扫一次，看看吸收边的跳高是否在仪器测试的最优范围，如果不在这个范围，减少或者增加样品量进压片，重新粗扫直</a:t>
            </a:r>
            <a:endParaRPr lang="zh-CN" altLang="en-US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到跳高和样品信号到一个最优范围。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2698750" y="509588"/>
            <a:ext cx="4530725" cy="254952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CBA25A-53EA-48E1-BEF0-D55B77175B8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2698750" y="509588"/>
            <a:ext cx="4530725" cy="254952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CBA25A-53EA-48E1-BEF0-D55B77175B8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2698750" y="509588"/>
            <a:ext cx="4530725" cy="254952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CBA25A-53EA-48E1-BEF0-D55B77175B8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2698750" y="509588"/>
            <a:ext cx="4530725" cy="254952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CBA25A-53EA-48E1-BEF0-D55B77175B8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2698750" y="509588"/>
            <a:ext cx="4530725" cy="254952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CBA25A-53EA-48E1-BEF0-D55B77175B8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很多时候会存在元素含量不清楚的情况，此时可以估计一个样品量进行压片，然后粗扫一次，看看吸收边的跳高是否在仪器测试的最优范围，如果不在这个范围，减少或者增加样品量进压片，重新粗扫直</a:t>
            </a:r>
            <a:endParaRPr lang="zh-CN" altLang="en-US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到跳高和样品信号到一个最优范围。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很多时候会存在元素含量不清楚的情况，此时可以估计一个样品量进行压片，然后粗扫一次，看看吸收边的跳高是否在仪器测试的最优范围，如果不在这个范围，减少或者增加样品量进压片，重新粗扫直</a:t>
            </a:r>
            <a:endParaRPr lang="zh-CN" altLang="en-US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到跳高和样品信号到一个最优范围。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很多时候会存在元素含量不清楚的情况，此时可以估计一个样品量进行压片，然后粗扫一次，看看吸收边的跳高是否在仪器测试的最优范围，如果不在这个范围，减少或者增加样品量进压片，重新粗扫直</a:t>
            </a:r>
            <a:endParaRPr lang="zh-CN" altLang="en-US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到跳高和样品信号到一个最优范围。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很多时候会存在元素含量不清楚的情况，此时可以估计一个样品量进行压片，然后粗扫一次，看看吸收边的跳高是否在仪器测试的最优范围，如果不在这个范围，减少或者增加样品量进压片，重新粗扫直</a:t>
            </a:r>
            <a:endParaRPr lang="zh-CN" altLang="en-US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到跳高和样品信号到一个最优范围。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很多时候会存在元素含量不清楚的情况，此时可以估计一个样品量进行压片，然后粗扫一次，看看吸收边的跳高是否在仪器测试的最优范围，如果不在这个范围，减少或者增加样品量进压片，重新粗扫直</a:t>
            </a:r>
            <a:endParaRPr lang="zh-CN" altLang="en-US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到跳高和样品信号到一个最优范围。</a:t>
            </a:r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D98A4-695F-4B48-95E5-853BA05E07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7F147-5A32-4FB8-A850-36B8B0C9C01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D98A4-695F-4B48-95E5-853BA05E07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7F147-5A32-4FB8-A850-36B8B0C9C01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D98A4-695F-4B48-95E5-853BA05E07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7F147-5A32-4FB8-A850-36B8B0C9C01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D98A4-695F-4B48-95E5-853BA05E07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7F147-5A32-4FB8-A850-36B8B0C9C01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D98A4-695F-4B48-95E5-853BA05E07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7F147-5A32-4FB8-A850-36B8B0C9C01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D98A4-695F-4B48-95E5-853BA05E07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7F147-5A32-4FB8-A850-36B8B0C9C018}" type="slidenum">
              <a:rPr lang="zh-CN" altLang="en-US" smtClean="0"/>
            </a:fld>
            <a:endParaRPr lang="zh-CN" altLang="en-US"/>
          </a:p>
        </p:txBody>
      </p:sp>
      <p:sp>
        <p:nvSpPr>
          <p:cNvPr id="7" name="矩形 6"/>
          <p:cNvSpPr/>
          <p:nvPr userDrawn="1"/>
        </p:nvSpPr>
        <p:spPr>
          <a:xfrm>
            <a:off x="0" y="6502400"/>
            <a:ext cx="12192000" cy="355600"/>
          </a:xfrm>
          <a:prstGeom prst="rect">
            <a:avLst/>
          </a:prstGeom>
          <a:solidFill>
            <a:srgbClr val="1238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cxnSp>
        <p:nvCxnSpPr>
          <p:cNvPr id="9" name="直接连接符 8"/>
          <p:cNvCxnSpPr/>
          <p:nvPr userDrawn="1"/>
        </p:nvCxnSpPr>
        <p:spPr>
          <a:xfrm>
            <a:off x="0" y="781272"/>
            <a:ext cx="12192000" cy="0"/>
          </a:xfrm>
          <a:prstGeom prst="line">
            <a:avLst/>
          </a:prstGeom>
          <a:ln w="1905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9215" y="-17145"/>
            <a:ext cx="2374900" cy="725805"/>
          </a:xfrm>
          <a:prstGeom prst="rect">
            <a:avLst/>
          </a:prstGeom>
        </p:spPr>
      </p:pic>
      <p:sp>
        <p:nvSpPr>
          <p:cNvPr id="14" name="文本框 13"/>
          <p:cNvSpPr txBox="1"/>
          <p:nvPr userDrawn="1"/>
        </p:nvSpPr>
        <p:spPr>
          <a:xfrm>
            <a:off x="10716576" y="274183"/>
            <a:ext cx="119888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000" b="1" dirty="0">
                <a:solidFill>
                  <a:schemeClr val="accent5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嘉析讲坛</a:t>
            </a:r>
            <a:endParaRPr lang="zh-CN" altLang="en-US" sz="2000" b="1" dirty="0">
              <a:solidFill>
                <a:schemeClr val="accent5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4342" name="Picture 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545080" y="238125"/>
            <a:ext cx="1564640" cy="37338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D98A4-695F-4B48-95E5-853BA05E07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7F147-5A32-4FB8-A850-36B8B0C9C01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D98A4-695F-4B48-95E5-853BA05E07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7F147-5A32-4FB8-A850-36B8B0C9C01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D98A4-695F-4B48-95E5-853BA05E07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7F147-5A32-4FB8-A850-36B8B0C9C01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D98A4-695F-4B48-95E5-853BA05E07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7F147-5A32-4FB8-A850-36B8B0C9C01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1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ED98A4-695F-4B48-95E5-853BA05E07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F7F147-5A32-4FB8-A850-36B8B0C9C018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8.xml"/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5.png"/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2.xml"/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11.png"/><Relationship Id="rId3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5.png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5.png"/><Relationship Id="rId2" Type="http://schemas.openxmlformats.org/officeDocument/2006/relationships/image" Target="../media/image15.png"/><Relationship Id="rId1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5.png"/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5.png"/><Relationship Id="rId2" Type="http://schemas.openxmlformats.org/officeDocument/2006/relationships/image" Target="../media/image25.png"/><Relationship Id="rId1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5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1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5.png"/><Relationship Id="rId2" Type="http://schemas.openxmlformats.org/officeDocument/2006/relationships/image" Target="../media/image28.png"/><Relationship Id="rId1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1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Relationship Id="rId3" Type="http://schemas.openxmlformats.org/officeDocument/2006/relationships/image" Target="../media/image30.png"/><Relationship Id="rId2" Type="http://schemas.microsoft.com/office/2007/relationships/media" Target="../media/media1.mp4"/><Relationship Id="rId1" Type="http://schemas.openxmlformats.org/officeDocument/2006/relationships/video" Target="../media/media1.mp4"/></Relationships>
</file>

<file path=ppt/slides/_rels/slide1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5.png"/><Relationship Id="rId2" Type="http://schemas.openxmlformats.org/officeDocument/2006/relationships/image" Target="../media/image34.png"/><Relationship Id="rId1" Type="http://schemas.openxmlformats.org/officeDocument/2006/relationships/image" Target="../media/image33.png"/></Relationships>
</file>

<file path=ppt/slides/_rels/slide16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image" Target="../media/image35.png"/></Relationships>
</file>

<file path=ppt/slides/_rels/slide1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5.png"/><Relationship Id="rId2" Type="http://schemas.openxmlformats.org/officeDocument/2006/relationships/image" Target="../media/image41.png"/><Relationship Id="rId1" Type="http://schemas.openxmlformats.org/officeDocument/2006/relationships/image" Target="../media/image40.png"/></Relationships>
</file>

<file path=ppt/slides/_rels/slide1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5.png"/><Relationship Id="rId2" Type="http://schemas.openxmlformats.org/officeDocument/2006/relationships/image" Target="../media/image43.png"/><Relationship Id="rId1" Type="http://schemas.openxmlformats.org/officeDocument/2006/relationships/image" Target="../media/image4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1" Type="http://schemas.openxmlformats.org/officeDocument/2006/relationships/image" Target="../media/image44.png"/></Relationships>
</file>

<file path=ppt/slides/_rels/slide20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image" Target="../media/image5.png"/><Relationship Id="rId7" Type="http://schemas.openxmlformats.org/officeDocument/2006/relationships/image" Target="../media/image51.png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image" Target="../media/image45.png"/></Relationships>
</file>

<file path=ppt/slides/_rels/slide2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5.png"/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image" Target="../media/image5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1" Type="http://schemas.openxmlformats.org/officeDocument/2006/relationships/image" Target="../media/image5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1" Type="http://schemas.openxmlformats.org/officeDocument/2006/relationships/image" Target="../media/image5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1" Type="http://schemas.openxmlformats.org/officeDocument/2006/relationships/image" Target="../media/image5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1" Type="http://schemas.openxmlformats.org/officeDocument/2006/relationships/image" Target="../media/image58.png"/></Relationships>
</file>

<file path=ppt/slides/_rels/slide2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5.png"/><Relationship Id="rId3" Type="http://schemas.openxmlformats.org/officeDocument/2006/relationships/image" Target="../media/image59.png"/><Relationship Id="rId2" Type="http://schemas.microsoft.com/office/2007/relationships/media" Target="../media/media2.mp4"/><Relationship Id="rId1" Type="http://schemas.openxmlformats.org/officeDocument/2006/relationships/video" Target="../media/media2.mp4"/></Relationships>
</file>

<file path=ppt/slides/_rels/slide2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5.png"/><Relationship Id="rId2" Type="http://schemas.openxmlformats.org/officeDocument/2006/relationships/image" Target="../media/image61.jpeg"/><Relationship Id="rId1" Type="http://schemas.openxmlformats.org/officeDocument/2006/relationships/image" Target="../media/image60.png"/></Relationships>
</file>

<file path=ppt/slides/_rels/slide2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5.png"/><Relationship Id="rId3" Type="http://schemas.openxmlformats.org/officeDocument/2006/relationships/image" Target="../media/image64.png"/><Relationship Id="rId2" Type="http://schemas.openxmlformats.org/officeDocument/2006/relationships/image" Target="../media/image63.jpeg"/><Relationship Id="rId1" Type="http://schemas.openxmlformats.org/officeDocument/2006/relationships/image" Target="../media/image6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1" Type="http://schemas.openxmlformats.org/officeDocument/2006/relationships/image" Target="../media/image6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1" Type="http://schemas.openxmlformats.org/officeDocument/2006/relationships/image" Target="../media/image6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1" Type="http://schemas.openxmlformats.org/officeDocument/2006/relationships/image" Target="../media/image6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1" Type="http://schemas.openxmlformats.org/officeDocument/2006/relationships/image" Target="../media/image68.png"/></Relationships>
</file>

<file path=ppt/slides/_rels/slide33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72.png"/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image" Target="../media/image69.png"/></Relationships>
</file>

<file path=ppt/slides/_rels/slide3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5.png"/><Relationship Id="rId3" Type="http://schemas.openxmlformats.org/officeDocument/2006/relationships/image" Target="../media/image73.png"/><Relationship Id="rId2" Type="http://schemas.microsoft.com/office/2007/relationships/media" Target="../media/media3.mp4"/><Relationship Id="rId1" Type="http://schemas.openxmlformats.org/officeDocument/2006/relationships/video" Target="../media/media3.mp4"/></Relationships>
</file>

<file path=ppt/slides/_rels/slide35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6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1" Type="http://schemas.openxmlformats.org/officeDocument/2006/relationships/image" Target="../media/image74.png"/></Relationships>
</file>

<file path=ppt/slides/_rels/slide36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7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1" Type="http://schemas.openxmlformats.org/officeDocument/2006/relationships/image" Target="../media/image75.png"/></Relationships>
</file>

<file path=ppt/slides/_rels/slide37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8.xml"/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5.png"/><Relationship Id="rId3" Type="http://schemas.openxmlformats.org/officeDocument/2006/relationships/image" Target="../media/image78.png"/><Relationship Id="rId2" Type="http://schemas.openxmlformats.org/officeDocument/2006/relationships/image" Target="../media/image77.png"/><Relationship Id="rId1" Type="http://schemas.openxmlformats.org/officeDocument/2006/relationships/image" Target="../media/image76.png"/></Relationships>
</file>

<file path=ppt/slides/_rels/slide38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9.xml"/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5.png"/><Relationship Id="rId3" Type="http://schemas.openxmlformats.org/officeDocument/2006/relationships/image" Target="../media/image81.png"/><Relationship Id="rId2" Type="http://schemas.openxmlformats.org/officeDocument/2006/relationships/image" Target="../media/image80.png"/><Relationship Id="rId1" Type="http://schemas.openxmlformats.org/officeDocument/2006/relationships/image" Target="../media/image79.png"/></Relationships>
</file>

<file path=ppt/slides/_rels/slide39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0.x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5.png"/><Relationship Id="rId2" Type="http://schemas.openxmlformats.org/officeDocument/2006/relationships/image" Target="../media/image79.png"/><Relationship Id="rId1" Type="http://schemas.openxmlformats.org/officeDocument/2006/relationships/image" Target="../media/image82.png"/></Relationships>
</file>

<file path=ppt/slides/_rels/slide40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1.x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5.png"/><Relationship Id="rId2" Type="http://schemas.openxmlformats.org/officeDocument/2006/relationships/image" Target="../media/image83.png"/><Relationship Id="rId1" Type="http://schemas.openxmlformats.org/officeDocument/2006/relationships/image" Target="../media/image79.png"/></Relationships>
</file>

<file path=ppt/slides/_rels/slide41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2.x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5.png"/><Relationship Id="rId2" Type="http://schemas.openxmlformats.org/officeDocument/2006/relationships/image" Target="../media/image84.png"/><Relationship Id="rId1" Type="http://schemas.openxmlformats.org/officeDocument/2006/relationships/image" Target="../media/image79.png"/></Relationships>
</file>

<file path=ppt/slides/_rels/slide4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5.png"/><Relationship Id="rId2" Type="http://schemas.openxmlformats.org/officeDocument/2006/relationships/image" Target="../media/image86.png"/><Relationship Id="rId1" Type="http://schemas.openxmlformats.org/officeDocument/2006/relationships/image" Target="../media/image85.png"/></Relationships>
</file>

<file path=ppt/slides/_rels/slide4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5.png"/><Relationship Id="rId3" Type="http://schemas.openxmlformats.org/officeDocument/2006/relationships/image" Target="../media/image89.png"/><Relationship Id="rId2" Type="http://schemas.openxmlformats.org/officeDocument/2006/relationships/image" Target="../media/image88.png"/><Relationship Id="rId1" Type="http://schemas.openxmlformats.org/officeDocument/2006/relationships/image" Target="../media/image87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1" Type="http://schemas.openxmlformats.org/officeDocument/2006/relationships/image" Target="../media/image90.png"/></Relationships>
</file>

<file path=ppt/slides/_rels/slide45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94.png"/><Relationship Id="rId4" Type="http://schemas.openxmlformats.org/officeDocument/2006/relationships/image" Target="../media/image93.png"/><Relationship Id="rId3" Type="http://schemas.openxmlformats.org/officeDocument/2006/relationships/image" Target="../media/image92.png"/><Relationship Id="rId2" Type="http://schemas.openxmlformats.org/officeDocument/2006/relationships/image" Target="../media/image90.png"/><Relationship Id="rId1" Type="http://schemas.openxmlformats.org/officeDocument/2006/relationships/image" Target="../media/image91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1" Type="http://schemas.openxmlformats.org/officeDocument/2006/relationships/image" Target="../media/image95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1" Type="http://schemas.openxmlformats.org/officeDocument/2006/relationships/image" Target="../media/image96.png"/></Relationships>
</file>

<file path=ppt/slides/_rels/slide48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3.xml"/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100.png"/><Relationship Id="rId3" Type="http://schemas.openxmlformats.org/officeDocument/2006/relationships/image" Target="../media/image99.png"/><Relationship Id="rId2" Type="http://schemas.openxmlformats.org/officeDocument/2006/relationships/image" Target="../media/image98.png"/><Relationship Id="rId1" Type="http://schemas.openxmlformats.org/officeDocument/2006/relationships/image" Target="../media/image97.png"/></Relationships>
</file>

<file path=ppt/slides/_rels/slide49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4.x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5.png"/><Relationship Id="rId2" Type="http://schemas.openxmlformats.org/officeDocument/2006/relationships/image" Target="../media/image102.png"/><Relationship Id="rId1" Type="http://schemas.openxmlformats.org/officeDocument/2006/relationships/image" Target="../media/image101.png"/></Relationships>
</file>

<file path=ppt/slides/_rels/slide50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5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1" Type="http://schemas.openxmlformats.org/officeDocument/2006/relationships/image" Target="../media/image100.png"/></Relationships>
</file>

<file path=ppt/slides/_rels/slide51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6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1" Type="http://schemas.openxmlformats.org/officeDocument/2006/relationships/image" Target="../media/image103.png"/></Relationships>
</file>

<file path=ppt/slides/_rels/slide52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7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1" Type="http://schemas.openxmlformats.org/officeDocument/2006/relationships/image" Target="../media/image98.png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png"/></Relationships>
</file>

<file path=ppt/slides/_rels/slide5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5.png"/><Relationship Id="rId3" Type="http://schemas.openxmlformats.org/officeDocument/2006/relationships/image" Target="../media/image106.png"/><Relationship Id="rId2" Type="http://schemas.openxmlformats.org/officeDocument/2006/relationships/image" Target="../media/image105.png"/><Relationship Id="rId1" Type="http://schemas.openxmlformats.org/officeDocument/2006/relationships/image" Target="../media/image104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1" Type="http://schemas.openxmlformats.org/officeDocument/2006/relationships/image" Target="../media/image107.png"/></Relationships>
</file>

<file path=ppt/slides/_rels/slide5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5.png"/><Relationship Id="rId2" Type="http://schemas.openxmlformats.org/officeDocument/2006/relationships/image" Target="../media/image109.png"/><Relationship Id="rId1" Type="http://schemas.openxmlformats.org/officeDocument/2006/relationships/image" Target="../media/image108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1" Type="http://schemas.openxmlformats.org/officeDocument/2006/relationships/image" Target="../media/image110.png"/></Relationships>
</file>

<file path=ppt/slides/_rels/slide5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5.png"/><Relationship Id="rId2" Type="http://schemas.openxmlformats.org/officeDocument/2006/relationships/image" Target="../media/image104.png"/><Relationship Id="rId1" Type="http://schemas.openxmlformats.org/officeDocument/2006/relationships/image" Target="../media/image111.png"/></Relationships>
</file>

<file path=ppt/slides/_rels/slide5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5.png"/><Relationship Id="rId2" Type="http://schemas.openxmlformats.org/officeDocument/2006/relationships/image" Target="../media/image113.png"/><Relationship Id="rId1" Type="http://schemas.openxmlformats.org/officeDocument/2006/relationships/image" Target="../media/image112.png"/></Relationships>
</file>

<file path=ppt/slides/_rels/slide60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117.png"/><Relationship Id="rId3" Type="http://schemas.openxmlformats.org/officeDocument/2006/relationships/image" Target="../media/image116.png"/><Relationship Id="rId2" Type="http://schemas.openxmlformats.org/officeDocument/2006/relationships/image" Target="../media/image115.png"/><Relationship Id="rId1" Type="http://schemas.openxmlformats.org/officeDocument/2006/relationships/image" Target="../media/image114.png"/></Relationships>
</file>

<file path=ppt/slides/_rels/slide6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5.png"/><Relationship Id="rId2" Type="http://schemas.openxmlformats.org/officeDocument/2006/relationships/image" Target="../media/image29.png"/><Relationship Id="rId1" Type="http://schemas.openxmlformats.org/officeDocument/2006/relationships/image" Target="../media/image118.png"/></Relationships>
</file>

<file path=ppt/slides/_rels/slide6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3.xml"/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Box 15"/>
          <p:cNvSpPr txBox="1"/>
          <p:nvPr/>
        </p:nvSpPr>
        <p:spPr>
          <a:xfrm>
            <a:off x="1847010" y="2111469"/>
            <a:ext cx="8796655" cy="175323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/>
          <a:p>
            <a:pPr eaLnBrk="1" hangingPunct="1"/>
            <a:r>
              <a:rPr lang="zh-CN" altLang="en-US" sz="5400" b="1" dirty="0"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台式</a:t>
            </a:r>
            <a:r>
              <a:rPr lang="en-US" altLang="zh-CN" sz="5400" b="1" dirty="0"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X</a:t>
            </a:r>
            <a:r>
              <a:rPr lang="zh-CN" altLang="en-US" sz="5400" b="1" dirty="0"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射线精细结构吸收谱仪</a:t>
            </a:r>
            <a:endParaRPr lang="zh-CN" altLang="en-US" sz="5400" b="1" dirty="0"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  <a:p>
            <a:pPr algn="ctr" eaLnBrk="1" hangingPunct="1"/>
            <a:r>
              <a:rPr lang="zh-CN" altLang="en-US" sz="5400" b="1" dirty="0"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的原理和操作</a:t>
            </a:r>
            <a:endParaRPr lang="zh-CN" altLang="en-US" sz="5400" b="1" dirty="0"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12" b="3783"/>
          <a:stretch>
            <a:fillRect/>
          </a:stretch>
        </p:blipFill>
        <p:spPr>
          <a:xfrm>
            <a:off x="0" y="5390515"/>
            <a:ext cx="12192000" cy="1627505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0" y="0"/>
            <a:ext cx="12192000" cy="85830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0050" y="0"/>
            <a:ext cx="4171950" cy="80962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 userDrawn="1"/>
        </p:nvPicPr>
        <p:blipFill>
          <a:blip r:embed="rId3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  <a:alpha val="0"/>
                </a:srgbClr>
              </a:clrTo>
            </a:clrChange>
            <a:lum bright="100000"/>
          </a:blip>
          <a:srcRect r="-818"/>
          <a:stretch>
            <a:fillRect/>
          </a:stretch>
        </p:blipFill>
        <p:spPr>
          <a:xfrm>
            <a:off x="436880" y="120015"/>
            <a:ext cx="242062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90300" y="149226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zh-CN" altLang="en-US" b="1" dirty="0">
                <a:ea typeface="思源黑体 CN Bold" panose="020B0800000000000000" pitchFamily="34" charset="-122"/>
              </a:rPr>
              <a:t>主要内容</a:t>
            </a:r>
            <a:endParaRPr lang="zh-CN" altLang="en-US" b="1" dirty="0">
              <a:ea typeface="思源黑体 CN Bold" panose="020B0800000000000000" pitchFamily="34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086802" y="1469231"/>
            <a:ext cx="10515600" cy="4351338"/>
          </a:xfrm>
        </p:spPr>
        <p:txBody>
          <a:bodyPr>
            <a:normAutofit fontScale="92500" lnSpcReduction="20000"/>
          </a:bodyPr>
          <a:lstStyle/>
          <a:p>
            <a:pPr fontAlgn="auto">
              <a:lnSpc>
                <a:spcPct val="200000"/>
              </a:lnSpc>
              <a:buFont typeface="Wingdings" panose="05000000000000000000" charset="0"/>
              <a:buChar char="Ø"/>
            </a:pP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一、X射线精细结构吸收谱（XA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F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S）简介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  <a:p>
            <a:pPr fontAlgn="auto">
              <a:lnSpc>
                <a:spcPct val="200000"/>
              </a:lnSpc>
              <a:buFont typeface="Wingdings" panose="05000000000000000000" charset="0"/>
              <a:buChar char="Ø"/>
            </a:pP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二、台式XA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F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S制样要求与操作要点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  <a:p>
            <a:pPr fontAlgn="auto">
              <a:lnSpc>
                <a:spcPct val="200000"/>
              </a:lnSpc>
              <a:buFont typeface="Wingdings" panose="05000000000000000000" charset="0"/>
              <a:buChar char="Ø"/>
            </a:pP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三、台式XA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F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S样品测试：粗扫筛选、精扫与优化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  <a:p>
            <a:pPr fontAlgn="auto">
              <a:lnSpc>
                <a:spcPct val="200000"/>
              </a:lnSpc>
              <a:buFont typeface="Wingdings" panose="05000000000000000000" charset="0"/>
              <a:buChar char="Ø"/>
            </a:pP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四、XAFS数据软件介绍与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XAFS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谱图质谱判断</a:t>
            </a:r>
            <a:endParaRPr lang="en-US" altLang="zh-CN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  <a:p>
            <a:pPr fontAlgn="auto">
              <a:lnSpc>
                <a:spcPct val="200000"/>
              </a:lnSpc>
              <a:buFont typeface="Wingdings" panose="05000000000000000000" charset="0"/>
              <a:buChar char="Ø"/>
            </a:pP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五、台式XA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F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S常规测试及原位实验测试实例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  <a:p>
            <a:pPr>
              <a:lnSpc>
                <a:spcPct val="200000"/>
              </a:lnSpc>
              <a:buFont typeface="Wingdings" panose="05000000000000000000" charset="0"/>
              <a:buChar char="Ø"/>
            </a:pPr>
            <a:endParaRPr lang="zh-CN" altLang="en-US" dirty="0"/>
          </a:p>
          <a:p>
            <a:pPr>
              <a:lnSpc>
                <a:spcPct val="200000"/>
              </a:lnSpc>
              <a:buFont typeface="Wingdings" panose="05000000000000000000" charset="0"/>
              <a:buChar char="Ø"/>
            </a:pPr>
            <a:endParaRPr lang="zh-CN" altLang="en-US" dirty="0"/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94678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6" name="AutoShape 2" descr="化学原子结构免抠素材PNG图片素材下载_图片编号qxovdrbg-免抠素材网"/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8385" y="182245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X射线精细结构吸收谱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-19050" y="6342006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pic>
        <p:nvPicPr>
          <p:cNvPr id="10" name="内容占位符 3"/>
          <p:cNvPicPr>
            <a:picLocks noChangeAspect="1"/>
          </p:cNvPicPr>
          <p:nvPr/>
        </p:nvPicPr>
        <p:blipFill>
          <a:blip r:embed="rId1"/>
          <a:srcRect l="42526" t="5979" r="3567" b="85089"/>
          <a:stretch>
            <a:fillRect/>
          </a:stretch>
        </p:blipFill>
        <p:spPr>
          <a:xfrm>
            <a:off x="4023360" y="775335"/>
            <a:ext cx="4317365" cy="45720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9300" y="2467999"/>
            <a:ext cx="4549720" cy="3327617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925" y="2361374"/>
            <a:ext cx="4261330" cy="3568119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403907" y="1299483"/>
            <a:ext cx="11380090" cy="12611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0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X</a:t>
            </a:r>
            <a:r>
              <a:rPr lang="zh-CN" altLang="en-US" sz="20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射线能量等于被照射样品某内层电子的电离能时，会发生共振吸收，使电子电离为光电子，</a:t>
            </a:r>
            <a:r>
              <a:rPr lang="zh-CN" altLang="en-US" sz="2000" dirty="0"/>
              <a:t>这些光电子与周围原子发生散射，形成干涉效应，导致吸收系数随能量变化出现振荡结构，即</a:t>
            </a:r>
            <a:r>
              <a:rPr lang="en-US" altLang="zh-CN" sz="2000" dirty="0"/>
              <a:t>XAFS</a:t>
            </a:r>
            <a:r>
              <a:rPr lang="zh-CN" altLang="en-US" sz="2000" dirty="0"/>
              <a:t>谱。</a:t>
            </a:r>
            <a:endParaRPr lang="zh-CN" altLang="en-US" sz="2000" dirty="0"/>
          </a:p>
          <a:p>
            <a:pPr>
              <a:lnSpc>
                <a:spcPct val="130000"/>
              </a:lnSpc>
            </a:pPr>
            <a:endParaRPr lang="zh-CN" altLang="en-US" sz="2000" b="1" dirty="0"/>
          </a:p>
        </p:txBody>
      </p:sp>
      <p:sp>
        <p:nvSpPr>
          <p:cNvPr id="15" name="矩形 14"/>
          <p:cNvSpPr/>
          <p:nvPr/>
        </p:nvSpPr>
        <p:spPr>
          <a:xfrm>
            <a:off x="1349811" y="5746474"/>
            <a:ext cx="4445635" cy="4593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3d</a:t>
            </a:r>
            <a:r>
              <a:rPr lang="zh-CN" altLang="en-US" sz="2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金属常用</a:t>
            </a:r>
            <a:r>
              <a:rPr lang="en-US" altLang="zh-CN" sz="2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K</a:t>
            </a:r>
            <a:r>
              <a:rPr lang="zh-CN" altLang="en-US" sz="2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边，</a:t>
            </a:r>
            <a:r>
              <a:rPr lang="en-US" altLang="zh-CN" sz="2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5d</a:t>
            </a:r>
            <a:r>
              <a:rPr lang="zh-CN" altLang="en-US" sz="2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金属常用</a:t>
            </a:r>
            <a:r>
              <a:rPr lang="en-US" altLang="zh-CN" sz="2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</a:t>
            </a:r>
            <a:r>
              <a:rPr lang="en-US" altLang="zh-CN" sz="2000" b="1" baseline="-25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2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边</a:t>
            </a:r>
            <a:endParaRPr lang="zh-CN" altLang="en-US" sz="2000" b="1" dirty="0">
              <a:solidFill>
                <a:srgbClr val="FF0000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375210" y="2961427"/>
            <a:ext cx="2919389" cy="255454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US" altLang="zh-CN" sz="2000" dirty="0">
                <a:latin typeface="仿宋" panose="02010609060101010101" pitchFamily="49" charset="-122"/>
                <a:ea typeface="仿宋" panose="02010609060101010101" pitchFamily="49" charset="-122"/>
              </a:rPr>
              <a:t>3d</a:t>
            </a:r>
            <a:r>
              <a:rPr lang="zh-CN" altLang="en-US" sz="2000" dirty="0">
                <a:latin typeface="仿宋" panose="02010609060101010101" pitchFamily="49" charset="-122"/>
                <a:ea typeface="仿宋" panose="02010609060101010101" pitchFamily="49" charset="-122"/>
              </a:rPr>
              <a:t>金属</a:t>
            </a:r>
            <a:r>
              <a:rPr lang="en-US" altLang="zh-CN" sz="2000" dirty="0">
                <a:latin typeface="仿宋" panose="02010609060101010101" pitchFamily="49" charset="-122"/>
                <a:ea typeface="仿宋" panose="02010609060101010101" pitchFamily="49" charset="-122"/>
              </a:rPr>
              <a:t>K</a:t>
            </a:r>
            <a:r>
              <a:rPr lang="zh-CN" altLang="en-US" sz="2000" dirty="0">
                <a:latin typeface="仿宋" panose="02010609060101010101" pitchFamily="49" charset="-122"/>
                <a:ea typeface="仿宋" panose="02010609060101010101" pitchFamily="49" charset="-122"/>
              </a:rPr>
              <a:t>边</a:t>
            </a:r>
            <a:r>
              <a:rPr lang="en-US" altLang="zh-CN" sz="2000" dirty="0">
                <a:latin typeface="仿宋" panose="02010609060101010101" pitchFamily="49" charset="-122"/>
                <a:ea typeface="仿宋" panose="02010609060101010101" pitchFamily="49" charset="-122"/>
              </a:rPr>
              <a:t>E</a:t>
            </a:r>
            <a:r>
              <a:rPr lang="en-US" altLang="zh-CN" sz="2000" baseline="-25000" dirty="0">
                <a:latin typeface="仿宋" panose="02010609060101010101" pitchFamily="49" charset="-122"/>
                <a:ea typeface="仿宋" panose="02010609060101010101" pitchFamily="49" charset="-122"/>
              </a:rPr>
              <a:t>0</a:t>
            </a:r>
            <a:r>
              <a:rPr lang="zh-CN" altLang="en-US" sz="2000" dirty="0">
                <a:latin typeface="仿宋" panose="02010609060101010101" pitchFamily="49" charset="-122"/>
                <a:ea typeface="仿宋" panose="02010609060101010101" pitchFamily="49" charset="-122"/>
              </a:rPr>
              <a:t>能量范围：</a:t>
            </a:r>
            <a:endParaRPr lang="en-US" altLang="zh-CN" sz="2000" dirty="0"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r>
              <a:rPr lang="en-US" altLang="zh-CN" sz="2000" dirty="0">
                <a:latin typeface="仿宋" panose="02010609060101010101" pitchFamily="49" charset="-122"/>
                <a:ea typeface="仿宋" panose="02010609060101010101" pitchFamily="49" charset="-122"/>
              </a:rPr>
              <a:t>   4.5 keV-10 keV</a:t>
            </a:r>
            <a:endParaRPr lang="en-US" altLang="zh-CN" sz="2000" dirty="0"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r>
              <a:rPr lang="en-US" altLang="zh-CN" sz="2000" dirty="0">
                <a:latin typeface="仿宋" panose="02010609060101010101" pitchFamily="49" charset="-122"/>
                <a:ea typeface="仿宋" panose="02010609060101010101" pitchFamily="49" charset="-122"/>
              </a:rPr>
              <a:t>4d</a:t>
            </a:r>
            <a:r>
              <a:rPr lang="zh-CN" altLang="en-US" sz="2000" dirty="0">
                <a:latin typeface="仿宋" panose="02010609060101010101" pitchFamily="49" charset="-122"/>
                <a:ea typeface="仿宋" panose="02010609060101010101" pitchFamily="49" charset="-122"/>
              </a:rPr>
              <a:t>金属</a:t>
            </a:r>
            <a:r>
              <a:rPr lang="en-US" altLang="zh-CN" sz="2000" dirty="0">
                <a:latin typeface="仿宋" panose="02010609060101010101" pitchFamily="49" charset="-122"/>
                <a:ea typeface="仿宋" panose="02010609060101010101" pitchFamily="49" charset="-122"/>
              </a:rPr>
              <a:t>K</a:t>
            </a:r>
            <a:r>
              <a:rPr lang="zh-CN" altLang="en-US" sz="2000" dirty="0">
                <a:latin typeface="仿宋" panose="02010609060101010101" pitchFamily="49" charset="-122"/>
                <a:ea typeface="仿宋" panose="02010609060101010101" pitchFamily="49" charset="-122"/>
              </a:rPr>
              <a:t>边</a:t>
            </a:r>
            <a:r>
              <a:rPr lang="en-US" altLang="zh-CN" sz="2000" dirty="0">
                <a:latin typeface="仿宋" panose="02010609060101010101" pitchFamily="49" charset="-122"/>
                <a:ea typeface="仿宋" panose="02010609060101010101" pitchFamily="49" charset="-122"/>
              </a:rPr>
              <a:t>E</a:t>
            </a:r>
            <a:r>
              <a:rPr lang="en-US" altLang="zh-CN" sz="2000" baseline="-25000" dirty="0">
                <a:latin typeface="仿宋" panose="02010609060101010101" pitchFamily="49" charset="-122"/>
                <a:ea typeface="仿宋" panose="02010609060101010101" pitchFamily="49" charset="-122"/>
              </a:rPr>
              <a:t>0</a:t>
            </a:r>
            <a:r>
              <a:rPr lang="zh-CN" altLang="en-US" sz="2000" dirty="0">
                <a:latin typeface="仿宋" panose="02010609060101010101" pitchFamily="49" charset="-122"/>
                <a:ea typeface="仿宋" panose="02010609060101010101" pitchFamily="49" charset="-122"/>
              </a:rPr>
              <a:t>能量范围：</a:t>
            </a:r>
            <a:endParaRPr lang="en-US" altLang="zh-CN" sz="2000" dirty="0"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r>
              <a:rPr lang="en-US" altLang="zh-CN" sz="2000" dirty="0">
                <a:latin typeface="仿宋" panose="02010609060101010101" pitchFamily="49" charset="-122"/>
                <a:ea typeface="仿宋" panose="02010609060101010101" pitchFamily="49" charset="-122"/>
              </a:rPr>
              <a:t>   18 keV-30 keV</a:t>
            </a:r>
            <a:endParaRPr lang="en-US" altLang="zh-CN" sz="2000" dirty="0"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r>
              <a:rPr lang="en-US" altLang="zh-CN" sz="2000" dirty="0">
                <a:latin typeface="仿宋" panose="02010609060101010101" pitchFamily="49" charset="-122"/>
                <a:ea typeface="仿宋" panose="02010609060101010101" pitchFamily="49" charset="-122"/>
              </a:rPr>
              <a:t>5d</a:t>
            </a:r>
            <a:r>
              <a:rPr lang="zh-CN" altLang="en-US" sz="2000" dirty="0">
                <a:latin typeface="仿宋" panose="02010609060101010101" pitchFamily="49" charset="-122"/>
                <a:ea typeface="仿宋" panose="02010609060101010101" pitchFamily="49" charset="-122"/>
              </a:rPr>
              <a:t>金属</a:t>
            </a:r>
            <a:r>
              <a:rPr lang="en-US" altLang="zh-CN" sz="2000" dirty="0">
                <a:latin typeface="仿宋" panose="02010609060101010101" pitchFamily="49" charset="-122"/>
                <a:ea typeface="仿宋" panose="02010609060101010101" pitchFamily="49" charset="-122"/>
              </a:rPr>
              <a:t>K</a:t>
            </a:r>
            <a:r>
              <a:rPr lang="zh-CN" altLang="en-US" sz="2000" dirty="0">
                <a:latin typeface="仿宋" panose="02010609060101010101" pitchFamily="49" charset="-122"/>
                <a:ea typeface="仿宋" panose="02010609060101010101" pitchFamily="49" charset="-122"/>
              </a:rPr>
              <a:t>边</a:t>
            </a:r>
            <a:r>
              <a:rPr lang="en-US" altLang="zh-CN" sz="2000" dirty="0">
                <a:latin typeface="仿宋" panose="02010609060101010101" pitchFamily="49" charset="-122"/>
                <a:ea typeface="仿宋" panose="02010609060101010101" pitchFamily="49" charset="-122"/>
              </a:rPr>
              <a:t>E</a:t>
            </a:r>
            <a:r>
              <a:rPr lang="en-US" altLang="zh-CN" sz="2000" baseline="-25000" dirty="0">
                <a:latin typeface="仿宋" panose="02010609060101010101" pitchFamily="49" charset="-122"/>
                <a:ea typeface="仿宋" panose="02010609060101010101" pitchFamily="49" charset="-122"/>
              </a:rPr>
              <a:t>0</a:t>
            </a:r>
            <a:r>
              <a:rPr lang="zh-CN" altLang="en-US" sz="2000" dirty="0">
                <a:latin typeface="仿宋" panose="02010609060101010101" pitchFamily="49" charset="-122"/>
                <a:ea typeface="仿宋" panose="02010609060101010101" pitchFamily="49" charset="-122"/>
              </a:rPr>
              <a:t>能量范围：</a:t>
            </a:r>
            <a:endParaRPr lang="en-US" altLang="zh-CN" sz="2000" dirty="0"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r>
              <a:rPr lang="en-US" altLang="zh-CN" sz="2000" dirty="0">
                <a:latin typeface="仿宋" panose="02010609060101010101" pitchFamily="49" charset="-122"/>
                <a:ea typeface="仿宋" panose="02010609060101010101" pitchFamily="49" charset="-122"/>
              </a:rPr>
              <a:t>   30 keV-100 keV</a:t>
            </a:r>
            <a:endParaRPr lang="en-US" altLang="zh-CN" sz="2000" dirty="0"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r>
              <a:rPr lang="en-US" altLang="zh-CN" sz="2000" dirty="0">
                <a:latin typeface="仿宋" panose="02010609060101010101" pitchFamily="49" charset="-122"/>
                <a:ea typeface="仿宋" panose="02010609060101010101" pitchFamily="49" charset="-122"/>
              </a:rPr>
              <a:t>5d</a:t>
            </a:r>
            <a:r>
              <a:rPr lang="zh-CN" altLang="en-US" sz="2000" dirty="0">
                <a:latin typeface="仿宋" panose="02010609060101010101" pitchFamily="49" charset="-122"/>
                <a:ea typeface="仿宋" panose="02010609060101010101" pitchFamily="49" charset="-122"/>
              </a:rPr>
              <a:t>金属</a:t>
            </a:r>
            <a:r>
              <a:rPr lang="en-US" altLang="zh-CN" sz="2000" dirty="0">
                <a:latin typeface="仿宋" panose="02010609060101010101" pitchFamily="49" charset="-122"/>
                <a:ea typeface="仿宋" panose="02010609060101010101" pitchFamily="49" charset="-122"/>
              </a:rPr>
              <a:t>L</a:t>
            </a:r>
            <a:r>
              <a:rPr lang="en-US" altLang="zh-CN" sz="2000" baseline="-25000" dirty="0">
                <a:latin typeface="仿宋" panose="02010609060101010101" pitchFamily="49" charset="-122"/>
                <a:ea typeface="仿宋" panose="02010609060101010101" pitchFamily="49" charset="-122"/>
              </a:rPr>
              <a:t>3</a:t>
            </a:r>
            <a:r>
              <a:rPr lang="zh-CN" altLang="en-US" sz="2000" dirty="0">
                <a:latin typeface="仿宋" panose="02010609060101010101" pitchFamily="49" charset="-122"/>
                <a:ea typeface="仿宋" panose="02010609060101010101" pitchFamily="49" charset="-122"/>
              </a:rPr>
              <a:t>边</a:t>
            </a:r>
            <a:r>
              <a:rPr lang="en-US" altLang="zh-CN" sz="2000" dirty="0">
                <a:latin typeface="仿宋" panose="02010609060101010101" pitchFamily="49" charset="-122"/>
                <a:ea typeface="仿宋" panose="02010609060101010101" pitchFamily="49" charset="-122"/>
              </a:rPr>
              <a:t>E</a:t>
            </a:r>
            <a:r>
              <a:rPr lang="en-US" altLang="zh-CN" sz="2000" baseline="-25000" dirty="0">
                <a:latin typeface="仿宋" panose="02010609060101010101" pitchFamily="49" charset="-122"/>
                <a:ea typeface="仿宋" panose="02010609060101010101" pitchFamily="49" charset="-122"/>
              </a:rPr>
              <a:t>0</a:t>
            </a:r>
            <a:r>
              <a:rPr lang="zh-CN" altLang="en-US" sz="2000" dirty="0">
                <a:latin typeface="仿宋" panose="02010609060101010101" pitchFamily="49" charset="-122"/>
                <a:ea typeface="仿宋" panose="02010609060101010101" pitchFamily="49" charset="-122"/>
              </a:rPr>
              <a:t>能量范围：</a:t>
            </a:r>
            <a:endParaRPr lang="en-US" altLang="zh-CN" sz="2000" dirty="0"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r>
              <a:rPr lang="en-US" altLang="zh-CN" sz="2000" dirty="0">
                <a:latin typeface="仿宋" panose="02010609060101010101" pitchFamily="49" charset="-122"/>
                <a:ea typeface="仿宋" panose="02010609060101010101" pitchFamily="49" charset="-122"/>
              </a:rPr>
              <a:t>    5 keV-14 keV</a:t>
            </a:r>
            <a:endParaRPr lang="en-US" altLang="zh-CN" sz="2000" dirty="0"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7126941" y="5822523"/>
            <a:ext cx="52240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跳高：吸收系数在吸收边处的突变高度</a:t>
            </a:r>
            <a:endParaRPr lang="zh-CN" altLang="en-US" sz="2000" b="1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4417690" y="2467999"/>
            <a:ext cx="145228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2000" dirty="0">
                <a:highlight>
                  <a:srgbClr val="FFFF00"/>
                </a:highlight>
                <a:latin typeface="华文宋体" panose="02010600040101010101" pitchFamily="2" charset="-122"/>
                <a:ea typeface="华文宋体" panose="02010600040101010101" pitchFamily="2" charset="-122"/>
              </a:rPr>
              <a:t>束缚能</a:t>
            </a:r>
            <a:r>
              <a:rPr lang="en-US" altLang="zh-CN" sz="2000" dirty="0">
                <a:highlight>
                  <a:srgbClr val="FFFF00"/>
                </a:highlight>
                <a:latin typeface="华文宋体" panose="02010600040101010101" pitchFamily="2" charset="-122"/>
                <a:ea typeface="华文宋体" panose="02010600040101010101" pitchFamily="2" charset="-122"/>
              </a:rPr>
              <a:t>E</a:t>
            </a:r>
            <a:r>
              <a:rPr lang="en-US" altLang="zh-CN" sz="2000" baseline="-25000" dirty="0">
                <a:highlight>
                  <a:srgbClr val="FFFF00"/>
                </a:highlight>
                <a:latin typeface="华文宋体" panose="02010600040101010101" pitchFamily="2" charset="-122"/>
                <a:ea typeface="华文宋体" panose="02010600040101010101" pitchFamily="2" charset="-122"/>
              </a:rPr>
              <a:t>0 </a:t>
            </a:r>
            <a:endParaRPr lang="en-US" altLang="zh-CN" sz="2000" baseline="-25000" dirty="0">
              <a:highlight>
                <a:srgbClr val="FFFF00"/>
              </a:highlight>
              <a:latin typeface="华文宋体" panose="02010600040101010101" pitchFamily="2" charset="-122"/>
              <a:ea typeface="华文宋体" panose="02010600040101010101" pitchFamily="2" charset="-122"/>
            </a:endParaRPr>
          </a:p>
        </p:txBody>
      </p:sp>
      <p:pic>
        <p:nvPicPr>
          <p:cNvPr id="20" name="图片 19"/>
          <p:cNvPicPr>
            <a:picLocks noChangeAspect="1"/>
          </p:cNvPicPr>
          <p:nvPr userDrawn="1"/>
        </p:nvPicPr>
        <p:blipFill>
          <a:blip r:embed="rId4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0190" y="2395214"/>
            <a:ext cx="6843807" cy="391688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68705" y="155575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X射线吸收精细结构谱图的获取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pic>
        <p:nvPicPr>
          <p:cNvPr id="10" name="内容占位符 3"/>
          <p:cNvPicPr>
            <a:picLocks noChangeAspect="1"/>
          </p:cNvPicPr>
          <p:nvPr/>
        </p:nvPicPr>
        <p:blipFill>
          <a:blip r:embed="rId2"/>
          <a:srcRect l="42526" t="5979" r="3567" b="85089"/>
          <a:stretch>
            <a:fillRect/>
          </a:stretch>
        </p:blipFill>
        <p:spPr>
          <a:xfrm>
            <a:off x="4023360" y="775335"/>
            <a:ext cx="4317365" cy="457200"/>
          </a:xfrm>
          <a:prstGeom prst="rect">
            <a:avLst/>
          </a:prstGeom>
        </p:spPr>
      </p:pic>
      <p:grpSp>
        <p:nvGrpSpPr>
          <p:cNvPr id="26" name="组合 25"/>
          <p:cNvGrpSpPr/>
          <p:nvPr/>
        </p:nvGrpSpPr>
        <p:grpSpPr>
          <a:xfrm>
            <a:off x="4940190" y="2368825"/>
            <a:ext cx="5649379" cy="3249280"/>
            <a:chOff x="1908685" y="919276"/>
            <a:chExt cx="7272791" cy="4273920"/>
          </a:xfrm>
        </p:grpSpPr>
        <p:cxnSp>
          <p:nvCxnSpPr>
            <p:cNvPr id="24" name="直接连接符 23"/>
            <p:cNvCxnSpPr/>
            <p:nvPr/>
          </p:nvCxnSpPr>
          <p:spPr>
            <a:xfrm>
              <a:off x="4223792" y="2024844"/>
              <a:ext cx="0" cy="3168352"/>
            </a:xfrm>
            <a:prstGeom prst="line">
              <a:avLst/>
            </a:prstGeom>
            <a:ln w="25400">
              <a:solidFill>
                <a:srgbClr val="FF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连接符 24"/>
            <p:cNvCxnSpPr/>
            <p:nvPr/>
          </p:nvCxnSpPr>
          <p:spPr>
            <a:xfrm>
              <a:off x="4583832" y="2024844"/>
              <a:ext cx="0" cy="3168352"/>
            </a:xfrm>
            <a:prstGeom prst="line">
              <a:avLst/>
            </a:prstGeom>
            <a:ln w="25400">
              <a:solidFill>
                <a:srgbClr val="FF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矩形 26"/>
            <p:cNvSpPr/>
            <p:nvPr/>
          </p:nvSpPr>
          <p:spPr>
            <a:xfrm>
              <a:off x="2026100" y="1458118"/>
              <a:ext cx="2376261" cy="35490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1050" b="1" dirty="0">
                  <a:solidFill>
                    <a:schemeClr val="accent1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-200 ~ -20 eV</a:t>
              </a:r>
              <a:endParaRPr lang="en-US" altLang="zh-CN" sz="1050" b="1" dirty="0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8" name="矩形 27"/>
            <p:cNvSpPr/>
            <p:nvPr/>
          </p:nvSpPr>
          <p:spPr>
            <a:xfrm>
              <a:off x="4530568" y="988597"/>
              <a:ext cx="1203505" cy="34377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1000" b="1" dirty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-20 ~ 50 eV</a:t>
              </a:r>
              <a:endParaRPr lang="en-US" altLang="zh-CN" sz="1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9" name="矩形 28"/>
            <p:cNvSpPr/>
            <p:nvPr/>
          </p:nvSpPr>
          <p:spPr>
            <a:xfrm>
              <a:off x="7847857" y="981705"/>
              <a:ext cx="1333619" cy="34377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1000" b="1" dirty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50 ~ 800 eV</a:t>
              </a:r>
              <a:endParaRPr lang="en-US" altLang="zh-CN" sz="1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0" name="矩形 29"/>
            <p:cNvSpPr/>
            <p:nvPr/>
          </p:nvSpPr>
          <p:spPr>
            <a:xfrm>
              <a:off x="1908685" y="919276"/>
              <a:ext cx="1485310" cy="432664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1400" b="1" dirty="0">
                  <a:solidFill>
                    <a:schemeClr val="accent1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Pre-edge</a:t>
              </a:r>
              <a:endParaRPr lang="zh-CN" altLang="en-US" sz="1400" b="1" dirty="0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33" name="直接箭头连接符 32"/>
            <p:cNvCxnSpPr/>
            <p:nvPr/>
          </p:nvCxnSpPr>
          <p:spPr>
            <a:xfrm flipV="1">
              <a:off x="4651383" y="3901140"/>
              <a:ext cx="422776" cy="516771"/>
            </a:xfrm>
            <a:prstGeom prst="straightConnector1">
              <a:avLst/>
            </a:prstGeom>
            <a:ln w="254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矩形 33"/>
            <p:cNvSpPr/>
            <p:nvPr/>
          </p:nvSpPr>
          <p:spPr>
            <a:xfrm>
              <a:off x="5026709" y="3536008"/>
              <a:ext cx="602491" cy="36249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1000" b="1" dirty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E</a:t>
              </a:r>
              <a:r>
                <a:rPr lang="en-US" altLang="zh-CN" sz="1000" b="1" baseline="-25000" dirty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</a:t>
              </a:r>
              <a:endParaRPr lang="zh-CN" altLang="en-US" sz="1000" b="1" baseline="-25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cxnSp>
        <p:nvCxnSpPr>
          <p:cNvPr id="35" name="直接箭头连接符 34"/>
          <p:cNvCxnSpPr/>
          <p:nvPr/>
        </p:nvCxnSpPr>
        <p:spPr>
          <a:xfrm>
            <a:off x="6079049" y="2785636"/>
            <a:ext cx="340466" cy="0"/>
          </a:xfrm>
          <a:prstGeom prst="straightConnector1">
            <a:avLst/>
          </a:prstGeom>
          <a:ln w="28575">
            <a:solidFill>
              <a:srgbClr val="003E87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0" name="矩形 39"/>
          <p:cNvSpPr/>
          <p:nvPr/>
        </p:nvSpPr>
        <p:spPr>
          <a:xfrm>
            <a:off x="8029047" y="4514065"/>
            <a:ext cx="3323189" cy="4593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en-US" sz="20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扩展边的长度要满足要求</a:t>
            </a:r>
            <a:endParaRPr lang="zh-CN" altLang="en-US" sz="2000" b="1" dirty="0"/>
          </a:p>
        </p:txBody>
      </p:sp>
      <p:pic>
        <p:nvPicPr>
          <p:cNvPr id="42" name="内容占位符 41"/>
          <p:cNvPicPr>
            <a:picLocks noGrp="1" noChangeAspect="1"/>
          </p:cNvPicPr>
          <p:nvPr>
            <p:ph idx="1"/>
          </p:nvPr>
        </p:nvPicPr>
        <p:blipFill>
          <a:blip r:embed="rId3"/>
          <a:srcRect t="417"/>
          <a:stretch>
            <a:fillRect/>
          </a:stretch>
        </p:blipFill>
        <p:spPr>
          <a:xfrm>
            <a:off x="356387" y="2707299"/>
            <a:ext cx="4509135" cy="3094990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403907" y="1342028"/>
            <a:ext cx="11380090" cy="12611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X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射线能量等于被照射样品某内层电子的电离能时，会发生共振吸收，使电子电离为光电子，</a:t>
            </a:r>
            <a:r>
              <a:rPr lang="zh-CN" altLang="en-US" sz="20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这些光电子与周围原子发生散射，形成干涉效应，导致吸收系数随能量变化出现振荡结构，即</a:t>
            </a:r>
            <a:r>
              <a:rPr lang="en-US" altLang="zh-CN" sz="20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XAFS</a:t>
            </a:r>
            <a:r>
              <a:rPr lang="zh-CN" altLang="en-US" sz="20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谱。</a:t>
            </a:r>
            <a:endParaRPr lang="zh-CN" altLang="en-US" sz="20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30000"/>
              </a:lnSpc>
            </a:pPr>
            <a:endParaRPr lang="zh-CN" altLang="en-US" sz="2000" b="1" dirty="0"/>
          </a:p>
        </p:txBody>
      </p:sp>
      <p:sp>
        <p:nvSpPr>
          <p:cNvPr id="6" name="文本框 5"/>
          <p:cNvSpPr txBox="1"/>
          <p:nvPr/>
        </p:nvSpPr>
        <p:spPr>
          <a:xfrm>
            <a:off x="627763" y="6104105"/>
            <a:ext cx="10666730" cy="6235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b="1" dirty="0">
                <a:solidFill>
                  <a:schemeClr val="bg1"/>
                </a:solidFill>
                <a:sym typeface="+mn-ea"/>
              </a:rPr>
              <a:t>XANES</a:t>
            </a:r>
            <a:r>
              <a:rPr lang="zh-CN" altLang="en-US" sz="2800" b="1" dirty="0">
                <a:solidFill>
                  <a:schemeClr val="bg1"/>
                </a:solidFill>
                <a:sym typeface="+mn-ea"/>
              </a:rPr>
              <a:t>和</a:t>
            </a:r>
            <a:r>
              <a:rPr lang="en-US" altLang="zh-CN" sz="2800" b="1" dirty="0">
                <a:solidFill>
                  <a:schemeClr val="bg1"/>
                </a:solidFill>
                <a:sym typeface="+mn-ea"/>
              </a:rPr>
              <a:t>EXAFS</a:t>
            </a:r>
            <a:r>
              <a:rPr lang="zh-CN" altLang="en-US" sz="2800" b="1" dirty="0">
                <a:solidFill>
                  <a:schemeClr val="bg1"/>
                </a:solidFill>
                <a:sym typeface="+mn-ea"/>
              </a:rPr>
              <a:t>是怎么产生的，包含什么信息？</a:t>
            </a:r>
            <a:endParaRPr lang="zh-CN" altLang="en-US" sz="2800" b="1" dirty="0">
              <a:solidFill>
                <a:schemeClr val="bg1"/>
              </a:solidFill>
              <a:sym typeface="+mn-ea"/>
            </a:endParaRPr>
          </a:p>
        </p:txBody>
      </p:sp>
      <p:pic>
        <p:nvPicPr>
          <p:cNvPr id="7" name="内容占位符 3"/>
          <p:cNvPicPr>
            <a:picLocks noChangeAspect="1"/>
          </p:cNvPicPr>
          <p:nvPr/>
        </p:nvPicPr>
        <p:blipFill>
          <a:blip r:embed="rId4"/>
          <a:srcRect l="38425" t="77234" r="9816" b="13520"/>
          <a:stretch>
            <a:fillRect/>
          </a:stretch>
        </p:blipFill>
        <p:spPr>
          <a:xfrm>
            <a:off x="7911686" y="5139094"/>
            <a:ext cx="3472180" cy="459105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 userDrawn="1"/>
        </p:nvPicPr>
        <p:blipFill>
          <a:blip r:embed="rId5"/>
          <a:srcRect r="68236"/>
          <a:stretch>
            <a:fillRect/>
          </a:stretch>
        </p:blipFill>
        <p:spPr>
          <a:xfrm>
            <a:off x="176530" y="182245"/>
            <a:ext cx="762635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8385" y="182245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射线吸收</a:t>
            </a:r>
            <a:r>
              <a:rPr lang="zh-CN" altLang="en-US" b="1" dirty="0">
                <a:solidFill>
                  <a:srgbClr val="FF0000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近边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结构谱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pic>
        <p:nvPicPr>
          <p:cNvPr id="11" name="内容占位符 3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6154638" y="1991360"/>
            <a:ext cx="6158865" cy="4351655"/>
          </a:xfrm>
          <a:prstGeom prst="rect">
            <a:avLst/>
          </a:prstGeom>
        </p:spPr>
      </p:pic>
      <p:sp>
        <p:nvSpPr>
          <p:cNvPr id="13" name="文本框 12"/>
          <p:cNvSpPr txBox="1"/>
          <p:nvPr/>
        </p:nvSpPr>
        <p:spPr>
          <a:xfrm>
            <a:off x="274880" y="1228141"/>
            <a:ext cx="11824397" cy="9612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fontAlgn="auto">
              <a:lnSpc>
                <a:spcPct val="150000"/>
              </a:lnSpc>
            </a:pP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XANES(-20~50 eV): 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吸收边及其附近</a:t>
            </a:r>
            <a:r>
              <a:rPr lang="zh-CN" altLang="en-US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比较强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的振荡信号；由</a:t>
            </a:r>
            <a:r>
              <a:rPr lang="zh-CN" altLang="en-US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低能光电子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经</a:t>
            </a:r>
            <a:r>
              <a:rPr lang="zh-CN" altLang="en-US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多重散射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后再回到吸收原子，与出射波发生干涉而成。</a:t>
            </a:r>
            <a:endPara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3727450" y="798195"/>
            <a:ext cx="5050790" cy="51498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>
                <a:ln>
                  <a:solidFill>
                    <a:srgbClr val="000000">
                      <a:alpha val="0"/>
                    </a:srgbClr>
                  </a:solidFill>
                </a:ln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XANES (X-ray absorption near-edge structure)</a:t>
            </a:r>
            <a:endParaRPr lang="en-US" altLang="zh-CN">
              <a:ln>
                <a:solidFill>
                  <a:srgbClr val="000000">
                    <a:alpha val="0"/>
                  </a:srgbClr>
                </a:solidFill>
              </a:ln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7168640" y="5046345"/>
            <a:ext cx="267970" cy="1081405"/>
          </a:xfrm>
          <a:prstGeom prst="rect">
            <a:avLst/>
          </a:prstGeom>
          <a:noFill/>
          <a:ln w="28575">
            <a:solidFill>
              <a:srgbClr val="00B050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FFFF00"/>
                </a:solidFill>
              </a:ln>
              <a:noFill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7231705" y="3020695"/>
            <a:ext cx="314325" cy="1081405"/>
          </a:xfrm>
          <a:prstGeom prst="rect">
            <a:avLst/>
          </a:prstGeom>
          <a:noFill/>
          <a:ln w="28575">
            <a:solidFill>
              <a:srgbClr val="00B050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FFFF00"/>
                </a:solidFill>
              </a:ln>
              <a:noFill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7521804" y="4434515"/>
            <a:ext cx="306705" cy="1081405"/>
          </a:xfrm>
          <a:prstGeom prst="rect">
            <a:avLst/>
          </a:prstGeom>
          <a:noFill/>
          <a:ln w="28575">
            <a:solidFill>
              <a:srgbClr val="FF0000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FF0000"/>
                </a:solidFill>
              </a:ln>
              <a:noFill/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7810093" y="2637790"/>
            <a:ext cx="283210" cy="1081405"/>
          </a:xfrm>
          <a:prstGeom prst="rect">
            <a:avLst/>
          </a:prstGeom>
          <a:noFill/>
          <a:ln w="28575">
            <a:solidFill>
              <a:srgbClr val="FF0000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FF0000"/>
                </a:solidFill>
              </a:ln>
              <a:noFill/>
            </a:endParaRPr>
          </a:p>
        </p:txBody>
      </p:sp>
      <p:pic>
        <p:nvPicPr>
          <p:cNvPr id="35" name="内容占位符 2"/>
          <p:cNvPicPr>
            <a:picLocks noChangeAspect="1"/>
          </p:cNvPicPr>
          <p:nvPr/>
        </p:nvPicPr>
        <p:blipFill>
          <a:blip r:embed="rId2"/>
          <a:srcRect l="7384" t="12009" r="61281" b="42726"/>
          <a:stretch>
            <a:fillRect/>
          </a:stretch>
        </p:blipFill>
        <p:spPr>
          <a:xfrm>
            <a:off x="162977" y="2427922"/>
            <a:ext cx="2323465" cy="218884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230399" y="5184190"/>
            <a:ext cx="6641730" cy="96128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indent="0" fontAlgn="auto">
              <a:lnSpc>
                <a:spcPct val="150000"/>
              </a:lnSpc>
            </a:pPr>
            <a:r>
              <a:rPr lang="zh-CN" altLang="en-US" sz="2000" dirty="0">
                <a:solidFill>
                  <a:srgbClr val="C0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边前峰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和近边</a:t>
            </a:r>
            <a:r>
              <a:rPr lang="zh-CN" altLang="en-US" sz="2000" dirty="0">
                <a:solidFill>
                  <a:srgbClr val="C0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白线峰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可以用于鉴别物种和价态分析；</a:t>
            </a:r>
            <a:endParaRPr lang="en-US" altLang="zh-CN" sz="200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也可根据理论计算进行拟合，但比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EXAFS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拟合难！</a:t>
            </a:r>
            <a:endPara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2599690" y="2637790"/>
            <a:ext cx="3181350" cy="18846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fontAlgn="auto">
              <a:lnSpc>
                <a:spcPct val="150000"/>
              </a:lnSpc>
            </a:pP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原子周围的电子结构，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3D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局域空间配位构型、对称性等几何结构信息，具有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“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指纹效应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”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。</a:t>
            </a:r>
            <a:endPara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3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8385" y="182245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射线吸收</a:t>
            </a:r>
            <a:r>
              <a:rPr lang="zh-CN" altLang="en-US" b="1" dirty="0">
                <a:solidFill>
                  <a:srgbClr val="FF0000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近边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结构谱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pic>
        <p:nvPicPr>
          <p:cNvPr id="37" name="内容占位符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795" y="1040765"/>
            <a:ext cx="8345170" cy="530225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0885" y="1663151"/>
            <a:ext cx="3629025" cy="262890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8153911" y="4606056"/>
            <a:ext cx="3825999" cy="142295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indent="0" fontAlgn="auto">
              <a:lnSpc>
                <a:spcPct val="150000"/>
              </a:lnSpc>
            </a:pPr>
            <a:r>
              <a:rPr lang="zh-CN" altLang="en-US" sz="2000" dirty="0">
                <a:solidFill>
                  <a:srgbClr val="C0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重元素吸收边用是否向低能量判断是否还原不准，价态的判断主要看白线峰。</a:t>
            </a:r>
            <a:endPara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3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8385" y="182245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zh-CN" altLang="en-US" b="1" dirty="0">
                <a:solidFill>
                  <a:srgbClr val="FF0000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扩展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射线吸收精细结构谱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3727450" y="798195"/>
            <a:ext cx="5050790" cy="51498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>
                <a:ln>
                  <a:solidFill>
                    <a:srgbClr val="000000">
                      <a:alpha val="0"/>
                    </a:srgbClr>
                  </a:solidFill>
                </a:ln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EXAFS (Extended x-ray absorption fine structure)</a:t>
            </a:r>
            <a:endParaRPr lang="en-US" altLang="zh-CN">
              <a:ln>
                <a:solidFill>
                  <a:srgbClr val="000000">
                    <a:alpha val="0"/>
                  </a:srgbClr>
                </a:solidFill>
              </a:ln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20" name="内容占位符 19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116840" y="1205865"/>
            <a:ext cx="7735570" cy="5137150"/>
          </a:xfrm>
          <a:prstGeom prst="rect">
            <a:avLst/>
          </a:prstGeom>
        </p:spPr>
      </p:pic>
      <p:pic>
        <p:nvPicPr>
          <p:cNvPr id="42" name="图片 41"/>
          <p:cNvPicPr>
            <a:picLocks noChangeAspect="1"/>
          </p:cNvPicPr>
          <p:nvPr/>
        </p:nvPicPr>
        <p:blipFill>
          <a:blip r:embed="rId2"/>
          <a:srcRect l="38579"/>
          <a:stretch>
            <a:fillRect/>
          </a:stretch>
        </p:blipFill>
        <p:spPr>
          <a:xfrm>
            <a:off x="8024495" y="4235450"/>
            <a:ext cx="4150360" cy="200025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86" r="55619"/>
          <a:stretch>
            <a:fillRect/>
          </a:stretch>
        </p:blipFill>
        <p:spPr>
          <a:xfrm>
            <a:off x="8540402" y="1174657"/>
            <a:ext cx="2971861" cy="300713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/>
        </p:nvPicPr>
        <p:blipFill>
          <a:blip r:embed="rId4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8385" y="182245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zh-CN" altLang="en-US" b="1" dirty="0">
                <a:solidFill>
                  <a:srgbClr val="FF0000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扩展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射线吸收精细结构谱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pic>
        <p:nvPicPr>
          <p:cNvPr id="9" name="内容占位符 3"/>
          <p:cNvPicPr>
            <a:picLocks noChangeAspect="1"/>
          </p:cNvPicPr>
          <p:nvPr/>
        </p:nvPicPr>
        <p:blipFill>
          <a:blip r:embed="rId1"/>
          <a:srcRect l="10410" t="58763" r="63098"/>
          <a:stretch>
            <a:fillRect/>
          </a:stretch>
        </p:blipFill>
        <p:spPr>
          <a:xfrm>
            <a:off x="10271760" y="309245"/>
            <a:ext cx="1767840" cy="1817370"/>
          </a:xfrm>
          <a:prstGeom prst="rect">
            <a:avLst/>
          </a:prstGeom>
        </p:spPr>
      </p:pic>
      <p:sp>
        <p:nvSpPr>
          <p:cNvPr id="11" name="矩形 10"/>
          <p:cNvSpPr/>
          <p:nvPr/>
        </p:nvSpPr>
        <p:spPr>
          <a:xfrm>
            <a:off x="3727450" y="798195"/>
            <a:ext cx="5050790" cy="51498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>
                <a:ln>
                  <a:solidFill>
                    <a:srgbClr val="000000">
                      <a:alpha val="0"/>
                    </a:srgbClr>
                  </a:solidFill>
                </a:ln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EXAFS (Extended x-ray absorption fine structure)</a:t>
            </a:r>
            <a:endParaRPr lang="en-US" altLang="zh-CN">
              <a:ln>
                <a:solidFill>
                  <a:srgbClr val="000000">
                    <a:alpha val="0"/>
                  </a:srgbClr>
                </a:solidFill>
              </a:ln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329565" y="1221740"/>
            <a:ext cx="10031095" cy="1476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fontAlgn="auto">
              <a:lnSpc>
                <a:spcPct val="150000"/>
              </a:lnSpc>
            </a:pP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EXAFS(50~800 eV): 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；由</a:t>
            </a:r>
            <a:r>
              <a:rPr lang="zh-CN" altLang="en-US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光电子被配位原子作单重散射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后再回到吸收原子，与出射波发生干涉而成；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吸收边后信号</a:t>
            </a:r>
            <a:r>
              <a:rPr lang="zh-CN" altLang="en-US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比较弱，表现为越来越弱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的类正弦波动信号。</a:t>
            </a:r>
            <a:endPara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fontAlgn="auto">
              <a:lnSpc>
                <a:spcPct val="150000"/>
              </a:lnSpc>
            </a:pPr>
            <a:endPara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43" name="图片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460" y="2174655"/>
            <a:ext cx="3580765" cy="2121535"/>
          </a:xfrm>
          <a:prstGeom prst="rect">
            <a:avLst/>
          </a:prstGeom>
        </p:spPr>
      </p:pic>
      <p:pic>
        <p:nvPicPr>
          <p:cNvPr id="44" name="图片 4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5965" y="2176506"/>
            <a:ext cx="3580765" cy="2121910"/>
          </a:xfrm>
          <a:prstGeom prst="rect">
            <a:avLst/>
          </a:prstGeom>
        </p:spPr>
      </p:pic>
      <p:sp>
        <p:nvSpPr>
          <p:cNvPr id="45" name="箭头: 右 19"/>
          <p:cNvSpPr/>
          <p:nvPr/>
        </p:nvSpPr>
        <p:spPr>
          <a:xfrm>
            <a:off x="3832225" y="3193512"/>
            <a:ext cx="651510" cy="206375"/>
          </a:xfrm>
          <a:prstGeom prst="rightArrow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rgbClr val="003E87"/>
              </a:solidFill>
            </a:endParaRPr>
          </a:p>
        </p:txBody>
      </p:sp>
      <p:pic>
        <p:nvPicPr>
          <p:cNvPr id="46" name="图片 4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57513" y="2199060"/>
            <a:ext cx="3468524" cy="2054418"/>
          </a:xfrm>
          <a:prstGeom prst="rect">
            <a:avLst/>
          </a:prstGeom>
        </p:spPr>
      </p:pic>
      <p:pic>
        <p:nvPicPr>
          <p:cNvPr id="47" name="图片 4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017" y="4259318"/>
            <a:ext cx="3523615" cy="2086610"/>
          </a:xfrm>
          <a:prstGeom prst="rect">
            <a:avLst/>
          </a:prstGeom>
        </p:spPr>
      </p:pic>
      <p:pic>
        <p:nvPicPr>
          <p:cNvPr id="48" name="图片 47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6597"/>
          <a:stretch>
            <a:fillRect/>
          </a:stretch>
        </p:blipFill>
        <p:spPr>
          <a:xfrm>
            <a:off x="374573" y="4532752"/>
            <a:ext cx="7813076" cy="713748"/>
          </a:xfrm>
          <a:prstGeom prst="rect">
            <a:avLst/>
          </a:prstGeom>
          <a:solidFill>
            <a:srgbClr val="00B0F0"/>
          </a:solidFill>
        </p:spPr>
      </p:pic>
      <p:sp>
        <p:nvSpPr>
          <p:cNvPr id="49" name="箭头: 右 19"/>
          <p:cNvSpPr/>
          <p:nvPr/>
        </p:nvSpPr>
        <p:spPr>
          <a:xfrm>
            <a:off x="8014530" y="3113405"/>
            <a:ext cx="651510" cy="206375"/>
          </a:xfrm>
          <a:prstGeom prst="rightArrow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0" name="箭头: 右 19"/>
          <p:cNvSpPr/>
          <p:nvPr/>
        </p:nvSpPr>
        <p:spPr>
          <a:xfrm rot="5400000">
            <a:off x="11054438" y="4123282"/>
            <a:ext cx="462876" cy="260393"/>
          </a:xfrm>
          <a:prstGeom prst="rightArrow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1" name="箭头: 右 19"/>
          <p:cNvSpPr/>
          <p:nvPr/>
        </p:nvSpPr>
        <p:spPr>
          <a:xfrm rot="10800000">
            <a:off x="8205808" y="4766118"/>
            <a:ext cx="651510" cy="247015"/>
          </a:xfrm>
          <a:prstGeom prst="rightArrow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2" name="文本框 51"/>
          <p:cNvSpPr txBox="1"/>
          <p:nvPr/>
        </p:nvSpPr>
        <p:spPr>
          <a:xfrm>
            <a:off x="550171" y="5436359"/>
            <a:ext cx="7461879" cy="694468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noAutofit/>
          </a:bodyPr>
          <a:lstStyle/>
          <a:p>
            <a:pPr indent="0" fontAlgn="auto">
              <a:lnSpc>
                <a:spcPct val="150000"/>
              </a:lnSpc>
            </a:pP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包含信息：原子周围配位原子种类、数量、键长、结构无序等</a:t>
            </a:r>
            <a:endPara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667637" y="3430107"/>
            <a:ext cx="1058391" cy="69446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 anchor="t">
            <a:noAutofit/>
          </a:bodyPr>
          <a:lstStyle/>
          <a:p>
            <a:pPr indent="0" fontAlgn="auto">
              <a:lnSpc>
                <a:spcPct val="150000"/>
              </a:lnSpc>
            </a:pPr>
            <a:r>
              <a:rPr lang="en-US" altLang="zh-CN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E</a:t>
            </a:r>
            <a:r>
              <a:rPr lang="zh-CN" altLang="en-US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空间</a:t>
            </a:r>
            <a:endParaRPr lang="zh-CN" altLang="en-US" sz="2000" b="1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017017" y="3421360"/>
            <a:ext cx="1058391" cy="69446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 anchor="t">
            <a:noAutofit/>
          </a:bodyPr>
          <a:lstStyle/>
          <a:p>
            <a:pPr indent="0" fontAlgn="auto">
              <a:lnSpc>
                <a:spcPct val="150000"/>
              </a:lnSpc>
            </a:pPr>
            <a:r>
              <a:rPr lang="en-US" altLang="zh-CN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K</a:t>
            </a:r>
            <a:r>
              <a:rPr lang="zh-CN" altLang="en-US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空间</a:t>
            </a:r>
            <a:endParaRPr lang="zh-CN" altLang="en-US" sz="2000" b="1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7" name="文本框 2"/>
          <p:cNvSpPr txBox="1"/>
          <p:nvPr/>
        </p:nvSpPr>
        <p:spPr>
          <a:xfrm>
            <a:off x="9340344" y="3384121"/>
            <a:ext cx="2245446" cy="49905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2000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取值范围：</a:t>
            </a:r>
            <a:r>
              <a:rPr lang="en-US" altLang="zh-CN" sz="2000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window</a:t>
            </a:r>
            <a:endParaRPr lang="zh-CN" altLang="en-US" sz="2000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8" name="文本框 2"/>
          <p:cNvSpPr txBox="1"/>
          <p:nvPr/>
        </p:nvSpPr>
        <p:spPr>
          <a:xfrm>
            <a:off x="10229387" y="5002601"/>
            <a:ext cx="883921" cy="38083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altLang="zh-CN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R</a:t>
            </a:r>
            <a:r>
              <a:rPr lang="zh-CN" altLang="en-US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空间</a:t>
            </a:r>
            <a:endParaRPr lang="zh-CN" altLang="en-US" sz="2000" b="1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" name="文本框 2"/>
          <p:cNvSpPr txBox="1"/>
          <p:nvPr/>
        </p:nvSpPr>
        <p:spPr>
          <a:xfrm>
            <a:off x="9403440" y="3969752"/>
            <a:ext cx="1648616" cy="44080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u="sng" dirty="0">
                <a:solidFill>
                  <a:srgbClr val="003E87"/>
                </a:solidFill>
                <a:latin typeface="仿宋" panose="02010609060101010101" pitchFamily="49" charset="-122"/>
                <a:ea typeface="仿宋" panose="02010609060101010101" pitchFamily="49" charset="-122"/>
                <a:cs typeface="微软雅黑" panose="020B0503020204020204" pitchFamily="34" charset="-122"/>
                <a:sym typeface="+mn-ea"/>
              </a:rPr>
              <a:t>傅里叶变换</a:t>
            </a:r>
            <a:endParaRPr lang="zh-CN" altLang="en-US" u="sng" dirty="0">
              <a:solidFill>
                <a:srgbClr val="003E87"/>
              </a:solidFill>
              <a:latin typeface="仿宋" panose="02010609060101010101" pitchFamily="49" charset="-122"/>
              <a:ea typeface="仿宋" panose="02010609060101010101" pitchFamily="49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2" name="文本框 2"/>
          <p:cNvSpPr txBox="1"/>
          <p:nvPr/>
        </p:nvSpPr>
        <p:spPr>
          <a:xfrm>
            <a:off x="8162382" y="4351229"/>
            <a:ext cx="651510" cy="450059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dirty="0">
                <a:solidFill>
                  <a:srgbClr val="003E87"/>
                </a:solidFill>
                <a:latin typeface="仿宋" panose="02010609060101010101" pitchFamily="49" charset="-122"/>
                <a:ea typeface="仿宋" panose="02010609060101010101" pitchFamily="49" charset="-122"/>
                <a:cs typeface="微软雅黑" panose="020B0503020204020204" pitchFamily="34" charset="-122"/>
                <a:sym typeface="+mn-ea"/>
              </a:rPr>
              <a:t>拟合</a:t>
            </a:r>
            <a:endParaRPr lang="zh-CN" altLang="en-US" dirty="0">
              <a:solidFill>
                <a:srgbClr val="003E87"/>
              </a:solidFill>
              <a:latin typeface="仿宋" panose="02010609060101010101" pitchFamily="49" charset="-122"/>
              <a:ea typeface="仿宋" panose="02010609060101010101" pitchFamily="49" charset="-122"/>
              <a:cs typeface="微软雅黑" panose="020B0503020204020204" pitchFamily="34" charset="-122"/>
              <a:sym typeface="+mn-ea"/>
            </a:endParaRPr>
          </a:p>
        </p:txBody>
      </p:sp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7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8385" y="182245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X射线吸收精细结构谱仪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pic>
        <p:nvPicPr>
          <p:cNvPr id="7" name="内容占位符 3"/>
          <p:cNvPicPr>
            <a:picLocks noGrp="1" noChangeAspect="1"/>
          </p:cNvPicPr>
          <p:nvPr>
            <p:ph idx="1"/>
          </p:nvPr>
        </p:nvPicPr>
        <p:blipFill>
          <a:blip r:embed="rId1"/>
          <a:srcRect t="10243" r="12222"/>
          <a:stretch>
            <a:fillRect/>
          </a:stretch>
        </p:blipFill>
        <p:spPr>
          <a:xfrm>
            <a:off x="-10795" y="1655473"/>
            <a:ext cx="6747771" cy="4513947"/>
          </a:xfrm>
          <a:prstGeom prst="rect">
            <a:avLst/>
          </a:prstGeom>
        </p:spPr>
      </p:pic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6820414" y="1886274"/>
            <a:ext cx="4952486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同步辐射光源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可提供</a:t>
            </a:r>
            <a:r>
              <a:rPr lang="zh-CN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高强度且高度单色化的X射线，能够精确地探测到原子尺度的结构信息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待测元素含量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1.0 </a:t>
            </a:r>
            <a:r>
              <a:rPr lang="en-US" altLang="zh-CN" dirty="0" err="1">
                <a:latin typeface="微软雅黑" panose="020B0503020204020204" pitchFamily="34" charset="-122"/>
                <a:ea typeface="微软雅黑" panose="020B0503020204020204" pitchFamily="34" charset="-122"/>
              </a:rPr>
              <a:t>wt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%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以上用透射模式，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0.5 </a:t>
            </a:r>
            <a:r>
              <a:rPr lang="en-US" altLang="zh-CN" dirty="0" err="1">
                <a:latin typeface="微软雅黑" panose="020B0503020204020204" pitchFamily="34" charset="-122"/>
                <a:ea typeface="微软雅黑" panose="020B0503020204020204" pitchFamily="34" charset="-122"/>
              </a:rPr>
              <a:t>wt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%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以下荧光模式，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0.5-1.0 </a:t>
            </a:r>
            <a:r>
              <a:rPr lang="en-US" altLang="zh-CN" dirty="0" err="1">
                <a:latin typeface="微软雅黑" panose="020B0503020204020204" pitchFamily="34" charset="-122"/>
                <a:ea typeface="微软雅黑" panose="020B0503020204020204" pitchFamily="34" charset="-122"/>
              </a:rPr>
              <a:t>wt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%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根据基底情况判断。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3" name="矩形 42"/>
          <p:cNvSpPr/>
          <p:nvPr/>
        </p:nvSpPr>
        <p:spPr>
          <a:xfrm>
            <a:off x="412115" y="935062"/>
            <a:ext cx="11779885" cy="5468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原理：利用</a:t>
            </a:r>
            <a:r>
              <a:rPr lang="en-US" altLang="zh-CN" sz="2200" dirty="0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X</a:t>
            </a:r>
            <a:r>
              <a:rPr lang="zh-CN" altLang="en-US" sz="2200" dirty="0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射线入射前后信号变化</a:t>
            </a:r>
            <a:r>
              <a:rPr lang="zh-CN" altLang="en-US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来分析材料元素组成、电子态及微观结构等信息的光谱学</a:t>
            </a:r>
            <a:endParaRPr lang="zh-CN" altLang="en-US" sz="2200" dirty="0"/>
          </a:p>
        </p:txBody>
      </p:sp>
      <p:grpSp>
        <p:nvGrpSpPr>
          <p:cNvPr id="12" name="组合 11"/>
          <p:cNvGrpSpPr/>
          <p:nvPr/>
        </p:nvGrpSpPr>
        <p:grpSpPr>
          <a:xfrm>
            <a:off x="4728071" y="3797768"/>
            <a:ext cx="7472184" cy="3054517"/>
            <a:chOff x="4518212" y="3862633"/>
            <a:chExt cx="7472184" cy="3054517"/>
          </a:xfrm>
        </p:grpSpPr>
        <p:grpSp>
          <p:nvGrpSpPr>
            <p:cNvPr id="6" name="组合 5"/>
            <p:cNvGrpSpPr/>
            <p:nvPr/>
          </p:nvGrpSpPr>
          <p:grpSpPr>
            <a:xfrm>
              <a:off x="4518212" y="3862633"/>
              <a:ext cx="6308160" cy="3054517"/>
              <a:chOff x="4518212" y="3862633"/>
              <a:chExt cx="6308160" cy="3054517"/>
            </a:xfrm>
          </p:grpSpPr>
          <p:pic>
            <p:nvPicPr>
              <p:cNvPr id="3" name="内容占位符 3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6659860" y="3862633"/>
                <a:ext cx="3323524" cy="3054517"/>
              </a:xfrm>
              <a:prstGeom prst="rect">
                <a:avLst/>
              </a:prstGeom>
            </p:spPr>
          </p:pic>
          <p:sp>
            <p:nvSpPr>
              <p:cNvPr id="17" name="文本框 16"/>
              <p:cNvSpPr txBox="1"/>
              <p:nvPr/>
            </p:nvSpPr>
            <p:spPr>
              <a:xfrm>
                <a:off x="6654717" y="6398960"/>
                <a:ext cx="4171655" cy="338554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r>
                  <a:rPr lang="zh-CN" altLang="en-US" sz="1600" dirty="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硬</a:t>
                </a:r>
                <a:r>
                  <a:rPr lang="en-US" altLang="zh-CN" sz="1600" dirty="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X</a:t>
                </a:r>
                <a:r>
                  <a:rPr lang="zh-CN" altLang="en-US" sz="1600" dirty="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射线台式吸收精细结构谱仪（台式</a:t>
                </a:r>
                <a:r>
                  <a:rPr lang="en-US" altLang="zh-CN" sz="1600" dirty="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XAFS)</a:t>
                </a:r>
                <a:endParaRPr lang="en-US" altLang="zh-CN" sz="1600" dirty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9" name="文本框 8"/>
              <p:cNvSpPr txBox="1"/>
              <p:nvPr/>
            </p:nvSpPr>
            <p:spPr>
              <a:xfrm>
                <a:off x="4616790" y="4815756"/>
                <a:ext cx="1817669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b="1" dirty="0">
                    <a:solidFill>
                      <a:srgbClr val="C00000"/>
                    </a:solidFill>
                    <a:latin typeface="宋体" panose="02010600030101010101" pitchFamily="2" charset="-122"/>
                    <a:ea typeface="宋体" panose="02010600030101010101" pitchFamily="2" charset="-122"/>
                  </a:rPr>
                  <a:t>更方便，更普及</a:t>
                </a:r>
                <a:endParaRPr kumimoji="0" lang="zh-CN" altLang="en-US" b="1" i="0" u="none" strike="noStrike" cap="none" normalizeH="0" baseline="0" dirty="0">
                  <a:ln>
                    <a:noFill/>
                  </a:ln>
                  <a:solidFill>
                    <a:srgbClr val="C00000"/>
                  </a:solidFill>
                  <a:effectLst/>
                  <a:latin typeface="宋体" panose="02010600030101010101" pitchFamily="2" charset="-122"/>
                  <a:ea typeface="宋体" panose="02010600030101010101" pitchFamily="2" charset="-122"/>
                </a:endParaRPr>
              </a:p>
            </p:txBody>
          </p:sp>
          <p:sp>
            <p:nvSpPr>
              <p:cNvPr id="10" name="箭头: 右 9"/>
              <p:cNvSpPr/>
              <p:nvPr/>
            </p:nvSpPr>
            <p:spPr>
              <a:xfrm>
                <a:off x="4518212" y="5202527"/>
                <a:ext cx="2218764" cy="187365"/>
              </a:xfrm>
              <a:prstGeom prst="rightArrow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8" name="文本框 7"/>
            <p:cNvSpPr txBox="1"/>
            <p:nvPr/>
          </p:nvSpPr>
          <p:spPr>
            <a:xfrm>
              <a:off x="10277182" y="4503869"/>
              <a:ext cx="1713214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dirty="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透射模式</a:t>
              </a:r>
              <a:endParaRPr kumimoji="0" lang="zh-CN" altLang="en-US" i="0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3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908786" y="-37955"/>
            <a:ext cx="8593455" cy="1325880"/>
          </a:xfrm>
        </p:spPr>
        <p:txBody>
          <a:bodyPr/>
          <a:lstStyle/>
          <a:p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台式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XAFS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主要部件与常见概念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52099" y="1278688"/>
            <a:ext cx="7789697" cy="586596"/>
          </a:xfrm>
        </p:spPr>
        <p:txBody>
          <a:bodyPr>
            <a:normAutofit fontScale="92500"/>
          </a:bodyPr>
          <a:lstStyle/>
          <a:p>
            <a:r>
              <a:rPr lang="en-US" altLang="zh-CN" dirty="0">
                <a:latin typeface="华文楷体" panose="02010600040101010101" pitchFamily="2" charset="-122"/>
                <a:ea typeface="华文楷体" panose="02010600040101010101" pitchFamily="2" charset="-122"/>
              </a:rPr>
              <a:t>X</a:t>
            </a:r>
            <a:r>
              <a:rPr lang="zh-CN" altLang="en-US" dirty="0">
                <a:latin typeface="华文楷体" panose="02010600040101010101" pitchFamily="2" charset="-122"/>
                <a:ea typeface="华文楷体" panose="02010600040101010101" pitchFamily="2" charset="-122"/>
              </a:rPr>
              <a:t>射线源：</a:t>
            </a:r>
            <a:r>
              <a:rPr lang="en-US" altLang="zh-CN" dirty="0">
                <a:latin typeface="华文楷体" panose="02010600040101010101" pitchFamily="2" charset="-122"/>
                <a:ea typeface="华文楷体" panose="02010600040101010101" pitchFamily="2" charset="-122"/>
              </a:rPr>
              <a:t>Mo</a:t>
            </a:r>
            <a:r>
              <a:rPr lang="zh-CN" altLang="en-US" dirty="0">
                <a:latin typeface="华文楷体" panose="02010600040101010101" pitchFamily="2" charset="-122"/>
                <a:ea typeface="华文楷体" panose="02010600040101010101" pitchFamily="2" charset="-122"/>
              </a:rPr>
              <a:t>靶</a:t>
            </a:r>
            <a:r>
              <a:rPr lang="en-US" altLang="zh-CN" dirty="0">
                <a:latin typeface="华文楷体" panose="02010600040101010101" pitchFamily="2" charset="-122"/>
                <a:ea typeface="华文楷体" panose="02010600040101010101" pitchFamily="2" charset="-122"/>
              </a:rPr>
              <a:t>(4.5~18keV)</a:t>
            </a:r>
            <a:r>
              <a:rPr lang="zh-CN" altLang="en-US" dirty="0">
                <a:latin typeface="华文楷体" panose="02010600040101010101" pitchFamily="2" charset="-122"/>
                <a:ea typeface="华文楷体" panose="02010600040101010101" pitchFamily="2" charset="-122"/>
              </a:rPr>
              <a:t>， </a:t>
            </a:r>
            <a:r>
              <a:rPr lang="en-US" altLang="zh-CN" dirty="0">
                <a:latin typeface="华文楷体" panose="02010600040101010101" pitchFamily="2" charset="-122"/>
                <a:ea typeface="华文楷体" panose="02010600040101010101" pitchFamily="2" charset="-122"/>
              </a:rPr>
              <a:t>W</a:t>
            </a:r>
            <a:r>
              <a:rPr lang="zh-CN" altLang="en-US" dirty="0">
                <a:latin typeface="华文楷体" panose="02010600040101010101" pitchFamily="2" charset="-122"/>
                <a:ea typeface="华文楷体" panose="02010600040101010101" pitchFamily="2" charset="-122"/>
              </a:rPr>
              <a:t>靶</a:t>
            </a:r>
            <a:r>
              <a:rPr lang="en-US" altLang="zh-CN" dirty="0">
                <a:latin typeface="华文楷体" panose="02010600040101010101" pitchFamily="2" charset="-122"/>
                <a:ea typeface="华文楷体" panose="02010600040101010101" pitchFamily="2" charset="-122"/>
              </a:rPr>
              <a:t>(18keV~25keV)</a:t>
            </a:r>
            <a:endParaRPr lang="zh-CN" altLang="en-US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4" name="内容占位符 2"/>
          <p:cNvSpPr txBox="1"/>
          <p:nvPr/>
        </p:nvSpPr>
        <p:spPr>
          <a:xfrm>
            <a:off x="552099" y="2036445"/>
            <a:ext cx="8894831" cy="762629"/>
          </a:xfrm>
          <a:prstGeom prst="rect">
            <a:avLst/>
          </a:prstGeom>
        </p:spPr>
        <p:txBody>
          <a:bodyPr vert="horz" lIns="91440" tIns="45720" rIns="91440" bIns="45720" rtlCol="0">
            <a:normAutofit fontScale="9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dirty="0">
                <a:latin typeface="华文楷体" panose="02010600040101010101" pitchFamily="2" charset="-122"/>
                <a:ea typeface="华文楷体" panose="02010600040101010101" pitchFamily="2" charset="-122"/>
              </a:rPr>
              <a:t>单色器（</a:t>
            </a:r>
            <a:r>
              <a:rPr lang="zh-CN" altLang="en-US" dirty="0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球面弯晶）</a:t>
            </a:r>
            <a:r>
              <a:rPr lang="zh-CN" altLang="en-US" dirty="0">
                <a:latin typeface="华文楷体" panose="02010600040101010101" pitchFamily="2" charset="-122"/>
                <a:ea typeface="华文楷体" panose="02010600040101010101" pitchFamily="2" charset="-122"/>
              </a:rPr>
              <a:t>：</a:t>
            </a:r>
            <a:r>
              <a:rPr lang="en-US" altLang="zh-CN" dirty="0">
                <a:latin typeface="华文楷体" panose="02010600040101010101" pitchFamily="2" charset="-122"/>
                <a:ea typeface="华文楷体" panose="02010600040101010101" pitchFamily="2" charset="-122"/>
              </a:rPr>
              <a:t>Si(110), Si(551), Si(533), Ge(310)</a:t>
            </a:r>
            <a:r>
              <a:rPr lang="zh-CN" altLang="en-US" dirty="0">
                <a:latin typeface="华文楷体" panose="02010600040101010101" pitchFamily="2" charset="-122"/>
                <a:ea typeface="华文楷体" panose="02010600040101010101" pitchFamily="2" charset="-122"/>
              </a:rPr>
              <a:t>、、、、、</a:t>
            </a:r>
            <a:endParaRPr lang="zh-CN" altLang="en-US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" name="内容占位符 2"/>
          <p:cNvSpPr txBox="1"/>
          <p:nvPr/>
        </p:nvSpPr>
        <p:spPr>
          <a:xfrm>
            <a:off x="451253" y="3596346"/>
            <a:ext cx="11508523" cy="310822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0000"/>
              </a:lnSpc>
            </a:pP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Foil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：纯金属箔片，通常为单晶或微晶结构，具有明确的原子排列和稳定的物理特性，厚度通常在几十纳米到几微米，是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XAFS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实验中常用的能量标样。</a:t>
            </a:r>
            <a:endParaRPr lang="en-US" altLang="zh-CN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70000"/>
              </a:lnSpc>
            </a:pP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Powder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指将样品研磨成细小颗粒，通常为无定形或微晶态。其特点是原子排列随机，但通过优化制备方法（如压制、球磨）可提高样品的均匀性。</a:t>
            </a:r>
            <a:endPara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内容占位符 2"/>
          <p:cNvSpPr txBox="1"/>
          <p:nvPr/>
        </p:nvSpPr>
        <p:spPr>
          <a:xfrm>
            <a:off x="552099" y="2793581"/>
            <a:ext cx="7789696" cy="586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dirty="0">
                <a:latin typeface="华文楷体" panose="02010600040101010101" pitchFamily="2" charset="-122"/>
                <a:ea typeface="华文楷体" panose="02010600040101010101" pitchFamily="2" charset="-122"/>
              </a:rPr>
              <a:t>SDD</a:t>
            </a:r>
            <a:r>
              <a:rPr lang="zh-CN" altLang="en-US" dirty="0">
                <a:latin typeface="华文楷体" panose="02010600040101010101" pitchFamily="2" charset="-122"/>
                <a:ea typeface="华文楷体" panose="02010600040101010101" pitchFamily="2" charset="-122"/>
              </a:rPr>
              <a:t>探测器：</a:t>
            </a:r>
            <a:r>
              <a:rPr lang="en-US" altLang="zh-CN" dirty="0">
                <a:latin typeface="华文楷体" panose="02010600040101010101" pitchFamily="2" charset="-122"/>
                <a:ea typeface="华文楷体" panose="02010600040101010101" pitchFamily="2" charset="-122"/>
              </a:rPr>
              <a:t>Normal </a:t>
            </a:r>
            <a:r>
              <a:rPr lang="zh-CN" altLang="en-US" dirty="0">
                <a:latin typeface="华文楷体" panose="02010600040101010101" pitchFamily="2" charset="-122"/>
                <a:ea typeface="华文楷体" panose="02010600040101010101" pitchFamily="2" charset="-122"/>
              </a:rPr>
              <a:t>，</a:t>
            </a:r>
            <a:r>
              <a:rPr lang="en-US" altLang="zh-CN" dirty="0">
                <a:latin typeface="华文楷体" panose="02010600040101010101" pitchFamily="2" charset="-122"/>
                <a:ea typeface="华文楷体" panose="02010600040101010101" pitchFamily="2" charset="-122"/>
              </a:rPr>
              <a:t>HE</a:t>
            </a:r>
            <a:r>
              <a:rPr lang="zh-CN" altLang="en-US" dirty="0">
                <a:latin typeface="华文楷体" panose="02010600040101010101" pitchFamily="2" charset="-122"/>
                <a:ea typeface="华文楷体" panose="02010600040101010101" pitchFamily="2" charset="-122"/>
              </a:rPr>
              <a:t>。</a:t>
            </a:r>
            <a:endParaRPr lang="zh-CN" altLang="en-US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8" name="直接连接符 7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" name="矩形 9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pic>
        <p:nvPicPr>
          <p:cNvPr id="12" name="内容占位符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827845" y="1093784"/>
            <a:ext cx="3232785" cy="264795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8385" y="182245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X射线吸收精细结构谱仪测试范围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3162300" y="784860"/>
            <a:ext cx="6040120" cy="51498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>
                <a:ln>
                  <a:solidFill>
                    <a:srgbClr val="000000">
                      <a:alpha val="0"/>
                    </a:srgbClr>
                  </a:solidFill>
                </a:ln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Rapid XAFS HE</a:t>
            </a:r>
            <a:endParaRPr lang="en-US" altLang="zh-CN">
              <a:ln>
                <a:solidFill>
                  <a:srgbClr val="000000">
                    <a:alpha val="0"/>
                  </a:srgbClr>
                </a:solidFill>
              </a:ln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ctr"/>
            <a:r>
              <a:rPr lang="en-US" altLang="zh-CN">
                <a:ln>
                  <a:solidFill>
                    <a:srgbClr val="000000">
                      <a:alpha val="0"/>
                    </a:srgbClr>
                  </a:solidFill>
                </a:ln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(Anhui Absorption Spectroscopy Analysis Instrument Co., Ltd.)</a:t>
            </a:r>
            <a:endParaRPr lang="en-US" altLang="zh-CN">
              <a:ln>
                <a:solidFill>
                  <a:srgbClr val="000000">
                    <a:alpha val="0"/>
                  </a:srgbClr>
                </a:solidFill>
              </a:ln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/>
              <a:t>样品要求：</a:t>
            </a:r>
            <a:endParaRPr lang="en-US" altLang="zh-CN" dirty="0"/>
          </a:p>
        </p:txBody>
      </p:sp>
      <p:pic>
        <p:nvPicPr>
          <p:cNvPr id="6" name="内容占位符 3"/>
          <p:cNvPicPr>
            <a:picLocks noChangeAspect="1"/>
          </p:cNvPicPr>
          <p:nvPr/>
        </p:nvPicPr>
        <p:blipFill>
          <a:blip r:embed="rId1"/>
          <a:srcRect t="14899"/>
          <a:stretch>
            <a:fillRect/>
          </a:stretch>
        </p:blipFill>
        <p:spPr>
          <a:xfrm>
            <a:off x="238125" y="1447800"/>
            <a:ext cx="5502910" cy="4189730"/>
          </a:xfrm>
          <a:prstGeom prst="rect">
            <a:avLst/>
          </a:prstGeom>
        </p:spPr>
      </p:pic>
      <p:pic>
        <p:nvPicPr>
          <p:cNvPr id="10" name="内容占位符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1675" y="1465897"/>
            <a:ext cx="6418580" cy="4058920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386397" y="5637530"/>
            <a:ext cx="11416665" cy="101566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目前台式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XAS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可测试的元素中使用普通检测器的元素一般有：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Ti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V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Cr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Mn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Fe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Co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Ni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Cu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Zn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Ga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Hf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Ta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W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Pt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Au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Pb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Bi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Ce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 err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Pr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Nd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 err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Sm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Dy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Br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 err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Ir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，使用高能检测器测试的有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Zr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Nb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Mo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Ru</a:t>
            </a:r>
            <a:r>
              <a:rPr lang="zh-CN" altLang="en-US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Pd</a:t>
            </a:r>
            <a:r>
              <a:rPr lang="zh-CN" altLang="en-US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仅近边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）；</a:t>
            </a:r>
            <a:endPara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3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下箭头 29"/>
          <p:cNvSpPr/>
          <p:nvPr/>
        </p:nvSpPr>
        <p:spPr>
          <a:xfrm rot="2760000">
            <a:off x="4374025" y="3703549"/>
            <a:ext cx="233607" cy="2047497"/>
          </a:xfrm>
          <a:prstGeom prst="down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4548196" y="4271277"/>
            <a:ext cx="33496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>
                <a:solidFill>
                  <a:srgbClr val="FF0000"/>
                </a:solidFill>
                <a:latin typeface="华文宋体" panose="02010600040101010101" pitchFamily="2" charset="-122"/>
                <a:ea typeface="华文宋体" panose="02010600040101010101" pitchFamily="2" charset="-122"/>
              </a:rPr>
              <a:t>待测元素在衬底的含量</a:t>
            </a:r>
            <a:r>
              <a:rPr lang="en-US" altLang="zh-CN" sz="2400" b="1" dirty="0">
                <a:solidFill>
                  <a:srgbClr val="FF0000"/>
                </a:solidFill>
                <a:latin typeface="华文宋体" panose="02010600040101010101" pitchFamily="2" charset="-122"/>
                <a:ea typeface="华文宋体" panose="02010600040101010101" pitchFamily="2" charset="-122"/>
              </a:rPr>
              <a:t>5mg/cm</a:t>
            </a:r>
            <a:r>
              <a:rPr lang="en-US" altLang="zh-CN" sz="2400" b="1" baseline="30000" dirty="0">
                <a:solidFill>
                  <a:srgbClr val="FF0000"/>
                </a:solidFill>
                <a:latin typeface="华文宋体" panose="02010600040101010101" pitchFamily="2" charset="-122"/>
                <a:ea typeface="华文宋体" panose="02010600040101010101" pitchFamily="2" charset="-122"/>
              </a:rPr>
              <a:t>2</a:t>
            </a:r>
            <a:r>
              <a:rPr lang="zh-CN" altLang="en-US" sz="2400" b="1" dirty="0">
                <a:solidFill>
                  <a:srgbClr val="FF0000"/>
                </a:solidFill>
                <a:latin typeface="华文宋体" panose="02010600040101010101" pitchFamily="2" charset="-122"/>
                <a:ea typeface="华文宋体" panose="02010600040101010101" pitchFamily="2" charset="-122"/>
              </a:rPr>
              <a:t>以上</a:t>
            </a:r>
            <a:endParaRPr lang="zh-CN" altLang="en-US" sz="2400" b="1" dirty="0">
              <a:solidFill>
                <a:srgbClr val="FF0000"/>
              </a:solidFill>
              <a:latin typeface="华文宋体" panose="02010600040101010101" pitchFamily="2" charset="-122"/>
              <a:ea typeface="华文宋体" panose="02010600040101010101" pitchFamily="2" charset="-122"/>
            </a:endParaRPr>
          </a:p>
        </p:txBody>
      </p:sp>
      <p:pic>
        <p:nvPicPr>
          <p:cNvPr id="50" name="图片 49"/>
          <p:cNvPicPr>
            <a:picLocks noChangeAspect="1"/>
          </p:cNvPicPr>
          <p:nvPr/>
        </p:nvPicPr>
        <p:blipFill>
          <a:blip r:embed="rId1"/>
          <a:srcRect t="10918" r="15064" b="21495"/>
          <a:stretch>
            <a:fillRect/>
          </a:stretch>
        </p:blipFill>
        <p:spPr>
          <a:xfrm>
            <a:off x="7052007" y="1266248"/>
            <a:ext cx="1869440" cy="195072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8385" y="182245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台式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XAFS</a:t>
            </a:r>
            <a:r>
              <a:rPr lang="zh-CN" altLang="en-US" b="1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可测样品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形态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3162300" y="784860"/>
            <a:ext cx="6040120" cy="51498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>
                <a:ln>
                  <a:solidFill>
                    <a:srgbClr val="000000">
                      <a:alpha val="0"/>
                    </a:srgbClr>
                  </a:solidFill>
                </a:ln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Rapid XAFS HE</a:t>
            </a:r>
            <a:endParaRPr lang="en-US" altLang="zh-CN">
              <a:ln>
                <a:solidFill>
                  <a:srgbClr val="000000">
                    <a:alpha val="0"/>
                  </a:srgbClr>
                </a:solidFill>
              </a:ln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752613" y="1680371"/>
            <a:ext cx="901309" cy="527027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square" rtlCol="0">
            <a:noAutofit/>
          </a:bodyPr>
          <a:lstStyle/>
          <a:p>
            <a:r>
              <a:rPr lang="zh-CN" altLang="en-US" sz="2800" b="1" dirty="0">
                <a:ln>
                  <a:noFill/>
                </a:ln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粉末</a:t>
            </a:r>
            <a:endParaRPr lang="zh-CN" altLang="en-US" sz="2800" b="1" dirty="0">
              <a:ln>
                <a:noFill/>
              </a:ln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991906" y="3283347"/>
            <a:ext cx="871220" cy="51054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noAutofit/>
          </a:bodyPr>
          <a:lstStyle/>
          <a:p>
            <a:r>
              <a:rPr lang="zh-CN" altLang="en-US"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压片</a:t>
            </a:r>
            <a:endParaRPr lang="zh-CN" altLang="en-US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6" name="下箭头 15"/>
          <p:cNvSpPr/>
          <p:nvPr/>
        </p:nvSpPr>
        <p:spPr>
          <a:xfrm rot="2187711">
            <a:off x="1688951" y="2288233"/>
            <a:ext cx="245843" cy="1022849"/>
          </a:xfrm>
          <a:prstGeom prst="down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下箭头 16"/>
          <p:cNvSpPr/>
          <p:nvPr/>
        </p:nvSpPr>
        <p:spPr>
          <a:xfrm>
            <a:off x="3083646" y="2305779"/>
            <a:ext cx="272415" cy="949960"/>
          </a:xfrm>
          <a:prstGeom prst="down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下箭头 17"/>
          <p:cNvSpPr/>
          <p:nvPr/>
        </p:nvSpPr>
        <p:spPr>
          <a:xfrm rot="16200000" flipH="1">
            <a:off x="1242511" y="1712944"/>
            <a:ext cx="325755" cy="694448"/>
          </a:xfrm>
          <a:prstGeom prst="down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9" name="文本框 18"/>
          <p:cNvSpPr txBox="1"/>
          <p:nvPr/>
        </p:nvSpPr>
        <p:spPr>
          <a:xfrm>
            <a:off x="1271691" y="2476898"/>
            <a:ext cx="871220" cy="51054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0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研磨</a:t>
            </a:r>
            <a:endParaRPr lang="zh-CN" altLang="en-US" sz="2000" b="1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88729" y="1691715"/>
            <a:ext cx="936591" cy="541109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square" rtlCol="0">
            <a:noAutofit/>
          </a:bodyPr>
          <a:lstStyle/>
          <a:p>
            <a:r>
              <a:rPr lang="zh-CN" altLang="en-US" sz="2800" b="1" dirty="0">
                <a:ln>
                  <a:noFill/>
                </a:ln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块状</a:t>
            </a:r>
            <a:endParaRPr lang="zh-CN" altLang="en-US" sz="2800" b="1" dirty="0">
              <a:ln>
                <a:noFill/>
              </a:ln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2539967" y="3269542"/>
            <a:ext cx="1481455" cy="51054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noAutofit/>
          </a:bodyPr>
          <a:lstStyle/>
          <a:p>
            <a:r>
              <a:rPr lang="zh-CN" altLang="en-US" sz="2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直接测试</a:t>
            </a:r>
            <a:endParaRPr lang="zh-CN" altLang="en-US" sz="2400" b="1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2824179" y="1649576"/>
            <a:ext cx="1010190" cy="583249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square" rtlCol="0">
            <a:noAutofit/>
          </a:bodyPr>
          <a:lstStyle/>
          <a:p>
            <a:r>
              <a:rPr lang="zh-CN" altLang="en-US" sz="2800" b="1" dirty="0">
                <a:ln>
                  <a:noFill/>
                </a:ln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薄膜</a:t>
            </a:r>
            <a:endParaRPr lang="zh-CN" altLang="en-US" sz="2800" b="1" dirty="0">
              <a:ln>
                <a:noFill/>
              </a:ln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4049061" y="1680371"/>
            <a:ext cx="998271" cy="55245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square" rtlCol="0">
            <a:noAutofit/>
          </a:bodyPr>
          <a:lstStyle/>
          <a:p>
            <a:r>
              <a:rPr lang="zh-CN" altLang="en-US" sz="2800" b="1" dirty="0">
                <a:ln>
                  <a:noFill/>
                </a:ln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液体</a:t>
            </a:r>
            <a:endParaRPr lang="zh-CN" altLang="en-US" sz="2800" b="1" dirty="0">
              <a:ln>
                <a:noFill/>
              </a:ln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6" name="下箭头 25"/>
          <p:cNvSpPr/>
          <p:nvPr/>
        </p:nvSpPr>
        <p:spPr>
          <a:xfrm rot="16200000">
            <a:off x="5881574" y="1104983"/>
            <a:ext cx="340371" cy="1869441"/>
          </a:xfrm>
          <a:prstGeom prst="down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7" name="下箭头 26"/>
          <p:cNvSpPr/>
          <p:nvPr/>
        </p:nvSpPr>
        <p:spPr>
          <a:xfrm rot="19200000">
            <a:off x="4668990" y="2181572"/>
            <a:ext cx="272415" cy="1102995"/>
          </a:xfrm>
          <a:prstGeom prst="down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/>
        </p:nvSpPr>
        <p:spPr>
          <a:xfrm>
            <a:off x="4634990" y="3255739"/>
            <a:ext cx="3087507" cy="55229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noAutofit/>
          </a:bodyPr>
          <a:lstStyle/>
          <a:p>
            <a:r>
              <a:rPr lang="zh-CN" altLang="en-US" sz="2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涂覆在碳纸或碳布</a:t>
            </a:r>
            <a:endParaRPr lang="zh-CN" altLang="en-US" sz="2400" b="1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9" name="下箭头 28"/>
          <p:cNvSpPr/>
          <p:nvPr/>
        </p:nvSpPr>
        <p:spPr>
          <a:xfrm rot="19320000" flipH="1">
            <a:off x="1624787" y="3962602"/>
            <a:ext cx="407206" cy="1541686"/>
          </a:xfrm>
          <a:prstGeom prst="down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1" name="下箭头 30"/>
          <p:cNvSpPr/>
          <p:nvPr/>
        </p:nvSpPr>
        <p:spPr>
          <a:xfrm>
            <a:off x="3048023" y="3840569"/>
            <a:ext cx="343659" cy="1579245"/>
          </a:xfrm>
          <a:prstGeom prst="down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2" name="文本框 31"/>
          <p:cNvSpPr txBox="1"/>
          <p:nvPr/>
        </p:nvSpPr>
        <p:spPr>
          <a:xfrm>
            <a:off x="796076" y="5728422"/>
            <a:ext cx="6354445" cy="51054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noAutofit/>
          </a:bodyPr>
          <a:lstStyle/>
          <a:p>
            <a:r>
              <a:rPr lang="zh-CN" altLang="en-US" sz="24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要求：粗扫跳高</a:t>
            </a:r>
            <a:r>
              <a:rPr lang="en-US" altLang="zh-CN" sz="24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0.6-2.6</a:t>
            </a:r>
            <a:r>
              <a:rPr lang="zh-CN" altLang="en-US" sz="24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，边后计数</a:t>
            </a:r>
            <a:r>
              <a:rPr lang="en-US" altLang="zh-CN" sz="24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≥5000</a:t>
            </a:r>
            <a:endParaRPr lang="en-US" altLang="zh-CN" sz="2400" b="1">
              <a:solidFill>
                <a:srgbClr val="FF0000"/>
              </a:solidFill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8140820" y="3167092"/>
            <a:ext cx="3745230" cy="322580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>
              <a:lnSpc>
                <a:spcPct val="170000"/>
              </a:lnSpc>
            </a:pPr>
            <a:r>
              <a:rPr lang="zh-CN" altLang="en-US" sz="2000" dirty="0">
                <a:sym typeface="+mn-ea"/>
              </a:rPr>
              <a:t>在</a:t>
            </a:r>
            <a:r>
              <a:rPr lang="en-US" altLang="zh-CN" sz="2000" dirty="0">
                <a:sym typeface="+mn-ea"/>
              </a:rPr>
              <a:t>XAFS</a:t>
            </a:r>
            <a:r>
              <a:rPr lang="zh-CN" altLang="en-US" sz="2000" dirty="0">
                <a:sym typeface="+mn-ea"/>
              </a:rPr>
              <a:t>实验中，由于机械误差和光源稳定性问题，单色仪的能量刻度可能会随时间漂移。</a:t>
            </a:r>
            <a:r>
              <a:rPr lang="en-US" altLang="zh-CN" sz="2000" b="1" dirty="0">
                <a:sym typeface="+mn-ea"/>
              </a:rPr>
              <a:t>Foil</a:t>
            </a:r>
            <a:r>
              <a:rPr lang="zh-CN" altLang="en-US" sz="2000" b="1" dirty="0">
                <a:sym typeface="+mn-ea"/>
              </a:rPr>
              <a:t>作为纯金属样品，具有清晰的吸收边，且其吸收能量值已知，因此是理想的校准标准。</a:t>
            </a:r>
            <a:endParaRPr lang="zh-CN" altLang="en-US" sz="2000" dirty="0"/>
          </a:p>
        </p:txBody>
      </p:sp>
      <p:sp>
        <p:nvSpPr>
          <p:cNvPr id="7" name="文本框 6"/>
          <p:cNvSpPr txBox="1"/>
          <p:nvPr/>
        </p:nvSpPr>
        <p:spPr>
          <a:xfrm rot="21530518">
            <a:off x="1034007" y="1549125"/>
            <a:ext cx="871220" cy="45471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000" dirty="0">
                <a:solidFill>
                  <a:schemeClr val="tx1"/>
                </a:solidFill>
                <a:latin typeface="华文宋体" panose="02010600040101010101" pitchFamily="2" charset="-122"/>
                <a:ea typeface="华文宋体" panose="02010600040101010101" pitchFamily="2" charset="-122"/>
                <a:cs typeface="微软雅黑" panose="020B0503020204020204" pitchFamily="34" charset="-122"/>
              </a:rPr>
              <a:t>研磨</a:t>
            </a:r>
            <a:endParaRPr lang="zh-CN" altLang="en-US" sz="2000" dirty="0">
              <a:solidFill>
                <a:schemeClr val="tx1"/>
              </a:solidFill>
              <a:latin typeface="华文宋体" panose="02010600040101010101" pitchFamily="2" charset="-122"/>
              <a:ea typeface="华文宋体" panose="02010600040101010101" pitchFamily="2" charset="-122"/>
              <a:cs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149425" y="1531307"/>
            <a:ext cx="1745462" cy="4449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r>
              <a:rPr lang="zh-CN" altLang="en-US" sz="2000" b="1" dirty="0">
                <a:solidFill>
                  <a:schemeClr val="tx1"/>
                </a:solidFill>
                <a:latin typeface="华文宋体" panose="02010600040101010101" pitchFamily="2" charset="-122"/>
                <a:ea typeface="华文宋体" panose="02010600040101010101" pitchFamily="2" charset="-122"/>
                <a:cs typeface="微软雅黑" panose="020B0503020204020204" pitchFamily="34" charset="-122"/>
              </a:rPr>
              <a:t>液体池封装</a:t>
            </a:r>
            <a:endParaRPr lang="zh-CN" altLang="en-US" sz="2000" b="1" dirty="0">
              <a:solidFill>
                <a:schemeClr val="tx1"/>
              </a:solidFill>
              <a:latin typeface="华文宋体" panose="02010600040101010101" pitchFamily="2" charset="-122"/>
              <a:ea typeface="华文宋体" panose="02010600040101010101" pitchFamily="2" charset="-122"/>
              <a:cs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9078566" y="1808867"/>
            <a:ext cx="2701057" cy="95689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r>
              <a:rPr lang="zh-CN" altLang="en-US" sz="2000" b="1" dirty="0">
                <a:solidFill>
                  <a:srgbClr val="FF0000"/>
                </a:solidFill>
                <a:latin typeface="华文宋体" panose="02010600040101010101" pitchFamily="2" charset="-122"/>
                <a:ea typeface="华文宋体" panose="02010600040101010101" pitchFamily="2" charset="-122"/>
                <a:cs typeface="微软雅黑" panose="020B0503020204020204" pitchFamily="34" charset="-122"/>
              </a:rPr>
              <a:t>容量：</a:t>
            </a:r>
            <a:r>
              <a:rPr lang="en-US" altLang="zh-CN" sz="2000" b="1" dirty="0">
                <a:solidFill>
                  <a:srgbClr val="FF0000"/>
                </a:solidFill>
                <a:latin typeface="华文宋体" panose="02010600040101010101" pitchFamily="2" charset="-122"/>
                <a:ea typeface="华文宋体" panose="02010600040101010101" pitchFamily="2" charset="-122"/>
                <a:cs typeface="微软雅黑" panose="020B0503020204020204" pitchFamily="34" charset="-122"/>
              </a:rPr>
              <a:t>15mL</a:t>
            </a:r>
            <a:endParaRPr lang="en-US" altLang="zh-CN" sz="2000" b="1" dirty="0">
              <a:solidFill>
                <a:srgbClr val="FF0000"/>
              </a:solidFill>
              <a:latin typeface="华文宋体" panose="02010600040101010101" pitchFamily="2" charset="-122"/>
              <a:ea typeface="华文宋体" panose="02010600040101010101" pitchFamily="2" charset="-122"/>
              <a:cs typeface="微软雅黑" panose="020B0503020204020204" pitchFamily="34" charset="-122"/>
            </a:endParaRPr>
          </a:p>
          <a:p>
            <a:r>
              <a:rPr lang="zh-CN" altLang="en-US" sz="2000" b="1" dirty="0">
                <a:solidFill>
                  <a:srgbClr val="FF0000"/>
                </a:solidFill>
                <a:latin typeface="华文宋体" panose="02010600040101010101" pitchFamily="2" charset="-122"/>
                <a:ea typeface="华文宋体" panose="02010600040101010101" pitchFamily="2" charset="-122"/>
                <a:cs typeface="微软雅黑" panose="020B0503020204020204" pitchFamily="34" charset="-122"/>
              </a:rPr>
              <a:t>液膜厚度可以调节</a:t>
            </a:r>
            <a:endParaRPr lang="zh-CN" altLang="en-US" sz="2000" b="1" dirty="0">
              <a:solidFill>
                <a:srgbClr val="FF0000"/>
              </a:solidFill>
              <a:latin typeface="华文宋体" panose="02010600040101010101" pitchFamily="2" charset="-122"/>
              <a:ea typeface="华文宋体" panose="02010600040101010101" pitchFamily="2" charset="-122"/>
              <a:cs typeface="微软雅黑" panose="020B0503020204020204" pitchFamily="34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/>
        </p:nvPicPr>
        <p:blipFill>
          <a:blip r:embed="rId2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8385" y="182245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台式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XAFS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样品要求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3162300" y="784860"/>
            <a:ext cx="6040120" cy="51498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>
                <a:ln>
                  <a:solidFill>
                    <a:srgbClr val="000000">
                      <a:alpha val="0"/>
                    </a:srgbClr>
                  </a:solidFill>
                </a:ln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Rapid XAFS HE</a:t>
            </a:r>
            <a:endParaRPr lang="en-US" altLang="zh-CN">
              <a:ln>
                <a:solidFill>
                  <a:srgbClr val="000000">
                    <a:alpha val="0"/>
                  </a:srgbClr>
                </a:solidFill>
              </a:ln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11455" y="1232852"/>
            <a:ext cx="64369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什么样的样品可以测试出好</a:t>
            </a:r>
            <a:r>
              <a:rPr lang="en-US" altLang="zh-CN" sz="2400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2400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合格的</a:t>
            </a:r>
            <a:r>
              <a:rPr lang="en-US" altLang="zh-CN" sz="2400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XAFS </a:t>
            </a:r>
            <a:r>
              <a:rPr lang="zh-CN" altLang="en-US" sz="2400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谱图？</a:t>
            </a:r>
            <a:endParaRPr lang="zh-CN" altLang="en-US" sz="2400" b="1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84692" y="1732221"/>
            <a:ext cx="882595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2000" b="0" i="0" dirty="0">
                <a:solidFill>
                  <a:srgbClr val="000000"/>
                </a:solidFill>
                <a:effectLst/>
                <a:latin typeface="-apple-system"/>
              </a:rPr>
              <a:t>主要取决于样品中</a:t>
            </a:r>
            <a:r>
              <a:rPr lang="zh-CN" altLang="en-US" sz="2000" b="1" i="0" dirty="0">
                <a:solidFill>
                  <a:srgbClr val="FF0000"/>
                </a:solidFill>
                <a:effectLst/>
                <a:latin typeface="-apple-system"/>
              </a:rPr>
              <a:t>待测元素的含量</a:t>
            </a:r>
            <a:r>
              <a:rPr lang="zh-CN" altLang="en-US" sz="2000" b="0" i="0" dirty="0">
                <a:solidFill>
                  <a:srgbClr val="000000"/>
                </a:solidFill>
                <a:effectLst/>
                <a:latin typeface="-apple-system"/>
              </a:rPr>
              <a:t>、</a:t>
            </a:r>
            <a:r>
              <a:rPr lang="zh-CN" altLang="en-US" sz="2000" b="1" i="0" dirty="0">
                <a:solidFill>
                  <a:srgbClr val="FF0000"/>
                </a:solidFill>
                <a:effectLst/>
                <a:latin typeface="-apple-system"/>
              </a:rPr>
              <a:t>样品基体的组成</a:t>
            </a:r>
            <a:r>
              <a:rPr lang="zh-CN" altLang="en-US" sz="2000" b="0" i="0" dirty="0">
                <a:solidFill>
                  <a:srgbClr val="000000"/>
                </a:solidFill>
                <a:effectLst/>
                <a:latin typeface="-apple-system"/>
              </a:rPr>
              <a:t>以及</a:t>
            </a:r>
            <a:r>
              <a:rPr lang="zh-CN" altLang="en-US" sz="2000" b="1" i="0" dirty="0">
                <a:solidFill>
                  <a:srgbClr val="FF0000"/>
                </a:solidFill>
                <a:effectLst/>
                <a:latin typeface="-apple-system"/>
              </a:rPr>
              <a:t>样品的物理形态</a:t>
            </a:r>
            <a:r>
              <a:rPr lang="zh-CN" altLang="en-US" sz="2000" b="0" i="0" dirty="0">
                <a:solidFill>
                  <a:srgbClr val="000000"/>
                </a:solidFill>
                <a:effectLst/>
                <a:latin typeface="-apple-system"/>
              </a:rPr>
              <a:t>。</a:t>
            </a:r>
            <a:endParaRPr lang="zh-CN" altLang="en-US" sz="2000" dirty="0"/>
          </a:p>
        </p:txBody>
      </p:sp>
      <p:graphicFrame>
        <p:nvGraphicFramePr>
          <p:cNvPr id="12" name="表格 11"/>
          <p:cNvGraphicFramePr>
            <a:graphicFrameLocks noGrp="1"/>
          </p:cNvGraphicFramePr>
          <p:nvPr/>
        </p:nvGraphicFramePr>
        <p:xfrm>
          <a:off x="333186" y="2171325"/>
          <a:ext cx="11396940" cy="32982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701"/>
                <a:gridCol w="8084239"/>
              </a:tblGrid>
              <a:tr h="428079">
                <a:tc>
                  <a:txBody>
                    <a:bodyPr/>
                    <a:lstStyle/>
                    <a:p>
                      <a:pPr algn="l" fontAlgn="base" latinLnBrk="0">
                        <a:buNone/>
                      </a:pPr>
                      <a:r>
                        <a:rPr lang="zh-CN" altLang="en-US" sz="2000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特征</a:t>
                      </a:r>
                      <a:r>
                        <a:rPr lang="en-US" altLang="zh-CN" sz="2000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/</a:t>
                      </a:r>
                      <a:r>
                        <a:rPr lang="zh-CN" altLang="en-US" sz="2000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考量因素</a:t>
                      </a:r>
                      <a:endParaRPr lang="zh-CN" altLang="en-US" sz="2000" dirty="0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R="95250" marT="47625" marB="47625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zh-CN" altLang="en-US" sz="2000" b="1" i="0" kern="1200" dirty="0">
                          <a:solidFill>
                            <a:schemeClr val="lt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透射模式</a:t>
                      </a:r>
                      <a:endParaRPr lang="zh-CN" altLang="en-US" sz="2000" dirty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/>
                </a:tc>
              </a:tr>
              <a:tr h="424002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000" b="1" i="0" kern="1200" dirty="0">
                          <a:solidFill>
                            <a:schemeClr val="dk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适用含量范围</a:t>
                      </a:r>
                      <a:endParaRPr lang="zh-CN" altLang="en-US" sz="2000" dirty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zh-CN" altLang="en-US" sz="2000" dirty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通常待测元素含量 </a:t>
                      </a:r>
                      <a:r>
                        <a:rPr lang="en-US" altLang="zh-CN" sz="2000" dirty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&gt; ​5 </a:t>
                      </a:r>
                      <a:r>
                        <a:rPr lang="en-US" altLang="zh-CN" sz="2000" dirty="0" err="1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wt</a:t>
                      </a:r>
                      <a:r>
                        <a:rPr lang="en-US" altLang="zh-CN" sz="2000" dirty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%</a:t>
                      </a:r>
                      <a:endParaRPr lang="zh-CN" altLang="en-US" sz="2000" dirty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/>
                </a:tc>
              </a:tr>
              <a:tr h="750157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000" b="1" i="0" kern="1200" dirty="0">
                          <a:solidFill>
                            <a:schemeClr val="dk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样品基体要求</a:t>
                      </a:r>
                      <a:endParaRPr lang="zh-CN" altLang="en-US" sz="2000" dirty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zh-CN" altLang="en-US" sz="2000" dirty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​基体最好由轻元素​（如</a:t>
                      </a:r>
                      <a:r>
                        <a:rPr lang="en-US" altLang="zh-CN" sz="2000" dirty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C, H, O, N</a:t>
                      </a:r>
                      <a:r>
                        <a:rPr lang="zh-CN" altLang="en-US" sz="2000" dirty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）组成，​避免含有其他高含量重金属元素，以免产生强烈吸收</a:t>
                      </a:r>
                      <a:endParaRPr lang="zh-CN" altLang="en-US" sz="2000" dirty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/>
                </a:tc>
              </a:tr>
              <a:tr h="424002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000" b="1" i="0" kern="1200" dirty="0">
                          <a:solidFill>
                            <a:schemeClr val="dk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样品物理形态</a:t>
                      </a:r>
                      <a:endParaRPr lang="zh-CN" altLang="en-US" sz="2000" dirty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zh-CN" altLang="en-US" sz="2000" b="0" i="0" kern="1200" dirty="0">
                          <a:solidFill>
                            <a:schemeClr val="dk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适用于能够制备成</a:t>
                      </a:r>
                      <a:r>
                        <a:rPr lang="zh-CN" altLang="en-US" sz="2000" b="1" i="0" kern="1200" dirty="0">
                          <a:solidFill>
                            <a:schemeClr val="dk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均匀薄层</a:t>
                      </a:r>
                      <a:r>
                        <a:rPr lang="zh-CN" altLang="en-US" sz="2000" b="0" i="0" kern="1200" dirty="0">
                          <a:solidFill>
                            <a:schemeClr val="dk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的粉末、薄膜或液体</a:t>
                      </a:r>
                      <a:endParaRPr lang="zh-CN" altLang="en-US" sz="2000" dirty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/>
                </a:tc>
              </a:tr>
              <a:tr h="424002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000" b="1" i="0" kern="1200" dirty="0">
                          <a:solidFill>
                            <a:schemeClr val="dk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信号检测原理</a:t>
                      </a:r>
                      <a:endParaRPr lang="zh-CN" altLang="en-US" sz="2000" dirty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000" b="0" i="0" kern="1200" dirty="0">
                          <a:solidFill>
                            <a:schemeClr val="dk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直接测量</a:t>
                      </a:r>
                      <a:r>
                        <a:rPr lang="en-US" altLang="zh-CN" sz="2000" b="0" i="0" kern="1200" dirty="0">
                          <a:solidFill>
                            <a:schemeClr val="dk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X</a:t>
                      </a:r>
                      <a:r>
                        <a:rPr lang="zh-CN" altLang="en-US" sz="2000" b="0" i="0" kern="1200" dirty="0">
                          <a:solidFill>
                            <a:schemeClr val="dk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射线</a:t>
                      </a:r>
                      <a:r>
                        <a:rPr lang="zh-CN" altLang="en-US" sz="2000" b="1" i="0" kern="1200" dirty="0">
                          <a:solidFill>
                            <a:schemeClr val="dk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透过样品后的强度衰减</a:t>
                      </a:r>
                      <a:endParaRPr lang="zh-CN" altLang="en-US" sz="2000" dirty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/>
                </a:tc>
              </a:tr>
              <a:tr h="424002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000" b="1" i="0" kern="1200" dirty="0">
                          <a:solidFill>
                            <a:schemeClr val="dk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数据质量</a:t>
                      </a:r>
                      <a:endParaRPr lang="zh-CN" altLang="en-US" sz="2000" dirty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zh-CN" altLang="en-US" sz="2000" b="0" i="0" kern="1200" dirty="0">
                          <a:solidFill>
                            <a:schemeClr val="dk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通常信噪比较佳，尤其在高含量时</a:t>
                      </a:r>
                      <a:endParaRPr lang="zh-CN" altLang="en-US" sz="2000" dirty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/>
                </a:tc>
              </a:tr>
              <a:tr h="424002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000" b="1" i="0" kern="1200" dirty="0">
                          <a:solidFill>
                            <a:schemeClr val="dk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是否需要稀释</a:t>
                      </a:r>
                      <a:r>
                        <a:rPr lang="en-US" altLang="zh-CN" sz="2000" b="1" i="0" kern="1200" dirty="0">
                          <a:solidFill>
                            <a:schemeClr val="dk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/</a:t>
                      </a:r>
                      <a:r>
                        <a:rPr lang="zh-CN" altLang="en-US" sz="2000" b="1" i="0" kern="1200" dirty="0">
                          <a:solidFill>
                            <a:schemeClr val="dk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制样</a:t>
                      </a:r>
                      <a:endParaRPr lang="zh-CN" altLang="en-US" sz="2000" dirty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zh-CN" altLang="en-US" sz="2000" b="0" i="0" kern="1200" dirty="0">
                          <a:solidFill>
                            <a:schemeClr val="dk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通常需要</a:t>
                      </a:r>
                      <a:r>
                        <a:rPr lang="zh-CN" altLang="en-US" sz="2000" b="1" i="0" kern="1200" dirty="0">
                          <a:solidFill>
                            <a:schemeClr val="dk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精确称量</a:t>
                      </a:r>
                      <a:r>
                        <a:rPr lang="zh-CN" altLang="en-US" sz="2000" b="0" i="0" kern="1200" dirty="0">
                          <a:solidFill>
                            <a:schemeClr val="dk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和制备（如压片），以控制样品厚度和均匀度</a:t>
                      </a:r>
                      <a:endParaRPr lang="zh-CN" altLang="en-US" sz="2000" dirty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" name="文本框 14"/>
          <p:cNvSpPr txBox="1"/>
          <p:nvPr/>
        </p:nvSpPr>
        <p:spPr>
          <a:xfrm>
            <a:off x="211455" y="5625148"/>
            <a:ext cx="11443022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含量是首要因素，但不是唯一因素</a:t>
            </a:r>
            <a:r>
              <a:rPr lang="zh-CN" altLang="en-US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​：即使含量高于</a:t>
            </a:r>
            <a:r>
              <a:rPr lang="en-US" altLang="zh-CN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5%</a:t>
            </a:r>
            <a:r>
              <a:rPr lang="zh-CN" altLang="en-US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，如果样品基体中含有其他</a:t>
            </a:r>
            <a:r>
              <a:rPr lang="zh-CN" altLang="en-US" sz="2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高浓度金属元素</a:t>
            </a:r>
            <a:r>
              <a:rPr lang="zh-CN" altLang="en-US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​（即使不是待测元素），它们也会强烈吸收</a:t>
            </a:r>
            <a:r>
              <a:rPr lang="en-US" altLang="zh-CN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X</a:t>
            </a:r>
            <a:r>
              <a:rPr lang="zh-CN" altLang="en-US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射线，使得透射信号过弱；</a:t>
            </a:r>
            <a:endParaRPr lang="zh-CN" altLang="en-US" sz="2000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pic>
        <p:nvPicPr>
          <p:cNvPr id="11" name="20250916-1435-14.1259736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4336389" y="1667298"/>
            <a:ext cx="7082364" cy="4624519"/>
          </a:xfrm>
          <a:prstGeom prst="rect">
            <a:avLst/>
          </a:prstGeom>
        </p:spPr>
      </p:pic>
      <p:pic>
        <p:nvPicPr>
          <p:cNvPr id="4" name="内容占位符 2"/>
          <p:cNvPicPr>
            <a:picLocks noChangeAspect="1"/>
          </p:cNvPicPr>
          <p:nvPr/>
        </p:nvPicPr>
        <p:blipFill>
          <a:blip r:embed="rId4"/>
          <a:srcRect l="52321" t="12336" r="2563"/>
          <a:stretch>
            <a:fillRect/>
          </a:stretch>
        </p:blipFill>
        <p:spPr>
          <a:xfrm>
            <a:off x="304530" y="2233332"/>
            <a:ext cx="2784993" cy="3209444"/>
          </a:xfrm>
          <a:prstGeom prst="rect">
            <a:avLst/>
          </a:prstGeom>
        </p:spPr>
      </p:pic>
      <p:sp>
        <p:nvSpPr>
          <p:cNvPr id="5" name="标题 1"/>
          <p:cNvSpPr>
            <a:spLocks noGrp="1"/>
          </p:cNvSpPr>
          <p:nvPr/>
        </p:nvSpPr>
        <p:spPr>
          <a:xfrm>
            <a:off x="1048385" y="182245"/>
            <a:ext cx="10514965" cy="716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SAMPLEM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软件计算</a:t>
            </a:r>
            <a:r>
              <a:rPr lang="en-US" altLang="zh-CN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(</a:t>
            </a:r>
            <a:r>
              <a:rPr lang="zh-CN" altLang="en-US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粉末和液体</a:t>
            </a:r>
            <a:r>
              <a:rPr lang="en-US" altLang="zh-CN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)</a:t>
            </a:r>
            <a:endParaRPr lang="zh-CN" altLang="en-US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6" name="直接连接符 5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" name="文本框 1"/>
          <p:cNvSpPr txBox="1"/>
          <p:nvPr/>
        </p:nvSpPr>
        <p:spPr>
          <a:xfrm>
            <a:off x="1424753" y="1141132"/>
            <a:ext cx="9144140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 anchor="t">
            <a:spAutoFit/>
          </a:bodyPr>
          <a:lstStyle/>
          <a:p>
            <a:r>
              <a:rPr lang="zh-CN" altLang="en-US" sz="2400" b="1" dirty="0">
                <a:solidFill>
                  <a:schemeClr val="dk1"/>
                </a:solidFill>
              </a:rPr>
              <a:t>要想精确称量，</a:t>
            </a:r>
            <a:r>
              <a:rPr lang="zh-CN" altLang="en-US" sz="2400" b="1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根据样品中的元素含量计算压片所需的样品量</a:t>
            </a:r>
            <a:endParaRPr lang="zh-CN" altLang="en-US" sz="2400" b="1" dirty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041" y="1109346"/>
            <a:ext cx="1062411" cy="1072788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174719" y="5561677"/>
            <a:ext cx="757751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00" dirty="0">
                <a:latin typeface="宋体" panose="02010600030101010101" pitchFamily="2" charset="-122"/>
                <a:ea typeface="宋体" panose="02010600030101010101" pitchFamily="2" charset="-122"/>
              </a:rPr>
              <a:t>制样手册及</a:t>
            </a:r>
            <a:r>
              <a:rPr lang="en-US" altLang="zh-CN" sz="1600" dirty="0">
                <a:latin typeface="宋体" panose="02010600030101010101" pitchFamily="2" charset="-122"/>
                <a:ea typeface="宋体" panose="02010600030101010101" pitchFamily="2" charset="-122"/>
              </a:rPr>
              <a:t>SAMPLEM</a:t>
            </a:r>
            <a:r>
              <a:rPr lang="zh-CN" altLang="en-US" sz="1600" dirty="0">
                <a:latin typeface="宋体" panose="02010600030101010101" pitchFamily="2" charset="-122"/>
                <a:ea typeface="宋体" panose="02010600030101010101" pitchFamily="2" charset="-122"/>
              </a:rPr>
              <a:t>软件链接</a:t>
            </a:r>
            <a:r>
              <a:rPr lang="en-US" altLang="zh-CN" sz="1600" dirty="0">
                <a:latin typeface="宋体" panose="02010600030101010101" pitchFamily="2" charset="-122"/>
                <a:ea typeface="宋体" panose="02010600030101010101" pitchFamily="2" charset="-122"/>
              </a:rPr>
              <a:t>: https://pan.baidu.com/s/13gClDJXlblIeupLtfU61YQ?pwd=ayjz </a:t>
            </a:r>
            <a:r>
              <a:rPr lang="zh-CN" altLang="en-US" sz="1600" dirty="0">
                <a:latin typeface="宋体" panose="02010600030101010101" pitchFamily="2" charset="-122"/>
                <a:ea typeface="宋体" panose="02010600030101010101" pitchFamily="2" charset="-122"/>
              </a:rPr>
              <a:t>提取码</a:t>
            </a:r>
            <a:r>
              <a:rPr lang="en-US" altLang="zh-CN" sz="1600" dirty="0">
                <a:latin typeface="宋体" panose="02010600030101010101" pitchFamily="2" charset="-122"/>
                <a:ea typeface="宋体" panose="02010600030101010101" pitchFamily="2" charset="-122"/>
              </a:rPr>
              <a:t>: </a:t>
            </a:r>
            <a:r>
              <a:rPr lang="en-US" altLang="zh-CN" sz="1600" dirty="0" err="1">
                <a:latin typeface="宋体" panose="02010600030101010101" pitchFamily="2" charset="-122"/>
                <a:ea typeface="宋体" panose="02010600030101010101" pitchFamily="2" charset="-122"/>
              </a:rPr>
              <a:t>ayjz</a:t>
            </a:r>
            <a:r>
              <a:rPr lang="en-US" altLang="zh-CN" sz="1600" dirty="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en-US" altLang="zh-CN" sz="1600" dirty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4336389" y="2500400"/>
            <a:ext cx="7629349" cy="212295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fontAlgn="base">
              <a:lnSpc>
                <a:spcPct val="170000"/>
              </a:lnSpc>
            </a:pP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理想的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XAFS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样品需要满足</a:t>
            </a:r>
            <a:r>
              <a:rPr lang="zh-CN" altLang="en-US" sz="2000" b="1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“最优厚度”</a:t>
            </a:r>
            <a:r>
              <a:rPr lang="en-US" altLang="zh-CN" sz="2000" b="1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—</a:t>
            </a:r>
            <a:r>
              <a:rPr lang="zh-CN" altLang="en-US" sz="2000" b="1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即吸收边处的线性吸收系数（</a:t>
            </a:r>
            <a:r>
              <a:rPr lang="en-US" altLang="zh-CN" sz="2000" b="1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μ</a:t>
            </a:r>
            <a:r>
              <a:rPr lang="zh-CN" altLang="en-US" sz="2000" b="1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）与厚度（</a:t>
            </a:r>
            <a:r>
              <a:rPr lang="en-US" altLang="zh-CN" sz="2000" b="1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d</a:t>
            </a:r>
            <a:r>
              <a:rPr lang="zh-CN" altLang="en-US" sz="2000" b="1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）的乘积（</a:t>
            </a:r>
            <a:r>
              <a:rPr lang="en-US" altLang="zh-CN" sz="2000" b="1" dirty="0" err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μd</a:t>
            </a:r>
            <a:r>
              <a:rPr lang="zh-CN" altLang="en-US" sz="2000" b="1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）在</a:t>
            </a:r>
            <a:r>
              <a:rPr lang="en-US" altLang="zh-CN" sz="2000" b="1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</a:t>
            </a:r>
            <a:r>
              <a:rPr lang="zh-CN" altLang="en-US" sz="2000" b="1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左右（通常</a:t>
            </a:r>
            <a:r>
              <a:rPr lang="en-US" altLang="zh-CN" sz="2000" b="1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0.8-1.2</a:t>
            </a:r>
            <a:r>
              <a:rPr lang="zh-CN" altLang="en-US" sz="2000" b="1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，</a:t>
            </a:r>
            <a:r>
              <a:rPr lang="en-US" altLang="zh-CN" sz="2000" b="1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SAMPLEM</a:t>
            </a:r>
            <a:r>
              <a:rPr lang="zh-CN" altLang="en-US" sz="2000" b="1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小程序结果</a:t>
            </a:r>
            <a:r>
              <a:rPr lang="en-US" altLang="zh-CN" sz="2000" b="1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Delta Mu T ~2</a:t>
            </a:r>
            <a:r>
              <a:rPr lang="zh-CN" altLang="en-US" sz="2000" b="1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）。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这一范围既能保证足够的信号强度，又能避免吸收饱和。</a:t>
            </a:r>
            <a:endPara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6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233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  <p:bldLst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8385" y="182245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XAFS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粉末样品压片制样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(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适用同步辐射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)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4146550" y="898525"/>
            <a:ext cx="3899535" cy="3740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>
                <a:ln>
                  <a:solidFill>
                    <a:srgbClr val="000000">
                      <a:alpha val="0"/>
                    </a:srgbClr>
                  </a:solidFill>
                </a:ln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Rapid XAFS HE</a:t>
            </a:r>
            <a:endParaRPr lang="en-US" altLang="zh-CN">
              <a:ln>
                <a:solidFill>
                  <a:srgbClr val="000000">
                    <a:alpha val="0"/>
                  </a:srgbClr>
                </a:solidFill>
              </a:ln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3" name="内容占位符 3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321310" y="1413510"/>
            <a:ext cx="5366385" cy="353123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8055" y="1339850"/>
            <a:ext cx="5759450" cy="421259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321310" y="4888230"/>
            <a:ext cx="1058862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fontAlgn="auto">
              <a:lnSpc>
                <a:spcPct val="150000"/>
              </a:lnSpc>
            </a:pPr>
            <a:r>
              <a:rPr lang="zh-CN" altLang="en-US" sz="2400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注意研磨过程中的损耗</a:t>
            </a:r>
            <a:r>
              <a:rPr lang="en-US" altLang="zh-CN" sz="2400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!!!</a:t>
            </a:r>
            <a:endParaRPr lang="en-US" altLang="zh-CN" sz="2400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加</a:t>
            </a:r>
            <a:r>
              <a:rPr lang="en-US" altLang="zh-CN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BN</a:t>
            </a:r>
            <a:r>
              <a:rPr lang="zh-CN" altLang="en-US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后总量达</a:t>
            </a:r>
            <a:r>
              <a:rPr lang="en-US" altLang="zh-CN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80 mg</a:t>
            </a:r>
            <a:r>
              <a:rPr lang="zh-CN" altLang="en-US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以上比较好压片，损耗约</a:t>
            </a:r>
            <a:r>
              <a:rPr lang="en-US" altLang="zh-CN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5-10 mg  (</a:t>
            </a:r>
            <a:r>
              <a:rPr lang="zh-CN" altLang="en-US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较蓬松</a:t>
            </a:r>
            <a:r>
              <a:rPr lang="en-US" altLang="zh-CN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)</a:t>
            </a:r>
            <a:endParaRPr lang="en-US" altLang="zh-CN" dirty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加</a:t>
            </a:r>
            <a:r>
              <a:rPr lang="en-US" altLang="zh-CN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PVDF</a:t>
            </a:r>
            <a:r>
              <a:rPr lang="zh-CN" altLang="en-US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后总量达</a:t>
            </a:r>
            <a:r>
              <a:rPr lang="en-US" altLang="zh-CN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100 mg</a:t>
            </a:r>
            <a:r>
              <a:rPr lang="zh-CN" altLang="en-US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以上比较好压片，损耗约</a:t>
            </a:r>
            <a:r>
              <a:rPr lang="en-US" altLang="zh-CN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15-30 mg </a:t>
            </a:r>
            <a:r>
              <a:rPr lang="zh-CN" altLang="en-US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（较粘滞，粘在玛瑙研钵上不好刮取）</a:t>
            </a:r>
            <a:endParaRPr lang="en-US" altLang="zh-CN" dirty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endParaRPr lang="en-US" altLang="zh-CN" dirty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3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8385" y="182245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粉末样品压片制样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pic>
        <p:nvPicPr>
          <p:cNvPr id="22" name="内容占位符 21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10601325" y="1594516"/>
            <a:ext cx="1414145" cy="1522095"/>
          </a:xfrm>
          <a:prstGeom prst="rect">
            <a:avLst/>
          </a:prstGeom>
        </p:spPr>
      </p:pic>
      <p:sp>
        <p:nvSpPr>
          <p:cNvPr id="15" name="文本框 14"/>
          <p:cNvSpPr txBox="1"/>
          <p:nvPr/>
        </p:nvSpPr>
        <p:spPr>
          <a:xfrm>
            <a:off x="8796412" y="3478859"/>
            <a:ext cx="3307324" cy="3069896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CN" altLang="en-US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注意！！！！</a:t>
            </a:r>
            <a:r>
              <a:rPr lang="zh-CN" altLang="en-US" sz="2000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 </a:t>
            </a:r>
            <a:endParaRPr lang="zh-CN" altLang="en-US" sz="2000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000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1、使用前砂纸打磨干净，保证模具清洁光亮！ </a:t>
            </a:r>
            <a:endParaRPr lang="zh-CN" altLang="en-US" sz="2000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000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2、倒入样品后可用药匙把粉末摊平，压出的片厚度比较均匀。</a:t>
            </a:r>
            <a:endParaRPr lang="zh-CN" altLang="en-US" sz="2000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</a:endParaRPr>
          </a:p>
        </p:txBody>
      </p:sp>
      <p:grpSp>
        <p:nvGrpSpPr>
          <p:cNvPr id="21" name="组合 20"/>
          <p:cNvGrpSpPr/>
          <p:nvPr/>
        </p:nvGrpSpPr>
        <p:grpSpPr>
          <a:xfrm>
            <a:off x="176530" y="1035685"/>
            <a:ext cx="8368665" cy="5327650"/>
            <a:chOff x="-63" y="1881"/>
            <a:chExt cx="14491" cy="9465"/>
          </a:xfrm>
        </p:grpSpPr>
        <p:sp>
          <p:nvSpPr>
            <p:cNvPr id="20" name="矩形 19"/>
            <p:cNvSpPr/>
            <p:nvPr/>
          </p:nvSpPr>
          <p:spPr>
            <a:xfrm>
              <a:off x="-63" y="1881"/>
              <a:ext cx="14491" cy="9465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19" name="组合 18"/>
            <p:cNvGrpSpPr/>
            <p:nvPr/>
          </p:nvGrpSpPr>
          <p:grpSpPr>
            <a:xfrm>
              <a:off x="63" y="2004"/>
              <a:ext cx="14204" cy="9160"/>
              <a:chOff x="63" y="2004"/>
              <a:chExt cx="14204" cy="9160"/>
            </a:xfrm>
          </p:grpSpPr>
          <p:pic>
            <p:nvPicPr>
              <p:cNvPr id="11" name="内容占位符 5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63" y="2004"/>
                <a:ext cx="10903" cy="4909"/>
              </a:xfrm>
              <a:prstGeom prst="rect">
                <a:avLst/>
              </a:prstGeom>
            </p:spPr>
          </p:pic>
          <p:pic>
            <p:nvPicPr>
              <p:cNvPr id="12" name="图片 11"/>
              <p:cNvPicPr>
                <a:picLocks noChangeAspect="1"/>
              </p:cNvPicPr>
              <p:nvPr/>
            </p:nvPicPr>
            <p:blipFill>
              <a:blip r:embed="rId3"/>
              <a:srcRect l="70283" t="2926" r="-4184" b="3546"/>
              <a:stretch>
                <a:fillRect/>
              </a:stretch>
            </p:blipFill>
            <p:spPr>
              <a:xfrm>
                <a:off x="3650" y="6944"/>
                <a:ext cx="3897" cy="4220"/>
              </a:xfrm>
              <a:prstGeom prst="rect">
                <a:avLst/>
              </a:prstGeom>
              <a:ln>
                <a:solidFill>
                  <a:schemeClr val="accent1">
                    <a:lumMod val="75000"/>
                  </a:schemeClr>
                </a:solidFill>
              </a:ln>
            </p:spPr>
          </p:pic>
          <p:pic>
            <p:nvPicPr>
              <p:cNvPr id="14" name="图片 13"/>
              <p:cNvPicPr>
                <a:picLocks noChangeAspect="1"/>
              </p:cNvPicPr>
              <p:nvPr/>
            </p:nvPicPr>
            <p:blipFill>
              <a:blip r:embed="rId4"/>
              <a:srcRect l="51504" t="1191" r="4412" b="4449"/>
              <a:stretch>
                <a:fillRect/>
              </a:stretch>
            </p:blipFill>
            <p:spPr>
              <a:xfrm>
                <a:off x="10857" y="6928"/>
                <a:ext cx="3410" cy="4232"/>
              </a:xfrm>
              <a:prstGeom prst="rect">
                <a:avLst/>
              </a:prstGeom>
              <a:ln>
                <a:solidFill>
                  <a:schemeClr val="accent1">
                    <a:lumMod val="75000"/>
                  </a:schemeClr>
                </a:solidFill>
              </a:ln>
            </p:spPr>
          </p:pic>
          <p:pic>
            <p:nvPicPr>
              <p:cNvPr id="16" name="图片 15"/>
              <p:cNvPicPr>
                <a:picLocks noChangeAspect="1"/>
              </p:cNvPicPr>
              <p:nvPr/>
            </p:nvPicPr>
            <p:blipFill>
              <a:blip r:embed="rId3"/>
              <a:srcRect l="1369" t="1068" r="68019"/>
              <a:stretch>
                <a:fillRect/>
              </a:stretch>
            </p:blipFill>
            <p:spPr>
              <a:xfrm>
                <a:off x="10981" y="2684"/>
                <a:ext cx="3286" cy="4221"/>
              </a:xfrm>
              <a:prstGeom prst="rect">
                <a:avLst/>
              </a:prstGeom>
              <a:ln>
                <a:solidFill>
                  <a:schemeClr val="accent1">
                    <a:lumMod val="75000"/>
                  </a:schemeClr>
                </a:solidFill>
              </a:ln>
            </p:spPr>
          </p:pic>
          <p:pic>
            <p:nvPicPr>
              <p:cNvPr id="17" name="图片 16"/>
              <p:cNvPicPr>
                <a:picLocks noChangeAspect="1"/>
              </p:cNvPicPr>
              <p:nvPr/>
            </p:nvPicPr>
            <p:blipFill>
              <a:blip r:embed="rId3"/>
              <a:srcRect l="33198" t="2017" r="36120" b="4433"/>
              <a:stretch>
                <a:fillRect/>
              </a:stretch>
            </p:blipFill>
            <p:spPr>
              <a:xfrm>
                <a:off x="123" y="6931"/>
                <a:ext cx="3527" cy="4221"/>
              </a:xfrm>
              <a:prstGeom prst="rect">
                <a:avLst/>
              </a:prstGeom>
              <a:ln>
                <a:solidFill>
                  <a:schemeClr val="accent1">
                    <a:lumMod val="75000"/>
                  </a:schemeClr>
                </a:solidFill>
              </a:ln>
            </p:spPr>
          </p:pic>
          <p:pic>
            <p:nvPicPr>
              <p:cNvPr id="18" name="图片 17"/>
              <p:cNvPicPr>
                <a:picLocks noChangeAspect="1"/>
              </p:cNvPicPr>
              <p:nvPr/>
            </p:nvPicPr>
            <p:blipFill>
              <a:blip r:embed="rId4"/>
              <a:srcRect l="1142" t="1191" r="55130" b="4449"/>
              <a:stretch>
                <a:fillRect/>
              </a:stretch>
            </p:blipFill>
            <p:spPr>
              <a:xfrm>
                <a:off x="7547" y="6928"/>
                <a:ext cx="3434" cy="4234"/>
              </a:xfrm>
              <a:prstGeom prst="rect">
                <a:avLst/>
              </a:prstGeom>
              <a:ln>
                <a:solidFill>
                  <a:schemeClr val="accent1">
                    <a:lumMod val="75000"/>
                  </a:schemeClr>
                </a:solidFill>
              </a:ln>
            </p:spPr>
          </p:pic>
        </p:grpSp>
      </p:grpSp>
      <p:pic>
        <p:nvPicPr>
          <p:cNvPr id="23" name="图片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88156" y="1557686"/>
            <a:ext cx="1310640" cy="1558925"/>
          </a:xfrm>
          <a:prstGeom prst="rect">
            <a:avLst/>
          </a:prstGeom>
        </p:spPr>
      </p:pic>
      <p:sp>
        <p:nvSpPr>
          <p:cNvPr id="26" name="乘号 25"/>
          <p:cNvSpPr/>
          <p:nvPr/>
        </p:nvSpPr>
        <p:spPr>
          <a:xfrm>
            <a:off x="10159365" y="1688465"/>
            <a:ext cx="756920" cy="1040765"/>
          </a:xfrm>
          <a:prstGeom prst="mathMultiply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华文行楷" panose="02010800040101010101" charset="-122"/>
              <a:ea typeface="华文行楷" panose="02010800040101010101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6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8385" y="182245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粉末样品制样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4146550" y="898525"/>
            <a:ext cx="3899535" cy="3740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>
                <a:ln>
                  <a:solidFill>
                    <a:srgbClr val="000000">
                      <a:alpha val="0"/>
                    </a:srgbClr>
                  </a:solidFill>
                </a:ln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Rapid XAFS HE</a:t>
            </a:r>
            <a:endParaRPr lang="en-US" altLang="zh-CN">
              <a:ln>
                <a:solidFill>
                  <a:srgbClr val="000000">
                    <a:alpha val="0"/>
                  </a:srgbClr>
                </a:solidFill>
              </a:ln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0" name="内容占位符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3" name="内容占位符 3"/>
          <p:cNvPicPr>
            <a:picLocks noChangeAspect="1"/>
          </p:cNvPicPr>
          <p:nvPr/>
        </p:nvPicPr>
        <p:blipFill>
          <a:blip r:embed="rId1"/>
          <a:srcRect r="39734"/>
          <a:stretch>
            <a:fillRect/>
          </a:stretch>
        </p:blipFill>
        <p:spPr>
          <a:xfrm>
            <a:off x="367030" y="1152525"/>
            <a:ext cx="2876550" cy="379222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296544" y="4961890"/>
            <a:ext cx="3340885" cy="1015663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zh-CN" altLang="en-US" sz="2000" b="1" dirty="0">
                <a:ln>
                  <a:noFill/>
                </a:ln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将装有待测样品的模具</a:t>
            </a:r>
            <a:endParaRPr lang="zh-CN" altLang="en-US" sz="2000" b="1" dirty="0">
              <a:ln>
                <a:noFill/>
              </a:ln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</a:endParaRPr>
          </a:p>
          <a:p>
            <a:r>
              <a:rPr lang="zh-CN" altLang="en-US" sz="2000" b="1" dirty="0">
                <a:ln>
                  <a:noFill/>
                </a:ln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放入压片机中央进行压片</a:t>
            </a:r>
            <a:endParaRPr lang="en-US" altLang="zh-CN" sz="2000" b="1" dirty="0">
              <a:ln>
                <a:noFill/>
              </a:ln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</a:endParaRPr>
          </a:p>
          <a:p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压力</a:t>
            </a:r>
            <a:r>
              <a:rPr lang="en-US" altLang="zh-CN" sz="2000" b="1" dirty="0">
                <a:ln>
                  <a:noFill/>
                </a:ln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10 </a:t>
            </a:r>
            <a:r>
              <a:rPr lang="en-US" altLang="zh-CN" sz="2000" b="1" dirty="0" err="1">
                <a:ln>
                  <a:noFill/>
                </a:ln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Mpa</a:t>
            </a:r>
            <a:r>
              <a:rPr lang="zh-CN" altLang="en-US" sz="2000" b="1" dirty="0">
                <a:ln>
                  <a:noFill/>
                </a:ln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，保持</a:t>
            </a:r>
            <a:r>
              <a:rPr lang="en-US" altLang="zh-CN" sz="2000" b="1" dirty="0">
                <a:ln>
                  <a:noFill/>
                </a:ln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30-60 s</a:t>
            </a:r>
            <a:endParaRPr lang="zh-CN" altLang="en-US" sz="2000" b="1" dirty="0">
              <a:ln>
                <a:noFill/>
              </a:ln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  <a:sym typeface="+mn-ea"/>
            </a:endParaRPr>
          </a:p>
        </p:txBody>
      </p:sp>
      <p:pic>
        <p:nvPicPr>
          <p:cNvPr id="7" name="内容占位符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6550" y="1468120"/>
            <a:ext cx="6647180" cy="453771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/>
        </p:nvPicPr>
        <p:blipFill>
          <a:blip r:embed="rId3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8385" y="182245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台式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粉末样品制样注意事项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(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小结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)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4146550" y="898525"/>
            <a:ext cx="3899535" cy="3740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>
                <a:ln>
                  <a:solidFill>
                    <a:srgbClr val="000000">
                      <a:alpha val="0"/>
                    </a:srgbClr>
                  </a:solidFill>
                </a:ln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Rapid XAFS HE</a:t>
            </a:r>
            <a:endParaRPr lang="en-US" altLang="zh-CN">
              <a:ln>
                <a:solidFill>
                  <a:srgbClr val="000000">
                    <a:alpha val="0"/>
                  </a:srgbClr>
                </a:solidFill>
              </a:ln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内容占位符 4"/>
          <p:cNvSpPr/>
          <p:nvPr/>
        </p:nvSpPr>
        <p:spPr>
          <a:xfrm>
            <a:off x="283269" y="1392237"/>
            <a:ext cx="7296412" cy="48453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10000"/>
              </a:lnSpc>
            </a:pP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1.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 加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BN 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或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 PVDF 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目的是为了样品更好的成片，不影响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X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射线吸收谱，故其投加量可根据样品实际情况调整，若样品量＞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60mg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，可先尝试不加辅助剂压片；</a:t>
            </a:r>
            <a:endParaRPr lang="zh-CN" altLang="en-US" sz="2000" dirty="0"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</a:endParaRPr>
          </a:p>
          <a:p>
            <a:pPr fontAlgn="auto">
              <a:lnSpc>
                <a:spcPct val="110000"/>
              </a:lnSpc>
            </a:pP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2. 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将样品倒入模具槽内时，应使粉末样品尽量平铺均匀；</a:t>
            </a:r>
            <a:endParaRPr lang="en-US" altLang="zh-CN" sz="2000" dirty="0"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</a:endParaRPr>
          </a:p>
          <a:p>
            <a:pPr fontAlgn="auto">
              <a:lnSpc>
                <a:spcPct val="110000"/>
              </a:lnSpc>
            </a:pP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3.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压片机施加压力大小和时间可根据样品实际情况优化和调整（建议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 5-10Mpa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，时间建议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 10-30s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）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;</a:t>
            </a:r>
            <a:endParaRPr lang="en-US" altLang="zh-CN" sz="2000" dirty="0"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</a:endParaRPr>
          </a:p>
          <a:p>
            <a:pPr fontAlgn="auto">
              <a:lnSpc>
                <a:spcPct val="110000"/>
              </a:lnSpc>
            </a:pP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4.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将压好的圆片转移至样品片中时，应尽量保证样品片位于圆槽中心；</a:t>
            </a:r>
            <a:endParaRPr lang="en-US" altLang="zh-CN" sz="2000" dirty="0"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</a:endParaRPr>
          </a:p>
          <a:p>
            <a:pPr fontAlgn="auto">
              <a:lnSpc>
                <a:spcPct val="110000"/>
              </a:lnSpc>
            </a:pP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5.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 脱模时，不能使用暴力，倒置模具放置到压片机，旋转手盘使压杆反向压下，手垫在模具的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T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型压柱与套筒中间缝隙，使垫片缓慢被压出，即可安全脱模。</a:t>
            </a:r>
            <a:endParaRPr lang="en-US" altLang="zh-CN" sz="2000" dirty="0"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</a:endParaRPr>
          </a:p>
          <a:p>
            <a:pPr fontAlgn="auto">
              <a:lnSpc>
                <a:spcPct val="110000"/>
              </a:lnSpc>
            </a:pP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6.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纸片主要成份为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C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、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H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，基本不影响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X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射线吸收；</a:t>
            </a:r>
            <a:endParaRPr lang="zh-CN" altLang="en-US" sz="2000" dirty="0"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</a:endParaRPr>
          </a:p>
          <a:p>
            <a:pPr fontAlgn="auto">
              <a:lnSpc>
                <a:spcPct val="110000"/>
              </a:lnSpc>
            </a:pPr>
            <a:endParaRPr lang="zh-CN" altLang="en-US" sz="2000" dirty="0">
              <a:latin typeface="华文宋体" panose="02010600040101010101" pitchFamily="2" charset="-122"/>
              <a:ea typeface="华文宋体" panose="02010600040101010101" pitchFamily="2" charset="-122"/>
              <a:cs typeface="微软雅黑" panose="020B0503020204020204" pitchFamily="34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65383" y="1167129"/>
            <a:ext cx="4278670" cy="256720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086" y="3734331"/>
            <a:ext cx="4278669" cy="2567201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 userDrawn="1"/>
        </p:nvPicPr>
        <p:blipFill>
          <a:blip r:embed="rId3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6930" y="-83660"/>
            <a:ext cx="10515600" cy="1325563"/>
          </a:xfrm>
        </p:spPr>
        <p:txBody>
          <a:bodyPr/>
          <a:lstStyle/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台式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粉末样品制样过程展示</a:t>
            </a:r>
            <a:endParaRPr lang="zh-CN" altLang="en-US" dirty="0"/>
          </a:p>
        </p:txBody>
      </p:sp>
      <p:cxnSp>
        <p:nvCxnSpPr>
          <p:cNvPr id="5" name="直接连接符 4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" name="矩形 5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7" name="内容占位符 4"/>
          <p:cNvSpPr/>
          <p:nvPr/>
        </p:nvSpPr>
        <p:spPr>
          <a:xfrm>
            <a:off x="84148" y="1392237"/>
            <a:ext cx="3585296" cy="43516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1.</a:t>
            </a:r>
            <a:r>
              <a:rPr lang="zh-CN" altLang="en-US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需要加辅助剂吗？加多少？</a:t>
            </a:r>
            <a:endParaRPr lang="en-US" altLang="zh-CN" sz="2000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fontAlgn="auto">
              <a:lnSpc>
                <a:spcPct val="150000"/>
              </a:lnSpc>
            </a:pPr>
            <a:r>
              <a:rPr lang="en-US" altLang="zh-CN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2. </a:t>
            </a:r>
            <a:r>
              <a:rPr lang="zh-CN" altLang="en-US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怎么把样品片压均匀？</a:t>
            </a:r>
            <a:endParaRPr lang="en-US" altLang="zh-CN" sz="2000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fontAlgn="auto">
              <a:lnSpc>
                <a:spcPct val="150000"/>
              </a:lnSpc>
            </a:pPr>
            <a:r>
              <a:rPr lang="en-US" altLang="zh-CN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3. </a:t>
            </a:r>
            <a:r>
              <a:rPr lang="zh-CN" altLang="en-US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压成的片容易裂怎么办？</a:t>
            </a:r>
            <a:endParaRPr lang="en-US" altLang="zh-CN" sz="2000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fontAlgn="auto">
              <a:lnSpc>
                <a:spcPct val="150000"/>
              </a:lnSpc>
            </a:pPr>
            <a:r>
              <a:rPr lang="en-US" altLang="zh-CN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4. </a:t>
            </a:r>
            <a:r>
              <a:rPr lang="zh-CN" altLang="en-US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制样时纸片要不要拿掉？</a:t>
            </a:r>
            <a:endParaRPr lang="zh-CN" altLang="en-US" sz="2000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fontAlgn="auto">
              <a:lnSpc>
                <a:spcPct val="150000"/>
              </a:lnSpc>
            </a:pPr>
            <a:endParaRPr lang="zh-CN" altLang="en-US" sz="2000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4301067" y="5853225"/>
            <a:ext cx="33462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>
                <a:solidFill>
                  <a:srgbClr val="FF0000"/>
                </a:solidFill>
              </a:rPr>
              <a:t>原视频在培训资料列表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0798532" y="5758217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/>
              <a:t>关闭原声</a:t>
            </a:r>
            <a:endParaRPr lang="zh-CN" altLang="en-US" dirty="0"/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3777033" y="1371895"/>
            <a:ext cx="8295533" cy="4351338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1634144" y="3863986"/>
            <a:ext cx="2313600" cy="2565056"/>
            <a:chOff x="1429991" y="3689782"/>
            <a:chExt cx="2313600" cy="2565056"/>
          </a:xfrm>
        </p:grpSpPr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1"/>
            <a:srcRect t="20551" b="14983"/>
            <a:stretch>
              <a:fillRect/>
            </a:stretch>
          </p:blipFill>
          <p:spPr>
            <a:xfrm>
              <a:off x="1429991" y="3689782"/>
              <a:ext cx="2237972" cy="2565056"/>
            </a:xfrm>
            <a:prstGeom prst="rect">
              <a:avLst/>
            </a:prstGeom>
          </p:spPr>
        </p:pic>
        <p:grpSp>
          <p:nvGrpSpPr>
            <p:cNvPr id="15" name="组合 14"/>
            <p:cNvGrpSpPr/>
            <p:nvPr/>
          </p:nvGrpSpPr>
          <p:grpSpPr>
            <a:xfrm>
              <a:off x="2164346" y="3727529"/>
              <a:ext cx="1579245" cy="1518920"/>
              <a:chOff x="2131" y="3877"/>
              <a:chExt cx="2487" cy="2392"/>
            </a:xfrm>
          </p:grpSpPr>
          <p:sp>
            <p:nvSpPr>
              <p:cNvPr id="10" name="矩形 9"/>
              <p:cNvSpPr/>
              <p:nvPr/>
            </p:nvSpPr>
            <p:spPr>
              <a:xfrm>
                <a:off x="2643" y="5585"/>
                <a:ext cx="430" cy="684"/>
              </a:xfrm>
              <a:prstGeom prst="rect">
                <a:avLst/>
              </a:prstGeom>
              <a:noFill/>
              <a:ln w="19050">
                <a:solidFill>
                  <a:srgbClr val="FF0000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</a:extLst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ln>
                    <a:solidFill>
                      <a:srgbClr val="FF0000"/>
                    </a:solidFill>
                  </a:ln>
                  <a:noFill/>
                </a:endParaRPr>
              </a:p>
            </p:txBody>
          </p:sp>
          <p:sp>
            <p:nvSpPr>
              <p:cNvPr id="11" name="文本框 10"/>
              <p:cNvSpPr txBox="1"/>
              <p:nvPr/>
            </p:nvSpPr>
            <p:spPr>
              <a:xfrm>
                <a:off x="2131" y="3877"/>
                <a:ext cx="2487" cy="1016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zh-CN" altLang="en-US" b="1">
                    <a:solidFill>
                      <a:srgbClr val="FF0000"/>
                    </a:solidFill>
                  </a:rPr>
                  <a:t>入射狭缝：</a:t>
                </a:r>
                <a:r>
                  <a:rPr lang="en-US" altLang="zh-CN" b="1">
                    <a:solidFill>
                      <a:srgbClr val="FF0000"/>
                    </a:solidFill>
                  </a:rPr>
                  <a:t>10mm*2mm</a:t>
                </a:r>
                <a:endParaRPr lang="en-US" altLang="zh-CN" b="1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12" name="直接箭头连接符 11"/>
              <p:cNvCxnSpPr>
                <a:endCxn id="10" idx="0"/>
              </p:cNvCxnSpPr>
              <p:nvPr/>
            </p:nvCxnSpPr>
            <p:spPr>
              <a:xfrm flipH="1">
                <a:off x="2858" y="4901"/>
                <a:ext cx="310" cy="684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arrow"/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</p:grpSp>
      <p:pic>
        <p:nvPicPr>
          <p:cNvPr id="16" name="图片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0987" y="3892651"/>
            <a:ext cx="2142419" cy="2468018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2748" y="3842221"/>
            <a:ext cx="1902759" cy="2498913"/>
          </a:xfrm>
          <a:prstGeom prst="rect">
            <a:avLst/>
          </a:prstGeom>
        </p:spPr>
      </p:pic>
      <p:sp>
        <p:nvSpPr>
          <p:cNvPr id="21" name="文本框 20"/>
          <p:cNvSpPr txBox="1"/>
          <p:nvPr/>
        </p:nvSpPr>
        <p:spPr>
          <a:xfrm>
            <a:off x="137378" y="1092836"/>
            <a:ext cx="11974215" cy="151955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zh-CN" altLang="en-US" sz="2400" b="1" dirty="0">
                <a:solidFill>
                  <a:schemeClr val="accent6">
                    <a:lumMod val="5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合格的样品片是</a:t>
            </a:r>
            <a:r>
              <a:rPr lang="en-US" altLang="zh-CN" sz="2400" b="1" dirty="0">
                <a:solidFill>
                  <a:schemeClr val="accent6">
                    <a:lumMod val="5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13mm</a:t>
            </a:r>
            <a:r>
              <a:rPr lang="zh-CN" altLang="en-US" sz="2400" b="1" dirty="0">
                <a:solidFill>
                  <a:schemeClr val="accent6">
                    <a:lumMod val="5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圆片：基本完整，无裂纹，厚度均匀；本质：能完整遮住入射狭缝。</a:t>
            </a:r>
            <a:endParaRPr lang="zh-CN" altLang="en-US" sz="2400" b="1" dirty="0">
              <a:solidFill>
                <a:schemeClr val="accent6">
                  <a:lumMod val="50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</a:endParaRPr>
          </a:p>
          <a:p>
            <a:endParaRPr lang="en-US" altLang="zh-CN" sz="2400" b="1" dirty="0">
              <a:solidFill>
                <a:schemeClr val="accent6">
                  <a:lumMod val="50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</a:endParaRPr>
          </a:p>
        </p:txBody>
      </p:sp>
      <p:pic>
        <p:nvPicPr>
          <p:cNvPr id="22" name="图片 21"/>
          <p:cNvPicPr>
            <a:picLocks noChangeAspect="1"/>
          </p:cNvPicPr>
          <p:nvPr/>
        </p:nvPicPr>
        <p:blipFill>
          <a:blip r:embed="rId4"/>
          <a:srcRect l="33602" t="12" r="4794" b="10851"/>
          <a:stretch>
            <a:fillRect/>
          </a:stretch>
        </p:blipFill>
        <p:spPr>
          <a:xfrm>
            <a:off x="5617785" y="1729865"/>
            <a:ext cx="1787776" cy="1397070"/>
          </a:xfrm>
          <a:prstGeom prst="rect">
            <a:avLst/>
          </a:prstGeom>
        </p:spPr>
      </p:pic>
      <p:sp>
        <p:nvSpPr>
          <p:cNvPr id="27" name="文本框 26"/>
          <p:cNvSpPr txBox="1"/>
          <p:nvPr/>
        </p:nvSpPr>
        <p:spPr>
          <a:xfrm>
            <a:off x="40004" y="3285652"/>
            <a:ext cx="3907740" cy="52324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探测器前端样品槽空窗状态</a:t>
            </a:r>
            <a:r>
              <a:rPr lang="zh-CN" altLang="en-US" sz="2000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：</a:t>
            </a:r>
            <a:endParaRPr lang="zh-CN" altLang="en-US" sz="2000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</a:endParaRPr>
          </a:p>
        </p:txBody>
      </p:sp>
      <p:pic>
        <p:nvPicPr>
          <p:cNvPr id="29" name="图片 28" descr="样品片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17870" y="1710526"/>
            <a:ext cx="3036433" cy="1396925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/>
        </p:nvPicPr>
        <p:blipFill>
          <a:blip r:embed="rId6"/>
          <a:srcRect l="20557" t="8189"/>
          <a:stretch>
            <a:fillRect/>
          </a:stretch>
        </p:blipFill>
        <p:spPr>
          <a:xfrm>
            <a:off x="3708295" y="1722178"/>
            <a:ext cx="1208349" cy="1396925"/>
          </a:xfrm>
          <a:prstGeom prst="rect">
            <a:avLst/>
          </a:prstGeom>
        </p:spPr>
      </p:pic>
      <p:sp>
        <p:nvSpPr>
          <p:cNvPr id="26" name="乘号 25"/>
          <p:cNvSpPr/>
          <p:nvPr/>
        </p:nvSpPr>
        <p:spPr>
          <a:xfrm>
            <a:off x="4550589" y="2445865"/>
            <a:ext cx="494665" cy="798830"/>
          </a:xfrm>
          <a:prstGeom prst="mathMultiply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华文行楷" panose="02010800040101010101" charset="-122"/>
              <a:ea typeface="华文行楷" panose="02010800040101010101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4682099" y="3318981"/>
            <a:ext cx="2978390" cy="52324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样品片插入样品槽</a:t>
            </a:r>
            <a:r>
              <a:rPr lang="zh-CN" altLang="en-US" sz="2000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：</a:t>
            </a:r>
            <a:endParaRPr lang="zh-CN" altLang="en-US" sz="2000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8175529" y="3318981"/>
            <a:ext cx="3907740" cy="52324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安装完毕样品遮住入射狭缝</a:t>
            </a:r>
            <a:r>
              <a:rPr lang="zh-CN" altLang="en-US" sz="2000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：</a:t>
            </a:r>
            <a:endParaRPr lang="zh-CN" altLang="en-US" sz="2000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</a:endParaRPr>
          </a:p>
        </p:txBody>
      </p:sp>
      <p:pic>
        <p:nvPicPr>
          <p:cNvPr id="20" name="图片 1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656" y="1710526"/>
            <a:ext cx="2092447" cy="1457240"/>
          </a:xfrm>
          <a:prstGeom prst="rect">
            <a:avLst/>
          </a:prstGeom>
        </p:spPr>
      </p:pic>
      <p:sp>
        <p:nvSpPr>
          <p:cNvPr id="8" name="标题 1"/>
          <p:cNvSpPr txBox="1"/>
          <p:nvPr/>
        </p:nvSpPr>
        <p:spPr>
          <a:xfrm>
            <a:off x="986677" y="201771"/>
            <a:ext cx="10514965" cy="716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台式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XAFS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粉末样品制样外观先合格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8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7" grpId="1"/>
      <p:bldP spid="13" grpId="0"/>
      <p:bldP spid="13" grpId="1"/>
      <p:bldP spid="14" grpId="0"/>
      <p:bldP spid="14" grpId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39035" y="1898015"/>
            <a:ext cx="9124950" cy="48037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8385" y="182245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台式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XAFS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样品测试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4146550" y="898525"/>
            <a:ext cx="3899535" cy="3740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>
                <a:ln>
                  <a:solidFill>
                    <a:srgbClr val="000000">
                      <a:alpha val="0"/>
                    </a:srgbClr>
                  </a:solidFill>
                </a:ln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Rapid XAFS HE</a:t>
            </a:r>
            <a:endParaRPr lang="en-US" altLang="zh-CN">
              <a:ln>
                <a:solidFill>
                  <a:srgbClr val="000000">
                    <a:alpha val="0"/>
                  </a:srgbClr>
                </a:solidFill>
              </a:ln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0" name="内容占位符 9"/>
          <p:cNvSpPr>
            <a:spLocks noGrp="1"/>
          </p:cNvSpPr>
          <p:nvPr>
            <p:ph idx="1"/>
          </p:nvPr>
        </p:nvSpPr>
        <p:spPr>
          <a:xfrm>
            <a:off x="116840" y="2543810"/>
            <a:ext cx="2322195" cy="544195"/>
          </a:xfrm>
        </p:spPr>
        <p:txBody>
          <a:bodyPr>
            <a:normAutofit/>
          </a:bodyPr>
          <a:lstStyle/>
          <a:p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测试软件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  <a:p>
            <a:endParaRPr lang="zh-CN" altLang="en-US"/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345" y="1266190"/>
            <a:ext cx="1479550" cy="1277620"/>
          </a:xfrm>
          <a:prstGeom prst="rect">
            <a:avLst/>
          </a:prstGeom>
        </p:spPr>
      </p:pic>
      <p:pic>
        <p:nvPicPr>
          <p:cNvPr id="11" name="内容占位符 3"/>
          <p:cNvPicPr>
            <a:picLocks noChangeAspect="1"/>
          </p:cNvPicPr>
          <p:nvPr/>
        </p:nvPicPr>
        <p:blipFill>
          <a:blip r:embed="rId3"/>
          <a:srcRect l="2185" t="19990" b="44009"/>
          <a:stretch>
            <a:fillRect/>
          </a:stretch>
        </p:blipFill>
        <p:spPr>
          <a:xfrm>
            <a:off x="2299970" y="786130"/>
            <a:ext cx="5704840" cy="1172845"/>
          </a:xfrm>
          <a:prstGeom prst="rect">
            <a:avLst/>
          </a:prstGeom>
        </p:spPr>
      </p:pic>
      <p:pic>
        <p:nvPicPr>
          <p:cNvPr id="17" name="内容占位符 3"/>
          <p:cNvPicPr>
            <a:picLocks noChangeAspect="1"/>
          </p:cNvPicPr>
          <p:nvPr/>
        </p:nvPicPr>
        <p:blipFill>
          <a:blip r:embed="rId3"/>
          <a:srcRect l="9582" t="63774" r="9064" b="1336"/>
          <a:stretch>
            <a:fillRect/>
          </a:stretch>
        </p:blipFill>
        <p:spPr>
          <a:xfrm>
            <a:off x="2616200" y="2192020"/>
            <a:ext cx="4986655" cy="123698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/>
        </p:nvPicPr>
        <p:blipFill>
          <a:blip r:embed="rId4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8385" y="182245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台式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XAFS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样品开始测试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4146550" y="898525"/>
            <a:ext cx="3899535" cy="3740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>
                <a:ln>
                  <a:solidFill>
                    <a:srgbClr val="000000">
                      <a:alpha val="0"/>
                    </a:srgbClr>
                  </a:solidFill>
                </a:ln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Rapid XAFS HE</a:t>
            </a:r>
            <a:endParaRPr lang="en-US" altLang="zh-CN">
              <a:ln>
                <a:solidFill>
                  <a:srgbClr val="000000">
                    <a:alpha val="0"/>
                  </a:srgbClr>
                </a:solidFill>
              </a:ln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1"/>
          <a:srcRect t="8144" b="1590"/>
          <a:stretch>
            <a:fillRect/>
          </a:stretch>
        </p:blipFill>
        <p:spPr>
          <a:xfrm>
            <a:off x="242423" y="1614805"/>
            <a:ext cx="8571448" cy="4729234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8932077" y="1808637"/>
            <a:ext cx="3268178" cy="448295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zh-CN" altLang="en-US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说明：</a:t>
            </a:r>
            <a:endParaRPr lang="zh-CN" altLang="en-US" sz="2000" b="1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 sz="2000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3d</a:t>
            </a:r>
            <a:r>
              <a:rPr lang="zh-CN" altLang="en-US" sz="2000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金属扫谱标准时间：</a:t>
            </a:r>
            <a:endParaRPr lang="en-US" altLang="zh-CN" sz="2000" dirty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sz="2000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粗扫</a:t>
            </a:r>
            <a:r>
              <a:rPr lang="en-US" altLang="zh-CN" sz="2000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2min+38 min</a:t>
            </a:r>
            <a:r>
              <a:rPr lang="zh-CN" altLang="en-US" sz="2000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en-US" altLang="zh-CN" sz="2000" dirty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 sz="2000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4d</a:t>
            </a:r>
            <a:r>
              <a:rPr lang="zh-CN" altLang="en-US" sz="2000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金属扫谱标准时间：</a:t>
            </a:r>
            <a:endParaRPr lang="en-US" altLang="zh-CN" sz="2000" dirty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sz="2000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粗扫</a:t>
            </a:r>
            <a:r>
              <a:rPr lang="en-US" altLang="zh-CN" sz="2000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2min+68 min</a:t>
            </a:r>
            <a:r>
              <a:rPr lang="zh-CN" altLang="en-US" sz="2000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en-US" altLang="zh-CN" sz="2000" dirty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 sz="2000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5d</a:t>
            </a:r>
            <a:r>
              <a:rPr lang="zh-CN" altLang="en-US" sz="2000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金属扫谱标准时间：</a:t>
            </a:r>
            <a:endParaRPr lang="en-US" altLang="zh-CN" sz="2000" dirty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sz="2000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粗扫</a:t>
            </a:r>
            <a:r>
              <a:rPr lang="en-US" altLang="zh-CN" sz="2000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2min+128 min</a:t>
            </a:r>
            <a:r>
              <a:rPr lang="zh-CN" altLang="en-US" sz="2000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en-US" sz="2000" dirty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sz="2000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跳高较弱，修改扫谱参数加长时间，可改善谱图信噪比</a:t>
            </a:r>
            <a:r>
              <a:rPr lang="zh-CN" altLang="en-US" sz="2000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en-US" sz="2000" dirty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endParaRPr lang="zh-CN" altLang="en-US" sz="2000" dirty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42423" y="1106559"/>
            <a:ext cx="3583265" cy="56264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400" dirty="0">
                <a:solidFill>
                  <a:schemeClr val="accent1">
                    <a:lumMod val="50000"/>
                  </a:schemeClr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</a:rPr>
              <a:t>台式</a:t>
            </a:r>
            <a:r>
              <a:rPr lang="en-US" altLang="zh-CN" sz="2400" dirty="0">
                <a:solidFill>
                  <a:schemeClr val="accent1">
                    <a:lumMod val="50000"/>
                  </a:schemeClr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</a:rPr>
              <a:t>XAS</a:t>
            </a:r>
            <a:r>
              <a:rPr lang="zh-CN" altLang="en-US" sz="2400" dirty="0">
                <a:solidFill>
                  <a:schemeClr val="accent1">
                    <a:lumMod val="50000"/>
                  </a:schemeClr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</a:rPr>
              <a:t>谱图采集流程</a:t>
            </a:r>
            <a:endParaRPr lang="zh-CN" altLang="en-US" sz="2400" dirty="0">
              <a:solidFill>
                <a:schemeClr val="accent1">
                  <a:lumMod val="50000"/>
                </a:schemeClr>
              </a:solidFill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8385" y="182245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台式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XAFS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待测元素能量调节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4146550" y="898525"/>
            <a:ext cx="3899535" cy="3740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>
                <a:ln>
                  <a:solidFill>
                    <a:srgbClr val="000000">
                      <a:alpha val="0"/>
                    </a:srgbClr>
                  </a:solidFill>
                </a:ln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Rapid XAFS HE</a:t>
            </a:r>
            <a:endParaRPr lang="en-US" altLang="zh-CN">
              <a:ln>
                <a:solidFill>
                  <a:srgbClr val="000000">
                    <a:alpha val="0"/>
                  </a:srgbClr>
                </a:solidFill>
              </a:ln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0" name="内容占位符 9"/>
          <p:cNvSpPr>
            <a:spLocks noGrp="1"/>
          </p:cNvSpPr>
          <p:nvPr>
            <p:ph idx="1"/>
          </p:nvPr>
        </p:nvSpPr>
        <p:spPr>
          <a:xfrm>
            <a:off x="716915" y="1272540"/>
            <a:ext cx="10515600" cy="4351338"/>
          </a:xfrm>
        </p:spPr>
        <p:txBody>
          <a:bodyPr/>
          <a:lstStyle/>
          <a:p>
            <a:r>
              <a:rPr lang="zh-CN" altLang="en-US" dirty="0">
                <a:sym typeface="+mn-ea"/>
              </a:rPr>
              <a:t>一，确认靶材和探测器后进行能量调节</a:t>
            </a:r>
            <a:endParaRPr lang="zh-CN" altLang="en-US" dirty="0"/>
          </a:p>
          <a:p>
            <a:endParaRPr lang="zh-CN" altLang="en-US" dirty="0"/>
          </a:p>
        </p:txBody>
      </p:sp>
      <p:sp>
        <p:nvSpPr>
          <p:cNvPr id="9" name="文本框 8"/>
          <p:cNvSpPr txBox="1"/>
          <p:nvPr/>
        </p:nvSpPr>
        <p:spPr>
          <a:xfrm>
            <a:off x="9242351" y="2196783"/>
            <a:ext cx="2760980" cy="365914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zh-CN" altLang="en-US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说明：</a:t>
            </a:r>
            <a:endParaRPr lang="zh-CN" altLang="en-US" sz="2000" b="1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X射线能量对布拉格角度非常敏感，每次切换单色器，需要对布拉格角度重新进行优化。选择一定角度范围进行扫描，可以得到一个接近高斯分布的峰，将布拉格角度移动到峰值处即可完成优化。</a:t>
            </a:r>
            <a:endParaRPr lang="zh-CN" altLang="en-US" dirty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6915" y="1815465"/>
            <a:ext cx="8356600" cy="435165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895" y="1857375"/>
            <a:ext cx="8320405" cy="434403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8385" y="182245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台式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XAFS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探测器能量信号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4146550" y="898525"/>
            <a:ext cx="3899535" cy="3740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>
                <a:ln>
                  <a:solidFill>
                    <a:srgbClr val="000000">
                      <a:alpha val="0"/>
                    </a:srgbClr>
                  </a:solidFill>
                </a:ln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Rapid XAFS HE</a:t>
            </a:r>
            <a:endParaRPr lang="en-US" altLang="zh-CN">
              <a:ln>
                <a:solidFill>
                  <a:srgbClr val="000000">
                    <a:alpha val="0"/>
                  </a:srgbClr>
                </a:solidFill>
              </a:ln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0" name="内容占位符 9"/>
          <p:cNvSpPr>
            <a:spLocks noGrp="1"/>
          </p:cNvSpPr>
          <p:nvPr>
            <p:ph idx="1"/>
          </p:nvPr>
        </p:nvSpPr>
        <p:spPr>
          <a:xfrm>
            <a:off x="716915" y="1272540"/>
            <a:ext cx="10515600" cy="4351338"/>
          </a:xfrm>
        </p:spPr>
        <p:txBody>
          <a:bodyPr/>
          <a:lstStyle/>
          <a:p>
            <a:r>
              <a:rPr lang="zh-CN" altLang="en-US" dirty="0">
                <a:sym typeface="+mn-ea"/>
              </a:rPr>
              <a:t>二、探测器采集信号确认</a:t>
            </a:r>
            <a:r>
              <a:rPr lang="en-US" altLang="zh-CN" dirty="0">
                <a:sym typeface="+mn-ea"/>
              </a:rPr>
              <a:t>ROI</a:t>
            </a:r>
            <a:r>
              <a:rPr lang="zh-CN" altLang="en-US" dirty="0">
                <a:sym typeface="+mn-ea"/>
              </a:rPr>
              <a:t>计数在合理范围</a:t>
            </a:r>
            <a:endParaRPr lang="zh-CN" altLang="en-US" dirty="0"/>
          </a:p>
          <a:p>
            <a:endParaRPr lang="zh-CN" altLang="en-US" dirty="0"/>
          </a:p>
        </p:txBody>
      </p:sp>
      <p:sp>
        <p:nvSpPr>
          <p:cNvPr id="3" name="文本框 2"/>
          <p:cNvSpPr txBox="1"/>
          <p:nvPr/>
        </p:nvSpPr>
        <p:spPr>
          <a:xfrm>
            <a:off x="3754638" y="3882916"/>
            <a:ext cx="3891541" cy="707886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zh-CN" sz="2000" b="1" dirty="0">
                <a:latin typeface="华文宋体" panose="02010600040101010101" pitchFamily="2" charset="-122"/>
                <a:ea typeface="华文宋体" panose="02010600040101010101" pitchFamily="2" charset="-122"/>
              </a:rPr>
              <a:t>ROI</a:t>
            </a:r>
            <a:r>
              <a:rPr lang="zh-CN" altLang="en-US" sz="2000" b="1" dirty="0">
                <a:latin typeface="华文宋体" panose="02010600040101010101" pitchFamily="2" charset="-122"/>
                <a:ea typeface="华文宋体" panose="02010600040101010101" pitchFamily="2" charset="-122"/>
              </a:rPr>
              <a:t>计数</a:t>
            </a:r>
            <a:r>
              <a:rPr lang="en-US" altLang="zh-CN" sz="2000" b="1" dirty="0">
                <a:latin typeface="华文宋体" panose="02010600040101010101" pitchFamily="2" charset="-122"/>
                <a:ea typeface="华文宋体" panose="02010600040101010101" pitchFamily="2" charset="-122"/>
              </a:rPr>
              <a:t>:</a:t>
            </a:r>
            <a:r>
              <a:rPr lang="zh-CN" altLang="en-US" sz="2000" b="1" dirty="0">
                <a:latin typeface="华文宋体" panose="02010600040101010101" pitchFamily="2" charset="-122"/>
                <a:ea typeface="华文宋体" panose="02010600040101010101" pitchFamily="2" charset="-122"/>
              </a:rPr>
              <a:t>单色光信号应在红线和蓝线之间（吸收边前后</a:t>
            </a:r>
            <a:r>
              <a:rPr lang="en-US" altLang="zh-CN" sz="2000" b="1" dirty="0">
                <a:latin typeface="华文宋体" panose="02010600040101010101" pitchFamily="2" charset="-122"/>
                <a:ea typeface="华文宋体" panose="02010600040101010101" pitchFamily="2" charset="-122"/>
              </a:rPr>
              <a:t>300eV</a:t>
            </a:r>
            <a:r>
              <a:rPr lang="zh-CN" altLang="en-US" sz="2000" b="1" dirty="0">
                <a:latin typeface="华文宋体" panose="02010600040101010101" pitchFamily="2" charset="-122"/>
                <a:ea typeface="华文宋体" panose="02010600040101010101" pitchFamily="2" charset="-122"/>
              </a:rPr>
              <a:t>）</a:t>
            </a:r>
            <a:endParaRPr lang="zh-CN" altLang="en-US" sz="2000" b="1" dirty="0">
              <a:latin typeface="华文宋体" panose="02010600040101010101" pitchFamily="2" charset="-122"/>
              <a:ea typeface="华文宋体" panose="02010600040101010101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9037320" y="1868780"/>
            <a:ext cx="2809539" cy="3628366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zh-CN" altLang="en-US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说明：</a:t>
            </a:r>
            <a:endParaRPr lang="zh-CN" altLang="en-US" b="1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此选项卡主要用于观察测</a:t>
            </a:r>
            <a:r>
              <a:rPr lang="en-US" altLang="zh-CN" dirty="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</a:rPr>
              <a:t>I0</a:t>
            </a:r>
            <a:r>
              <a:rPr lang="zh-CN" altLang="en-US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后或者样品后的信号强度，测</a:t>
            </a:r>
            <a:r>
              <a:rPr lang="en-US" altLang="zh-CN" dirty="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</a:rPr>
              <a:t>I0</a:t>
            </a:r>
            <a:r>
              <a:rPr lang="zh-CN" altLang="en-US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时，计数应保持在</a:t>
            </a:r>
            <a:r>
              <a:rPr lang="en-US" altLang="zh-CN" dirty="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</a:rPr>
              <a:t>30000-60000</a:t>
            </a:r>
            <a:r>
              <a:rPr lang="zh-CN" altLang="en-US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光子左右。</a:t>
            </a:r>
            <a:endParaRPr lang="zh-CN" altLang="en-US" dirty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另外，死时间（</a:t>
            </a:r>
            <a:r>
              <a:rPr lang="en-US" altLang="zh-CN" dirty="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</a:rPr>
              <a:t>Dead Time</a:t>
            </a:r>
            <a:r>
              <a:rPr lang="zh-CN" altLang="en-US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）＜</a:t>
            </a:r>
            <a:r>
              <a:rPr lang="en-US" altLang="zh-CN" dirty="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</a:rPr>
              <a:t>0.3</a:t>
            </a:r>
            <a:r>
              <a:rPr lang="zh-CN" altLang="en-US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，否则探测器工作在非线性区间，可能导致数据的异常。</a:t>
            </a:r>
            <a:endParaRPr lang="zh-CN" altLang="en-US" dirty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8385" y="182245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台式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XAFS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待测元素扫描参数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4146550" y="898525"/>
            <a:ext cx="3899535" cy="3740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>
                <a:ln>
                  <a:solidFill>
                    <a:srgbClr val="000000">
                      <a:alpha val="0"/>
                    </a:srgbClr>
                  </a:solidFill>
                </a:ln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Rapid XAFS HE</a:t>
            </a:r>
            <a:endParaRPr lang="en-US" altLang="zh-CN">
              <a:ln>
                <a:solidFill>
                  <a:srgbClr val="000000">
                    <a:alpha val="0"/>
                  </a:srgbClr>
                </a:solidFill>
              </a:ln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0" name="内容占位符 9"/>
          <p:cNvSpPr>
            <a:spLocks noGrp="1"/>
          </p:cNvSpPr>
          <p:nvPr>
            <p:ph idx="1"/>
          </p:nvPr>
        </p:nvSpPr>
        <p:spPr>
          <a:xfrm>
            <a:off x="143435" y="1203641"/>
            <a:ext cx="10515600" cy="4351338"/>
          </a:xfrm>
        </p:spPr>
        <p:txBody>
          <a:bodyPr/>
          <a:lstStyle/>
          <a:p>
            <a:r>
              <a:rPr lang="zh-CN" altLang="en-US" dirty="0">
                <a:sym typeface="+mn-ea"/>
              </a:rPr>
              <a:t>三、扫描参数设置</a:t>
            </a:r>
            <a:endParaRPr lang="zh-CN" altLang="en-US" dirty="0"/>
          </a:p>
          <a:p>
            <a:endParaRPr lang="zh-CN" altLang="en-US" dirty="0"/>
          </a:p>
        </p:txBody>
      </p:sp>
      <p:sp>
        <p:nvSpPr>
          <p:cNvPr id="7" name="文本框 6"/>
          <p:cNvSpPr txBox="1"/>
          <p:nvPr/>
        </p:nvSpPr>
        <p:spPr>
          <a:xfrm>
            <a:off x="8911589" y="1399571"/>
            <a:ext cx="3136976" cy="4943441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wrap="square">
            <a:noAutofit/>
          </a:bodyPr>
          <a:lstStyle/>
          <a:p>
            <a:r>
              <a:rPr lang="zh-CN" altLang="en-US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说明：</a:t>
            </a:r>
            <a:endParaRPr lang="zh-CN" altLang="en-US" sz="2000" b="1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  <a:p>
            <a:r>
              <a:rPr lang="zh-CN" altLang="en-US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采谱参数是相对待测元素吸收边进行设置，设置过的采谱参数可以保存到本地，以便下次使用时导入。</a:t>
            </a:r>
            <a:endParaRPr lang="zh-CN" altLang="en-US" dirty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  <a:p>
            <a:r>
              <a:rPr lang="zh-CN" altLang="en-US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点击</a:t>
            </a:r>
            <a:r>
              <a:rPr lang="en-US" altLang="zh-CN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“</a:t>
            </a:r>
            <a:r>
              <a:rPr lang="zh-CN" altLang="en-US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精细扫描参数设置</a:t>
            </a:r>
            <a:r>
              <a:rPr lang="en-US" altLang="zh-CN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”</a:t>
            </a:r>
            <a:r>
              <a:rPr lang="zh-CN" altLang="en-US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后，会计算出本次测试的</a:t>
            </a:r>
            <a:r>
              <a:rPr lang="en-US" altLang="zh-CN" dirty="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sym typeface="+mn-ea"/>
              </a:rPr>
              <a:t>K</a:t>
            </a:r>
            <a:r>
              <a:rPr lang="zh-CN" altLang="en-US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空间范围（</a:t>
            </a:r>
            <a:r>
              <a:rPr lang="en-US" altLang="zh-CN" dirty="0" err="1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sym typeface="+mn-ea"/>
              </a:rPr>
              <a:t>Kmax</a:t>
            </a:r>
            <a:r>
              <a:rPr lang="zh-CN" altLang="en-US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），采样点数和预估的采样时间。</a:t>
            </a:r>
            <a:endParaRPr lang="zh-CN" altLang="en-US" dirty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  <a:p>
            <a:r>
              <a:rPr lang="zh-CN" altLang="en-US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如果采谱参数设置不合理，超出仪器测试能量范围，软件会给出对应提示，需要重新设定扫描参数，此时应关注</a:t>
            </a:r>
            <a:r>
              <a:rPr lang="en-US" altLang="zh-CN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Motor</a:t>
            </a:r>
            <a:r>
              <a:rPr lang="zh-CN" altLang="en-US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位置最小值和最大值，最小值应该大于</a:t>
            </a:r>
            <a:r>
              <a:rPr lang="en-US" altLang="zh-CN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0</a:t>
            </a:r>
            <a:r>
              <a:rPr lang="zh-CN" altLang="en-US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，最大值应该小于</a:t>
            </a:r>
            <a:r>
              <a:rPr lang="en-US" altLang="zh-CN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112000</a:t>
            </a:r>
            <a:r>
              <a:rPr lang="zh-CN" altLang="en-US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。如果超出，应该缩小能量采集范围。</a:t>
            </a:r>
            <a:endParaRPr lang="zh-CN" altLang="en-US" dirty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635317" y="6379344"/>
            <a:ext cx="774255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精细扫描参数设置透射采集模式，分段进行</a:t>
            </a:r>
            <a:r>
              <a:rPr lang="en-US" altLang="zh-CN" dirty="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sym typeface="+mn-ea"/>
              </a:rPr>
              <a:t>XAFS</a:t>
            </a:r>
            <a:r>
              <a:rPr lang="zh-CN" altLang="en-US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数据采集</a:t>
            </a:r>
            <a:endParaRPr lang="zh-CN" altLang="en-US" dirty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935" y="1979930"/>
            <a:ext cx="8021320" cy="4215130"/>
          </a:xfrm>
          <a:prstGeom prst="rect">
            <a:avLst/>
          </a:prstGeom>
        </p:spPr>
      </p:pic>
      <p:grpSp>
        <p:nvGrpSpPr>
          <p:cNvPr id="9" name="组合 8"/>
          <p:cNvGrpSpPr/>
          <p:nvPr/>
        </p:nvGrpSpPr>
        <p:grpSpPr>
          <a:xfrm>
            <a:off x="635317" y="1207396"/>
            <a:ext cx="10535234" cy="4986202"/>
            <a:chOff x="645129" y="1104899"/>
            <a:chExt cx="10535234" cy="4986202"/>
          </a:xfrm>
        </p:grpSpPr>
        <p:sp>
          <p:nvSpPr>
            <p:cNvPr id="6" name="矩形 5"/>
            <p:cNvSpPr/>
            <p:nvPr/>
          </p:nvSpPr>
          <p:spPr>
            <a:xfrm>
              <a:off x="645129" y="3591333"/>
              <a:ext cx="4344990" cy="2499768"/>
            </a:xfrm>
            <a:prstGeom prst="rect">
              <a:avLst/>
            </a:prstGeom>
            <a:noFill/>
            <a:ln w="28575">
              <a:solidFill>
                <a:srgbClr val="00B0F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箭头: 圆角右 7"/>
            <p:cNvSpPr/>
            <p:nvPr/>
          </p:nvSpPr>
          <p:spPr>
            <a:xfrm>
              <a:off x="2611307" y="2973072"/>
              <a:ext cx="615000" cy="618261"/>
            </a:xfrm>
            <a:prstGeom prst="bentArrow">
              <a:avLst/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pic>
          <p:nvPicPr>
            <p:cNvPr id="3" name="图片 2"/>
            <p:cNvPicPr/>
            <p:nvPr/>
          </p:nvPicPr>
          <p:blipFill>
            <a:blip r:embed="rId1"/>
            <a:srcRect l="2380" t="39247" r="45839" b="7752"/>
            <a:stretch>
              <a:fillRect/>
            </a:stretch>
          </p:blipFill>
          <p:spPr>
            <a:xfrm>
              <a:off x="3236864" y="1104899"/>
              <a:ext cx="7943499" cy="4246237"/>
            </a:xfrm>
            <a:prstGeom prst="rect">
              <a:avLst/>
            </a:prstGeom>
            <a:ln w="57150">
              <a:solidFill>
                <a:srgbClr val="00B0F0"/>
              </a:solidFill>
            </a:ln>
          </p:spPr>
        </p:pic>
      </p:grpSp>
      <p:grpSp>
        <p:nvGrpSpPr>
          <p:cNvPr id="17" name="组合 16"/>
          <p:cNvGrpSpPr/>
          <p:nvPr/>
        </p:nvGrpSpPr>
        <p:grpSpPr>
          <a:xfrm>
            <a:off x="6252882" y="2710679"/>
            <a:ext cx="3099210" cy="1862418"/>
            <a:chOff x="6252882" y="2710679"/>
            <a:chExt cx="3099210" cy="1862418"/>
          </a:xfrm>
        </p:grpSpPr>
        <p:sp>
          <p:nvSpPr>
            <p:cNvPr id="14" name="椭圆 13"/>
            <p:cNvSpPr/>
            <p:nvPr/>
          </p:nvSpPr>
          <p:spPr>
            <a:xfrm>
              <a:off x="6252882" y="2710679"/>
              <a:ext cx="832985" cy="1862418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5" name="椭圆 14"/>
            <p:cNvSpPr/>
            <p:nvPr/>
          </p:nvSpPr>
          <p:spPr>
            <a:xfrm>
              <a:off x="7385068" y="2897967"/>
              <a:ext cx="832985" cy="355203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6" name="椭圆 15"/>
            <p:cNvSpPr/>
            <p:nvPr/>
          </p:nvSpPr>
          <p:spPr>
            <a:xfrm>
              <a:off x="8519107" y="3292417"/>
              <a:ext cx="832985" cy="782042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18" name="图片 17"/>
          <p:cNvPicPr>
            <a:picLocks noChangeAspect="1"/>
          </p:cNvPicPr>
          <p:nvPr userDrawn="1"/>
        </p:nvPicPr>
        <p:blipFill>
          <a:blip r:embed="rId2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86677" y="201771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台式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XAFS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样品粗扫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ln>
                  <a:solidFill>
                    <a:srgbClr val="000000">
                      <a:alpha val="0"/>
                    </a:srgbClr>
                  </a:solidFill>
                </a:ln>
              </a:rPr>
              <a:t>视频展示</a:t>
            </a:r>
            <a:endParaRPr lang="zh-CN" altLang="en-US" dirty="0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8724899" y="1762124"/>
            <a:ext cx="3279481" cy="4404497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fontAlgn="base">
              <a:lnSpc>
                <a:spcPct val="170000"/>
              </a:lnSpc>
            </a:pPr>
            <a:r>
              <a:rPr lang="en-US" altLang="zh-CN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XAFS</a:t>
            </a:r>
            <a:r>
              <a:rPr lang="zh-CN" altLang="en-US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谱图的质量首先依赖于稳定的吸收强度。根据朗伯</a:t>
            </a:r>
            <a:r>
              <a:rPr lang="en-US" altLang="zh-CN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-</a:t>
            </a:r>
            <a:r>
              <a:rPr lang="zh-CN" altLang="en-US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比尔定律，</a:t>
            </a:r>
            <a:r>
              <a:rPr lang="en-US" altLang="zh-CN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X</a:t>
            </a:r>
            <a:r>
              <a:rPr lang="zh-CN" altLang="en-US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射线的吸收强度与样品厚度呈指数关系：</a:t>
            </a:r>
            <a:r>
              <a:rPr lang="zh-CN" altLang="en-US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若厚度过薄，吸收信号太弱，噪声会掩盖精细结构；若厚度过厚，</a:t>
            </a:r>
            <a:r>
              <a:rPr lang="en-US" altLang="zh-CN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X</a:t>
            </a:r>
            <a:r>
              <a:rPr lang="zh-CN" altLang="en-US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射线在到达样品深层前已被大量吸收，导致谱图“饱和”，吸收边后强度骤降，无法观察扩展结构）。</a:t>
            </a:r>
            <a:endParaRPr lang="zh-CN" altLang="en-US" b="1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fontAlgn="base">
              <a:lnSpc>
                <a:spcPct val="170000"/>
              </a:lnSpc>
            </a:pPr>
            <a:endParaRPr lang="zh-CN" altLang="en-US" dirty="0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375777" y="1178029"/>
            <a:ext cx="1174954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2400" b="1" i="0" dirty="0">
                <a:solidFill>
                  <a:srgbClr val="FF0000"/>
                </a:solidFill>
                <a:effectLst/>
                <a:highlight>
                  <a:srgbClr val="FFFF00"/>
                </a:highlight>
                <a:latin typeface="华文宋体" panose="02010600040101010101" pitchFamily="2" charset="-122"/>
                <a:ea typeface="华文宋体" panose="02010600040101010101" pitchFamily="2" charset="-122"/>
              </a:rPr>
              <a:t>关键判标：</a:t>
            </a:r>
            <a:r>
              <a:rPr lang="en-US" altLang="zh-CN" sz="2400" b="1" i="0" dirty="0">
                <a:solidFill>
                  <a:srgbClr val="FF0000"/>
                </a:solidFill>
                <a:effectLst/>
                <a:highlight>
                  <a:srgbClr val="FFFF00"/>
                </a:highlight>
                <a:latin typeface="华文宋体" panose="02010600040101010101" pitchFamily="2" charset="-122"/>
                <a:ea typeface="华文宋体" panose="02010600040101010101" pitchFamily="2" charset="-122"/>
              </a:rPr>
              <a:t>1.</a:t>
            </a:r>
            <a:r>
              <a:rPr lang="zh-CN" altLang="en-US" sz="2400" b="1" i="0" dirty="0">
                <a:solidFill>
                  <a:srgbClr val="FF0000"/>
                </a:solidFill>
                <a:effectLst/>
                <a:highlight>
                  <a:srgbClr val="FFFF00"/>
                </a:highlight>
                <a:latin typeface="华文宋体" panose="02010600040101010101" pitchFamily="2" charset="-122"/>
                <a:ea typeface="华文宋体" panose="02010600040101010101" pitchFamily="2" charset="-122"/>
              </a:rPr>
              <a:t>跳高 </a:t>
            </a:r>
            <a:r>
              <a:rPr lang="en-US" altLang="zh-CN" sz="2400" b="1" i="0" dirty="0">
                <a:solidFill>
                  <a:srgbClr val="FF0000"/>
                </a:solidFill>
                <a:effectLst/>
                <a:highlight>
                  <a:srgbClr val="FFFF00"/>
                </a:highlight>
                <a:latin typeface="华文宋体" panose="02010600040101010101" pitchFamily="2" charset="-122"/>
                <a:ea typeface="华文宋体" panose="02010600040101010101" pitchFamily="2" charset="-122"/>
              </a:rPr>
              <a:t>2.</a:t>
            </a:r>
            <a:r>
              <a:rPr lang="zh-CN" altLang="en-US" sz="2400" b="1" i="0" dirty="0">
                <a:solidFill>
                  <a:srgbClr val="FF0000"/>
                </a:solidFill>
                <a:effectLst/>
                <a:highlight>
                  <a:srgbClr val="FFFF00"/>
                </a:highlight>
                <a:latin typeface="华文宋体" panose="02010600040101010101" pitchFamily="2" charset="-122"/>
                <a:ea typeface="华文宋体" panose="02010600040101010101" pitchFamily="2" charset="-122"/>
              </a:rPr>
              <a:t>边后计数</a:t>
            </a:r>
            <a:r>
              <a:rPr lang="zh-CN" altLang="en-US" sz="2400" b="1" dirty="0">
                <a:solidFill>
                  <a:srgbClr val="FF0000"/>
                </a:solidFill>
                <a:highlight>
                  <a:srgbClr val="FFFF00"/>
                </a:highlight>
                <a:latin typeface="华文宋体" panose="02010600040101010101" pitchFamily="2" charset="-122"/>
                <a:ea typeface="华文宋体" panose="02010600040101010101" pitchFamily="2" charset="-122"/>
              </a:rPr>
              <a:t>（</a:t>
            </a:r>
            <a:r>
              <a:rPr lang="zh-CN" altLang="en-US" sz="2400" b="1" i="0" dirty="0">
                <a:solidFill>
                  <a:srgbClr val="FF0000"/>
                </a:solidFill>
                <a:effectLst/>
                <a:highlight>
                  <a:srgbClr val="FFFF00"/>
                </a:highlight>
                <a:latin typeface="华文宋体" panose="02010600040101010101" pitchFamily="2" charset="-122"/>
                <a:ea typeface="华文宋体" panose="02010600040101010101" pitchFamily="2" charset="-122"/>
              </a:rPr>
              <a:t>直接关系到数据质量以及实验时样品制备是否合适</a:t>
            </a:r>
            <a:endParaRPr lang="zh-CN" altLang="en-US" sz="2400" b="1" dirty="0">
              <a:solidFill>
                <a:srgbClr val="FF0000"/>
              </a:solidFill>
              <a:highlight>
                <a:srgbClr val="FFFF00"/>
              </a:highlight>
              <a:latin typeface="华文宋体" panose="02010600040101010101" pitchFamily="2" charset="-122"/>
              <a:ea typeface="华文宋体" panose="02010600040101010101" pitchFamily="2" charset="-122"/>
            </a:endParaRPr>
          </a:p>
        </p:txBody>
      </p:sp>
      <p:pic>
        <p:nvPicPr>
          <p:cNvPr id="9" name="粗扫Ni样品展示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253178" y="1813787"/>
            <a:ext cx="8187164" cy="4330136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/>
        </p:nvPicPr>
        <p:blipFill>
          <a:blip r:embed="rId4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26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0031" y="1110323"/>
            <a:ext cx="9556376" cy="5126305"/>
          </a:xfrm>
          <a:prstGeom prst="rect">
            <a:avLst/>
          </a:prstGeom>
        </p:spPr>
      </p:pic>
      <p:sp>
        <p:nvSpPr>
          <p:cNvPr id="8" name="标题 1"/>
          <p:cNvSpPr>
            <a:spLocks noGrp="1"/>
          </p:cNvSpPr>
          <p:nvPr/>
        </p:nvSpPr>
        <p:spPr>
          <a:xfrm>
            <a:off x="1455661" y="180825"/>
            <a:ext cx="10514965" cy="716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如何使用粗扫模式筛选样品片（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Fe Foil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标样）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" name="矩形 9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826" y="1767092"/>
            <a:ext cx="1187175" cy="1792336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476327" y="3867506"/>
            <a:ext cx="156003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纯金属箔片</a:t>
            </a:r>
            <a:endParaRPr lang="zh-CN" altLang="en-US" sz="2000" dirty="0"/>
          </a:p>
        </p:txBody>
      </p:sp>
      <p:pic>
        <p:nvPicPr>
          <p:cNvPr id="2" name="图片 1"/>
          <p:cNvPicPr>
            <a:picLocks noChangeAspect="1"/>
          </p:cNvPicPr>
          <p:nvPr userDrawn="1"/>
        </p:nvPicPr>
        <p:blipFill>
          <a:blip r:embed="rId3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图片 1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870" y="1062506"/>
            <a:ext cx="5690515" cy="5390535"/>
          </a:xfrm>
          <a:prstGeom prst="rect">
            <a:avLst/>
          </a:prstGeom>
        </p:spPr>
      </p:pic>
      <p:sp>
        <p:nvSpPr>
          <p:cNvPr id="8" name="标题 1"/>
          <p:cNvSpPr>
            <a:spLocks noGrp="1"/>
          </p:cNvSpPr>
          <p:nvPr/>
        </p:nvSpPr>
        <p:spPr>
          <a:xfrm>
            <a:off x="1402321" y="279250"/>
            <a:ext cx="10514965" cy="716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如何使用粗扫模式筛选样品片（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Fe</a:t>
            </a:r>
            <a:r>
              <a:rPr lang="en-US" altLang="zh-CN" b="1" baseline="-25000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3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O</a:t>
            </a:r>
            <a:r>
              <a:rPr lang="en-US" altLang="zh-CN" b="1" baseline="-25000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4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标样）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" name="矩形 9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grpSp>
        <p:nvGrpSpPr>
          <p:cNvPr id="15" name="组合 14"/>
          <p:cNvGrpSpPr/>
          <p:nvPr/>
        </p:nvGrpSpPr>
        <p:grpSpPr>
          <a:xfrm>
            <a:off x="10421959" y="2164975"/>
            <a:ext cx="1653343" cy="2205318"/>
            <a:chOff x="10421959" y="2164975"/>
            <a:chExt cx="1653343" cy="2205318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421959" y="2164975"/>
              <a:ext cx="1653343" cy="2205318"/>
            </a:xfrm>
            <a:prstGeom prst="rect">
              <a:avLst/>
            </a:prstGeom>
          </p:spPr>
        </p:pic>
        <p:sp>
          <p:nvSpPr>
            <p:cNvPr id="4" name="文本框 3"/>
            <p:cNvSpPr txBox="1"/>
            <p:nvPr/>
          </p:nvSpPr>
          <p:spPr>
            <a:xfrm>
              <a:off x="10825048" y="2480419"/>
              <a:ext cx="8471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latin typeface="方正舒体" panose="02010601030101010101" pitchFamily="2" charset="-122"/>
                  <a:ea typeface="方正舒体" panose="02010601030101010101" pitchFamily="2" charset="-122"/>
                </a:rPr>
                <a:t>Fe</a:t>
              </a:r>
              <a:r>
                <a:rPr lang="en-US" altLang="zh-CN" baseline="-25000" dirty="0">
                  <a:latin typeface="方正舒体" panose="02010601030101010101" pitchFamily="2" charset="-122"/>
                  <a:ea typeface="方正舒体" panose="02010601030101010101" pitchFamily="2" charset="-122"/>
                </a:rPr>
                <a:t>3</a:t>
              </a:r>
              <a:r>
                <a:rPr lang="en-US" altLang="zh-CN" dirty="0">
                  <a:latin typeface="方正舒体" panose="02010601030101010101" pitchFamily="2" charset="-122"/>
                  <a:ea typeface="方正舒体" panose="02010601030101010101" pitchFamily="2" charset="-122"/>
                </a:rPr>
                <a:t>O</a:t>
              </a:r>
              <a:r>
                <a:rPr lang="en-US" altLang="zh-CN" baseline="-25000" dirty="0">
                  <a:latin typeface="方正舒体" panose="02010601030101010101" pitchFamily="2" charset="-122"/>
                  <a:ea typeface="方正舒体" panose="02010601030101010101" pitchFamily="2" charset="-122"/>
                </a:rPr>
                <a:t>4</a:t>
              </a:r>
              <a:endParaRPr lang="zh-CN" altLang="en-US" baseline="-25000" dirty="0"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</p:txBody>
        </p:sp>
      </p:grpSp>
      <p:sp>
        <p:nvSpPr>
          <p:cNvPr id="11" name="文本框 10"/>
          <p:cNvSpPr txBox="1"/>
          <p:nvPr/>
        </p:nvSpPr>
        <p:spPr>
          <a:xfrm>
            <a:off x="9144939" y="3884695"/>
            <a:ext cx="267416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zh-CN" altLang="en-US" sz="2000" dirty="0"/>
          </a:p>
        </p:txBody>
      </p:sp>
      <p:grpSp>
        <p:nvGrpSpPr>
          <p:cNvPr id="2" name="组合 1"/>
          <p:cNvGrpSpPr/>
          <p:nvPr/>
        </p:nvGrpSpPr>
        <p:grpSpPr>
          <a:xfrm>
            <a:off x="1588249" y="2044052"/>
            <a:ext cx="8460627" cy="3432006"/>
            <a:chOff x="733666" y="1757074"/>
            <a:chExt cx="8460627" cy="3432006"/>
          </a:xfrm>
        </p:grpSpPr>
        <p:sp>
          <p:nvSpPr>
            <p:cNvPr id="6" name="文本框 5"/>
            <p:cNvSpPr txBox="1"/>
            <p:nvPr/>
          </p:nvSpPr>
          <p:spPr>
            <a:xfrm>
              <a:off x="6094731" y="1757074"/>
              <a:ext cx="3099562" cy="2769284"/>
            </a:xfrm>
            <a:prstGeom prst="rect">
              <a:avLst/>
            </a:prstGeom>
            <a:noFill/>
            <a:ln w="28575">
              <a:solidFill>
                <a:srgbClr val="FFC000"/>
              </a:solidFill>
            </a:ln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altLang="zh-CN" sz="2000" dirty="0">
                  <a:solidFill>
                    <a:srgbClr val="00B050"/>
                  </a:solidFill>
                </a:rPr>
                <a:t>Delta Mu T~2</a:t>
              </a:r>
              <a:endParaRPr lang="en-US" altLang="zh-CN" sz="2000" b="1" dirty="0"/>
            </a:p>
            <a:p>
              <a:pPr>
                <a:lnSpc>
                  <a:spcPct val="150000"/>
                </a:lnSpc>
              </a:pPr>
              <a:r>
                <a:rPr lang="en-US" altLang="zh-CN" dirty="0">
                  <a:solidFill>
                    <a:srgbClr val="FF0000"/>
                  </a:solidFill>
                </a:rPr>
                <a:t>Low Mu T</a:t>
              </a:r>
              <a:r>
                <a:rPr lang="zh-CN" altLang="en-US" dirty="0">
                  <a:solidFill>
                    <a:srgbClr val="FF0000"/>
                  </a:solidFill>
                </a:rPr>
                <a:t>＜</a:t>
              </a:r>
              <a:r>
                <a:rPr lang="en-US" altLang="zh-CN" dirty="0">
                  <a:solidFill>
                    <a:srgbClr val="FF0000"/>
                  </a:solidFill>
                </a:rPr>
                <a:t>3</a:t>
              </a:r>
              <a:r>
                <a:rPr lang="en-US" altLang="zh-CN" dirty="0"/>
                <a:t>, </a:t>
              </a:r>
              <a:r>
                <a:rPr lang="en-US" altLang="zh-CN" dirty="0">
                  <a:solidFill>
                    <a:srgbClr val="0070C0"/>
                  </a:solidFill>
                </a:rPr>
                <a:t>High Mu T</a:t>
              </a:r>
              <a:r>
                <a:rPr lang="zh-CN" altLang="en-US" dirty="0">
                  <a:solidFill>
                    <a:srgbClr val="0070C0"/>
                  </a:solidFill>
                </a:rPr>
                <a:t>＜</a:t>
              </a:r>
              <a:r>
                <a:rPr lang="en-US" altLang="zh-CN" dirty="0">
                  <a:solidFill>
                    <a:srgbClr val="0070C0"/>
                  </a:solidFill>
                </a:rPr>
                <a:t>4</a:t>
              </a:r>
              <a:endParaRPr lang="en-US" altLang="zh-CN" sz="2000" dirty="0">
                <a:solidFill>
                  <a:srgbClr val="0070C0"/>
                </a:solidFill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2000" b="1" dirty="0"/>
                <a:t>得出取样量！称取</a:t>
              </a:r>
              <a:r>
                <a:rPr lang="en-US" altLang="zh-CN" sz="2000" b="1" dirty="0"/>
                <a:t>10 mg</a:t>
              </a:r>
              <a:r>
                <a:rPr lang="zh-CN" altLang="en-US" sz="2000" dirty="0">
                  <a:solidFill>
                    <a:srgbClr val="FF0000"/>
                  </a:solidFill>
                </a:rPr>
                <a:t>四氧化三铁粉末</a:t>
              </a:r>
              <a:r>
                <a:rPr lang="zh-CN" altLang="en-US" sz="2000" dirty="0"/>
                <a:t>加</a:t>
              </a:r>
              <a:r>
                <a:rPr lang="zh-CN" altLang="en-US" sz="2000" dirty="0">
                  <a:solidFill>
                    <a:srgbClr val="FF0000"/>
                  </a:solidFill>
                </a:rPr>
                <a:t>氮化硼</a:t>
              </a:r>
              <a:r>
                <a:rPr lang="zh-CN" altLang="en-US" sz="2000" dirty="0"/>
                <a:t>研磨后压片制样</a:t>
              </a:r>
              <a:endParaRPr lang="zh-CN" altLang="en-US" sz="2000" dirty="0"/>
            </a:p>
            <a:p>
              <a:pPr>
                <a:lnSpc>
                  <a:spcPct val="150000"/>
                </a:lnSpc>
              </a:pPr>
              <a:endParaRPr lang="en-US" altLang="zh-CN" sz="2000" b="1" dirty="0"/>
            </a:p>
          </p:txBody>
        </p:sp>
        <p:cxnSp>
          <p:nvCxnSpPr>
            <p:cNvPr id="7" name="直接箭头连接符 6"/>
            <p:cNvCxnSpPr>
              <a:endCxn id="6" idx="1"/>
            </p:cNvCxnSpPr>
            <p:nvPr/>
          </p:nvCxnSpPr>
          <p:spPr>
            <a:xfrm flipV="1">
              <a:off x="3388329" y="3141716"/>
              <a:ext cx="2706402" cy="1818528"/>
            </a:xfrm>
            <a:prstGeom prst="straightConnector1">
              <a:avLst/>
            </a:prstGeom>
            <a:ln w="28575">
              <a:solidFill>
                <a:srgbClr val="FFC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矩形 12"/>
            <p:cNvSpPr/>
            <p:nvPr/>
          </p:nvSpPr>
          <p:spPr>
            <a:xfrm>
              <a:off x="733666" y="4964687"/>
              <a:ext cx="2654663" cy="224393"/>
            </a:xfrm>
            <a:prstGeom prst="rect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5" name="内容占位符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969" y="1062506"/>
            <a:ext cx="9895051" cy="5167020"/>
          </a:xfrm>
        </p:spPr>
      </p:pic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4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标题 1"/>
          <p:cNvSpPr>
            <a:spLocks noGrp="1"/>
          </p:cNvSpPr>
          <p:nvPr/>
        </p:nvSpPr>
        <p:spPr>
          <a:xfrm>
            <a:off x="1026401" y="163045"/>
            <a:ext cx="10514965" cy="716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如何使用粗扫模式筛选样品片（高熵合金实例）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18" name="直接连接符 17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1" name="矩形 20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7992" y="1062506"/>
            <a:ext cx="5521095" cy="5334992"/>
          </a:xfrm>
          <a:prstGeom prst="rect">
            <a:avLst/>
          </a:prstGeom>
        </p:spPr>
      </p:pic>
      <p:sp>
        <p:nvSpPr>
          <p:cNvPr id="16" name="文本框 15"/>
          <p:cNvSpPr txBox="1"/>
          <p:nvPr/>
        </p:nvSpPr>
        <p:spPr>
          <a:xfrm>
            <a:off x="5991148" y="1128181"/>
            <a:ext cx="5313448" cy="40011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zh-CN" altLang="en-US" sz="2000" dirty="0"/>
              <a:t>待测元素为</a:t>
            </a:r>
            <a:r>
              <a:rPr lang="en-US" altLang="zh-CN" sz="2000" dirty="0"/>
              <a:t>Fe ,</a:t>
            </a:r>
            <a:r>
              <a:rPr lang="zh-CN" altLang="en-US" sz="2000" dirty="0"/>
              <a:t>样品经</a:t>
            </a:r>
            <a:r>
              <a:rPr lang="en-US" altLang="zh-CN" sz="2000" dirty="0"/>
              <a:t>SAMPLEM</a:t>
            </a:r>
            <a:r>
              <a:rPr lang="zh-CN" altLang="en-US" sz="2000" dirty="0"/>
              <a:t>计算后</a:t>
            </a:r>
            <a:r>
              <a:rPr lang="en-US" altLang="zh-CN" sz="2000" dirty="0"/>
              <a:t>:</a:t>
            </a:r>
            <a:endParaRPr lang="en-US" altLang="zh-CN" sz="2000" dirty="0"/>
          </a:p>
        </p:txBody>
      </p:sp>
      <p:grpSp>
        <p:nvGrpSpPr>
          <p:cNvPr id="24" name="组合 23"/>
          <p:cNvGrpSpPr/>
          <p:nvPr/>
        </p:nvGrpSpPr>
        <p:grpSpPr>
          <a:xfrm>
            <a:off x="733666" y="4658040"/>
            <a:ext cx="9306446" cy="777872"/>
            <a:chOff x="733666" y="4658040"/>
            <a:chExt cx="9306446" cy="777872"/>
          </a:xfrm>
        </p:grpSpPr>
        <p:sp>
          <p:nvSpPr>
            <p:cNvPr id="15" name="文本框 14"/>
            <p:cNvSpPr txBox="1"/>
            <p:nvPr/>
          </p:nvSpPr>
          <p:spPr>
            <a:xfrm>
              <a:off x="6247874" y="4658040"/>
              <a:ext cx="3792238" cy="707886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US" altLang="zh-CN" sz="2000" dirty="0">
                  <a:solidFill>
                    <a:srgbClr val="00B050"/>
                  </a:solidFill>
                </a:rPr>
                <a:t>Low Mu T</a:t>
              </a:r>
              <a:r>
                <a:rPr lang="zh-CN" altLang="en-US" sz="2000" dirty="0">
                  <a:solidFill>
                    <a:srgbClr val="00B050"/>
                  </a:solidFill>
                </a:rPr>
                <a:t>＜</a:t>
              </a:r>
              <a:r>
                <a:rPr lang="en-US" altLang="zh-CN" sz="2000" dirty="0">
                  <a:solidFill>
                    <a:srgbClr val="00B050"/>
                  </a:solidFill>
                </a:rPr>
                <a:t>3, High Mu T</a:t>
              </a:r>
              <a:r>
                <a:rPr lang="zh-CN" altLang="en-US" sz="2000" dirty="0">
                  <a:solidFill>
                    <a:srgbClr val="00B050"/>
                  </a:solidFill>
                </a:rPr>
                <a:t>＜</a:t>
              </a:r>
              <a:r>
                <a:rPr lang="en-US" altLang="zh-CN" sz="2000" dirty="0">
                  <a:solidFill>
                    <a:srgbClr val="00B050"/>
                  </a:solidFill>
                </a:rPr>
                <a:t>3</a:t>
              </a:r>
              <a:r>
                <a:rPr lang="zh-CN" altLang="en-US" sz="2000" dirty="0">
                  <a:solidFill>
                    <a:srgbClr val="00B050"/>
                  </a:solidFill>
                </a:rPr>
                <a:t>时</a:t>
              </a:r>
              <a:endParaRPr lang="en-US" altLang="zh-CN" sz="2000" dirty="0">
                <a:solidFill>
                  <a:srgbClr val="00B050"/>
                </a:solidFill>
              </a:endParaRPr>
            </a:p>
            <a:p>
              <a:r>
                <a:rPr lang="en-US" altLang="zh-CN" sz="2000" dirty="0">
                  <a:solidFill>
                    <a:srgbClr val="FF0000"/>
                  </a:solidFill>
                </a:rPr>
                <a:t>Delta Mu T~0.35 </a:t>
              </a:r>
              <a:r>
                <a:rPr lang="zh-CN" altLang="en-US" sz="2000" dirty="0">
                  <a:solidFill>
                    <a:srgbClr val="FF0000"/>
                  </a:solidFill>
                </a:rPr>
                <a:t>跳高太低</a:t>
              </a:r>
              <a:r>
                <a:rPr lang="zh-CN" altLang="en-US" sz="2000" b="1" dirty="0">
                  <a:solidFill>
                    <a:srgbClr val="FF0000"/>
                  </a:solidFill>
                </a:rPr>
                <a:t>！</a:t>
              </a:r>
              <a:endParaRPr lang="zh-CN" altLang="en-US" sz="2000" b="1" dirty="0">
                <a:solidFill>
                  <a:srgbClr val="FF0000"/>
                </a:solidFill>
              </a:endParaRPr>
            </a:p>
          </p:txBody>
        </p:sp>
        <p:cxnSp>
          <p:nvCxnSpPr>
            <p:cNvPr id="20" name="直接箭头连接符 19"/>
            <p:cNvCxnSpPr>
              <a:endCxn id="15" idx="1"/>
            </p:cNvCxnSpPr>
            <p:nvPr/>
          </p:nvCxnSpPr>
          <p:spPr>
            <a:xfrm flipV="1">
              <a:off x="3360280" y="5011983"/>
              <a:ext cx="2887594" cy="297849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矩形 21"/>
            <p:cNvSpPr/>
            <p:nvPr/>
          </p:nvSpPr>
          <p:spPr>
            <a:xfrm>
              <a:off x="733666" y="5194690"/>
              <a:ext cx="2626614" cy="24122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31" name="组合 30"/>
          <p:cNvGrpSpPr/>
          <p:nvPr/>
        </p:nvGrpSpPr>
        <p:grpSpPr>
          <a:xfrm>
            <a:off x="733666" y="1757074"/>
            <a:ext cx="10194255" cy="3432006"/>
            <a:chOff x="733666" y="1757074"/>
            <a:chExt cx="10194255" cy="3432006"/>
          </a:xfrm>
        </p:grpSpPr>
        <p:sp>
          <p:nvSpPr>
            <p:cNvPr id="4" name="文本框 3"/>
            <p:cNvSpPr txBox="1"/>
            <p:nvPr/>
          </p:nvSpPr>
          <p:spPr>
            <a:xfrm>
              <a:off x="6094730" y="1757074"/>
              <a:ext cx="4833191" cy="2307619"/>
            </a:xfrm>
            <a:prstGeom prst="rect">
              <a:avLst/>
            </a:prstGeom>
            <a:noFill/>
            <a:ln w="28575">
              <a:solidFill>
                <a:srgbClr val="FFC000"/>
              </a:solidFill>
            </a:ln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altLang="zh-CN" sz="2000" dirty="0">
                  <a:solidFill>
                    <a:srgbClr val="00B050"/>
                  </a:solidFill>
                </a:rPr>
                <a:t>Delta Mu T~0.6</a:t>
              </a:r>
              <a:endParaRPr lang="en-US" altLang="zh-CN" sz="2000" b="1" dirty="0"/>
            </a:p>
            <a:p>
              <a:pPr>
                <a:lnSpc>
                  <a:spcPct val="150000"/>
                </a:lnSpc>
              </a:pPr>
              <a:r>
                <a:rPr lang="zh-CN" altLang="en-US" sz="2000" b="1" dirty="0"/>
                <a:t>判断：勉强能测！</a:t>
              </a:r>
              <a:endParaRPr lang="en-US" altLang="zh-CN" sz="2000" b="1" dirty="0"/>
            </a:p>
            <a:p>
              <a:pPr>
                <a:lnSpc>
                  <a:spcPct val="150000"/>
                </a:lnSpc>
              </a:pPr>
              <a:r>
                <a:rPr lang="en-US" altLang="zh-CN" dirty="0">
                  <a:solidFill>
                    <a:srgbClr val="FF0000"/>
                  </a:solidFill>
                </a:rPr>
                <a:t>Low Mu T~3</a:t>
              </a:r>
              <a:r>
                <a:rPr lang="en-US" altLang="zh-CN" dirty="0"/>
                <a:t>, </a:t>
              </a:r>
              <a:r>
                <a:rPr lang="en-US" altLang="zh-CN" dirty="0">
                  <a:solidFill>
                    <a:srgbClr val="0070C0"/>
                  </a:solidFill>
                </a:rPr>
                <a:t>High Mu T~4</a:t>
              </a:r>
              <a:endParaRPr lang="en-US" altLang="zh-CN" sz="2000" dirty="0">
                <a:solidFill>
                  <a:srgbClr val="0070C0"/>
                </a:solidFill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2000" b="1" dirty="0"/>
                <a:t>需要严格控制取样量！以粗扫结果为准，调整制样！</a:t>
              </a:r>
              <a:r>
                <a:rPr lang="en-US" altLang="zh-CN" sz="2000" b="1" dirty="0"/>
                <a:t> </a:t>
              </a:r>
              <a:endParaRPr lang="zh-CN" altLang="en-US" sz="2000" b="1" dirty="0"/>
            </a:p>
          </p:txBody>
        </p:sp>
        <p:cxnSp>
          <p:nvCxnSpPr>
            <p:cNvPr id="26" name="直接箭头连接符 25"/>
            <p:cNvCxnSpPr>
              <a:endCxn id="4" idx="1"/>
            </p:cNvCxnSpPr>
            <p:nvPr/>
          </p:nvCxnSpPr>
          <p:spPr>
            <a:xfrm flipV="1">
              <a:off x="3388329" y="2910884"/>
              <a:ext cx="2706401" cy="2049360"/>
            </a:xfrm>
            <a:prstGeom prst="straightConnector1">
              <a:avLst/>
            </a:prstGeom>
            <a:ln w="28575">
              <a:solidFill>
                <a:srgbClr val="FFC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矩形 27"/>
            <p:cNvSpPr/>
            <p:nvPr/>
          </p:nvSpPr>
          <p:spPr>
            <a:xfrm>
              <a:off x="733666" y="4964687"/>
              <a:ext cx="2654663" cy="224393"/>
            </a:xfrm>
            <a:prstGeom prst="rect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 descr="粗扫结果27mg+30mg BN 2025-09-1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27" y="1523926"/>
            <a:ext cx="11526786" cy="4183597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437029" y="5824069"/>
            <a:ext cx="10207876" cy="425758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>
              <a:lnSpc>
                <a:spcPts val="2600"/>
              </a:lnSpc>
            </a:pPr>
            <a:r>
              <a:rPr lang="en-US" altLang="zh-CN" sz="24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</a:t>
            </a:r>
            <a:r>
              <a:rPr lang="zh-CN" altLang="en-US" sz="24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粗扫跳高合格，但边后计数＜</a:t>
            </a:r>
            <a:r>
              <a:rPr lang="en-US" altLang="zh-CN" sz="24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5000</a:t>
            </a:r>
            <a:r>
              <a:rPr lang="zh-CN" altLang="en-US" sz="24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，不合格，须减少样品量，重新制样</a:t>
            </a:r>
            <a:r>
              <a:rPr lang="en-US" altLang="zh-CN" sz="24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!</a:t>
            </a:r>
            <a:endParaRPr lang="zh-CN" altLang="en-US" sz="2400" b="1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7" name="标题 1"/>
          <p:cNvSpPr>
            <a:spLocks noGrp="1"/>
          </p:cNvSpPr>
          <p:nvPr/>
        </p:nvSpPr>
        <p:spPr>
          <a:xfrm>
            <a:off x="733666" y="229085"/>
            <a:ext cx="10514965" cy="716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如何使用粗扫模式筛选样品片（实例）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18" name="直接连接符 17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1" name="矩形 20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37029" y="1150477"/>
            <a:ext cx="7019870" cy="46166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zh-CN" altLang="en-US" sz="2400" b="1" dirty="0">
                <a:solidFill>
                  <a:srgbClr val="FF0000"/>
                </a:solidFill>
              </a:rPr>
              <a:t>称取样品</a:t>
            </a:r>
            <a:r>
              <a:rPr lang="en-US" altLang="zh-CN" sz="2400" b="1" dirty="0">
                <a:solidFill>
                  <a:srgbClr val="FF0000"/>
                </a:solidFill>
              </a:rPr>
              <a:t>27mg</a:t>
            </a:r>
            <a:r>
              <a:rPr lang="zh-CN" altLang="en-US" sz="2400" b="1" dirty="0">
                <a:solidFill>
                  <a:srgbClr val="FF0000"/>
                </a:solidFill>
              </a:rPr>
              <a:t>加</a:t>
            </a:r>
            <a:r>
              <a:rPr lang="en-US" altLang="zh-CN" sz="2400" b="1" dirty="0">
                <a:solidFill>
                  <a:srgbClr val="FF0000"/>
                </a:solidFill>
              </a:rPr>
              <a:t>30mg</a:t>
            </a:r>
            <a:r>
              <a:rPr lang="zh-CN" altLang="en-US" sz="2400" b="1" dirty="0">
                <a:solidFill>
                  <a:srgbClr val="FF0000"/>
                </a:solidFill>
              </a:rPr>
              <a:t>氮化硼充分研磨后压片制样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 userDrawn="1"/>
        </p:nvPicPr>
        <p:blipFill>
          <a:blip r:embed="rId2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标题 1"/>
          <p:cNvSpPr>
            <a:spLocks noGrp="1"/>
          </p:cNvSpPr>
          <p:nvPr/>
        </p:nvSpPr>
        <p:spPr>
          <a:xfrm>
            <a:off x="733666" y="229085"/>
            <a:ext cx="10514965" cy="716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如何使用粗扫模式筛选样品片（实例）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18" name="直接连接符 17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1" name="矩形 20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pic>
        <p:nvPicPr>
          <p:cNvPr id="5" name="图片 4" descr="粗扫结果20mg+20mg BN 2025-09-17"/>
          <p:cNvPicPr>
            <a:picLocks noChangeAspect="1"/>
          </p:cNvPicPr>
          <p:nvPr/>
        </p:nvPicPr>
        <p:blipFill>
          <a:blip r:embed="rId1"/>
          <a:srcRect l="2536" t="32901" r="11771" b="4458"/>
          <a:stretch>
            <a:fillRect/>
          </a:stretch>
        </p:blipFill>
        <p:spPr>
          <a:xfrm>
            <a:off x="1063120" y="1769070"/>
            <a:ext cx="10286766" cy="3865546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894113" y="5854065"/>
            <a:ext cx="10012020" cy="425758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>
              <a:lnSpc>
                <a:spcPts val="2600"/>
              </a:lnSpc>
            </a:pPr>
            <a:r>
              <a:rPr lang="zh-CN" altLang="en-US" sz="24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粗扫跳高不合格，边后计数＞</a:t>
            </a:r>
            <a:r>
              <a:rPr lang="en-US" altLang="zh-CN" sz="24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5000</a:t>
            </a:r>
            <a:r>
              <a:rPr lang="zh-CN" altLang="en-US" sz="24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，可适当增加样品量，重新制样</a:t>
            </a:r>
            <a:r>
              <a:rPr lang="en-US" altLang="zh-CN" sz="24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!</a:t>
            </a:r>
            <a:endParaRPr lang="en-US" altLang="zh-CN" sz="2400" b="1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39727" y="1149512"/>
            <a:ext cx="7019870" cy="46166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zh-CN" altLang="en-US" sz="2400" b="1" dirty="0">
                <a:solidFill>
                  <a:srgbClr val="FF0000"/>
                </a:solidFill>
              </a:rPr>
              <a:t>称取样品</a:t>
            </a:r>
            <a:r>
              <a:rPr lang="en-US" altLang="zh-CN" sz="2400" b="1" dirty="0">
                <a:solidFill>
                  <a:srgbClr val="FF0000"/>
                </a:solidFill>
              </a:rPr>
              <a:t>20mg</a:t>
            </a:r>
            <a:r>
              <a:rPr lang="zh-CN" altLang="en-US" sz="2400" b="1" dirty="0">
                <a:solidFill>
                  <a:srgbClr val="FF0000"/>
                </a:solidFill>
              </a:rPr>
              <a:t>加</a:t>
            </a:r>
            <a:r>
              <a:rPr lang="en-US" altLang="zh-CN" sz="2400" b="1" dirty="0">
                <a:solidFill>
                  <a:srgbClr val="FF0000"/>
                </a:solidFill>
              </a:rPr>
              <a:t>30mg</a:t>
            </a:r>
            <a:r>
              <a:rPr lang="zh-CN" altLang="en-US" sz="2400" b="1" dirty="0">
                <a:solidFill>
                  <a:srgbClr val="FF0000"/>
                </a:solidFill>
              </a:rPr>
              <a:t>氮化硼充分研磨后压片制样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标题 1"/>
          <p:cNvSpPr>
            <a:spLocks noGrp="1"/>
          </p:cNvSpPr>
          <p:nvPr/>
        </p:nvSpPr>
        <p:spPr>
          <a:xfrm>
            <a:off x="733666" y="229085"/>
            <a:ext cx="10514965" cy="716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如何使用粗扫模式筛选样品片（实例）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18" name="直接连接符 17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1" name="矩形 20"/>
          <p:cNvSpPr/>
          <p:nvPr/>
        </p:nvSpPr>
        <p:spPr>
          <a:xfrm>
            <a:off x="17201" y="6337567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pic>
        <p:nvPicPr>
          <p:cNvPr id="10" name="图片 9" descr="粗扫合格23mg+37mg BN 2025-09-17"/>
          <p:cNvPicPr>
            <a:picLocks noChangeAspect="1"/>
          </p:cNvPicPr>
          <p:nvPr/>
        </p:nvPicPr>
        <p:blipFill>
          <a:blip r:embed="rId1"/>
          <a:srcRect l="2219" t="34557" r="11375" b="4311"/>
          <a:stretch>
            <a:fillRect/>
          </a:stretch>
        </p:blipFill>
        <p:spPr>
          <a:xfrm>
            <a:off x="551937" y="1735373"/>
            <a:ext cx="11247383" cy="4037585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226591" y="5854065"/>
            <a:ext cx="11792269" cy="425758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>
              <a:lnSpc>
                <a:spcPts val="2600"/>
              </a:lnSpc>
            </a:pPr>
            <a:r>
              <a:rPr lang="zh-CN" altLang="en-US" sz="2400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粗扫跳高</a:t>
            </a:r>
            <a:r>
              <a:rPr lang="en-US" altLang="zh-CN" sz="2400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~0.6</a:t>
            </a:r>
            <a:r>
              <a:rPr lang="zh-CN" altLang="en-US" sz="2400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，边后计数</a:t>
            </a:r>
            <a:r>
              <a:rPr lang="en-US" altLang="zh-CN" sz="2400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≥5000</a:t>
            </a:r>
            <a:r>
              <a:rPr lang="zh-CN" altLang="en-US" sz="2400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，合格，若对</a:t>
            </a:r>
            <a:r>
              <a:rPr lang="en-US" altLang="zh-CN" sz="2400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XAFS</a:t>
            </a:r>
            <a:r>
              <a:rPr lang="zh-CN" altLang="en-US" sz="2400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谱图质量要求高，加长精扫时间</a:t>
            </a:r>
            <a:endParaRPr lang="zh-CN" altLang="en-US" sz="2400" b="1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539727" y="1149512"/>
            <a:ext cx="7019870" cy="46166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zh-CN" altLang="en-US" sz="2400" b="1" dirty="0">
                <a:solidFill>
                  <a:srgbClr val="FF0000"/>
                </a:solidFill>
              </a:rPr>
              <a:t>称取样品</a:t>
            </a:r>
            <a:r>
              <a:rPr lang="en-US" altLang="zh-CN" sz="2400" b="1" dirty="0">
                <a:solidFill>
                  <a:srgbClr val="FF0000"/>
                </a:solidFill>
              </a:rPr>
              <a:t>23mg</a:t>
            </a:r>
            <a:r>
              <a:rPr lang="zh-CN" altLang="en-US" sz="2400" b="1" dirty="0">
                <a:solidFill>
                  <a:srgbClr val="FF0000"/>
                </a:solidFill>
              </a:rPr>
              <a:t>加</a:t>
            </a:r>
            <a:r>
              <a:rPr lang="en-US" altLang="zh-CN" sz="2400" b="1" dirty="0">
                <a:solidFill>
                  <a:srgbClr val="FF0000"/>
                </a:solidFill>
              </a:rPr>
              <a:t>30mg</a:t>
            </a:r>
            <a:r>
              <a:rPr lang="zh-CN" altLang="en-US" sz="2400" b="1" dirty="0">
                <a:solidFill>
                  <a:srgbClr val="FF0000"/>
                </a:solidFill>
              </a:rPr>
              <a:t>氮化硼充分研磨后压片制样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17498" y="4598743"/>
            <a:ext cx="11874501" cy="1897380"/>
          </a:xfrm>
        </p:spPr>
        <p:txBody>
          <a:bodyPr>
            <a:normAutofit/>
          </a:bodyPr>
          <a:lstStyle/>
          <a:p>
            <a:r>
              <a:rPr lang="zh-CN" altLang="en-US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情况</a:t>
            </a:r>
            <a:r>
              <a:rPr lang="en-US" altLang="zh-CN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1. </a:t>
            </a:r>
            <a:r>
              <a:rPr lang="zh-CN" altLang="en-US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粗扫跳高＜</a:t>
            </a:r>
            <a:r>
              <a:rPr lang="en-US" altLang="zh-CN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0.6</a:t>
            </a:r>
            <a:r>
              <a:rPr lang="zh-CN" altLang="en-US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，边后计数＜</a:t>
            </a:r>
            <a:r>
              <a:rPr lang="en-US" altLang="zh-CN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5000</a:t>
            </a:r>
            <a:r>
              <a:rPr lang="zh-CN" altLang="en-US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，不合格，若跳高＞</a:t>
            </a:r>
            <a:r>
              <a:rPr lang="en-US" altLang="zh-CN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0.4</a:t>
            </a:r>
            <a:r>
              <a:rPr lang="zh-CN" altLang="en-US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，可测近边</a:t>
            </a:r>
            <a:endParaRPr lang="zh-CN" altLang="en-US" sz="2400" b="1" dirty="0">
              <a:solidFill>
                <a:srgbClr val="FF0000"/>
              </a:solidFill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r>
              <a:rPr lang="zh-CN" altLang="en-US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情况</a:t>
            </a:r>
            <a:r>
              <a:rPr lang="en-US" altLang="zh-CN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2. </a:t>
            </a:r>
            <a:r>
              <a:rPr lang="zh-CN" altLang="en-US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粗扫跳高＜</a:t>
            </a:r>
            <a:r>
              <a:rPr lang="en-US" altLang="zh-CN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0.6</a:t>
            </a:r>
            <a:r>
              <a:rPr lang="zh-CN" altLang="en-US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，边后计数</a:t>
            </a:r>
            <a:r>
              <a:rPr lang="en-US" altLang="zh-CN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≥20000</a:t>
            </a:r>
            <a:r>
              <a:rPr lang="zh-CN" altLang="en-US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，可加样品改善调高</a:t>
            </a:r>
            <a:endParaRPr lang="zh-CN" altLang="en-US" sz="2400" b="1" dirty="0">
              <a:solidFill>
                <a:srgbClr val="FF0000"/>
              </a:solidFill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r>
              <a:rPr lang="zh-CN" altLang="en-US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情况</a:t>
            </a:r>
            <a:r>
              <a:rPr lang="en-US" altLang="zh-CN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3. </a:t>
            </a:r>
            <a:r>
              <a:rPr lang="zh-CN" altLang="en-US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粗扫跳高</a:t>
            </a:r>
            <a:r>
              <a:rPr lang="en-US" altLang="zh-CN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0.6~1.5</a:t>
            </a:r>
            <a:r>
              <a:rPr lang="zh-CN" altLang="en-US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，边后计数</a:t>
            </a:r>
            <a:r>
              <a:rPr lang="en-US" altLang="zh-CN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≥20000</a:t>
            </a:r>
            <a:r>
              <a:rPr lang="zh-CN" altLang="en-US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，为更好的质量数据，可加量优化</a:t>
            </a:r>
            <a:endParaRPr lang="zh-CN" altLang="en-US" sz="2400" b="1" dirty="0">
              <a:solidFill>
                <a:srgbClr val="FF0000"/>
              </a:solidFill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r>
              <a:rPr lang="zh-CN" altLang="en-US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情况</a:t>
            </a:r>
            <a:r>
              <a:rPr lang="en-US" altLang="zh-CN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4. </a:t>
            </a:r>
            <a:r>
              <a:rPr lang="zh-CN" altLang="en-US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粗扫跳高＞</a:t>
            </a:r>
            <a:r>
              <a:rPr lang="en-US" altLang="zh-CN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1.5</a:t>
            </a:r>
            <a:r>
              <a:rPr lang="zh-CN" altLang="en-US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，边后计数</a:t>
            </a:r>
            <a:r>
              <a:rPr lang="en-US" altLang="zh-CN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≥20000</a:t>
            </a:r>
            <a:r>
              <a:rPr lang="zh-CN" altLang="en-US" sz="2400" b="1" dirty="0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，非常好！可以进行精扫</a:t>
            </a:r>
            <a:endParaRPr lang="zh-CN" altLang="en-US" sz="2400" b="1" dirty="0">
              <a:solidFill>
                <a:srgbClr val="FF0000"/>
              </a:solidFill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5" name="标题 1"/>
          <p:cNvSpPr>
            <a:spLocks noGrp="1"/>
          </p:cNvSpPr>
          <p:nvPr/>
        </p:nvSpPr>
        <p:spPr>
          <a:xfrm>
            <a:off x="1048385" y="182245"/>
            <a:ext cx="10514965" cy="716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粗扫筛选样品（小结）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6" name="直接连接符 5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7" name="矩形 6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grpSp>
        <p:nvGrpSpPr>
          <p:cNvPr id="46" name="组合 45"/>
          <p:cNvGrpSpPr/>
          <p:nvPr/>
        </p:nvGrpSpPr>
        <p:grpSpPr>
          <a:xfrm>
            <a:off x="623087" y="1081104"/>
            <a:ext cx="7344869" cy="3481088"/>
            <a:chOff x="9112" y="4270"/>
            <a:chExt cx="10100" cy="4304"/>
          </a:xfrm>
        </p:grpSpPr>
        <p:pic>
          <p:nvPicPr>
            <p:cNvPr id="37" name="图片 36"/>
            <p:cNvPicPr>
              <a:picLocks noChangeAspect="1"/>
            </p:cNvPicPr>
            <p:nvPr/>
          </p:nvPicPr>
          <p:blipFill>
            <a:blip r:embed="rId1"/>
            <a:srcRect l="7837" t="35008" r="24780" b="8845"/>
            <a:stretch>
              <a:fillRect/>
            </a:stretch>
          </p:blipFill>
          <p:spPr>
            <a:xfrm>
              <a:off x="9112" y="4270"/>
              <a:ext cx="10101" cy="4304"/>
            </a:xfrm>
            <a:prstGeom prst="rect">
              <a:avLst/>
            </a:prstGeom>
          </p:spPr>
        </p:pic>
        <p:sp>
          <p:nvSpPr>
            <p:cNvPr id="39" name="文本框 38"/>
            <p:cNvSpPr txBox="1"/>
            <p:nvPr/>
          </p:nvSpPr>
          <p:spPr>
            <a:xfrm>
              <a:off x="16072" y="6824"/>
              <a:ext cx="1747" cy="421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r>
                <a:rPr lang="zh-CN" altLang="en-US" sz="3200" b="1">
                  <a:solidFill>
                    <a:srgbClr val="FF0000"/>
                  </a:solidFill>
                  <a:latin typeface="华文行楷" panose="02010800040101010101" charset="-122"/>
                  <a:ea typeface="华文行楷" panose="02010800040101010101" charset="-122"/>
                  <a:cs typeface="华文行楷" panose="02010800040101010101" charset="-122"/>
                </a:rPr>
                <a:t>完美！</a:t>
              </a:r>
              <a:r>
                <a:rPr lang="en-US" altLang="zh-CN" sz="3200" b="1">
                  <a:solidFill>
                    <a:srgbClr val="FF0000"/>
                  </a:solidFill>
                  <a:latin typeface="华文行楷" panose="02010800040101010101" charset="-122"/>
                  <a:ea typeface="华文行楷" panose="02010800040101010101" charset="-122"/>
                  <a:cs typeface="华文行楷" panose="02010800040101010101" charset="-122"/>
                </a:rPr>
                <a:t> </a:t>
              </a:r>
              <a:endParaRPr lang="en-US" altLang="zh-CN" sz="3200" b="1">
                <a:solidFill>
                  <a:srgbClr val="FF0000"/>
                </a:solidFill>
                <a:latin typeface="华文行楷" panose="02010800040101010101" charset="-122"/>
                <a:ea typeface="华文行楷" panose="02010800040101010101" charset="-122"/>
                <a:cs typeface="华文行楷" panose="02010800040101010101" charset="-122"/>
              </a:endParaRPr>
            </a:p>
          </p:txBody>
        </p:sp>
      </p:grpSp>
      <p:grpSp>
        <p:nvGrpSpPr>
          <p:cNvPr id="43" name="组合 42"/>
          <p:cNvGrpSpPr/>
          <p:nvPr/>
        </p:nvGrpSpPr>
        <p:grpSpPr>
          <a:xfrm>
            <a:off x="557099" y="1030419"/>
            <a:ext cx="7532259" cy="3546285"/>
            <a:chOff x="3181" y="-683"/>
            <a:chExt cx="9718" cy="4503"/>
          </a:xfrm>
        </p:grpSpPr>
        <p:pic>
          <p:nvPicPr>
            <p:cNvPr id="40" name="图片 39"/>
            <p:cNvPicPr>
              <a:picLocks noChangeAspect="1"/>
            </p:cNvPicPr>
            <p:nvPr/>
          </p:nvPicPr>
          <p:blipFill>
            <a:blip r:embed="rId2"/>
            <a:srcRect l="8010" t="33982" r="25848" b="13731"/>
            <a:stretch>
              <a:fillRect/>
            </a:stretch>
          </p:blipFill>
          <p:spPr>
            <a:xfrm>
              <a:off x="3181" y="-683"/>
              <a:ext cx="9717" cy="4503"/>
            </a:xfrm>
            <a:prstGeom prst="rect">
              <a:avLst/>
            </a:prstGeom>
          </p:spPr>
        </p:pic>
        <p:sp>
          <p:nvSpPr>
            <p:cNvPr id="41" name="文本框 40"/>
            <p:cNvSpPr txBox="1"/>
            <p:nvPr/>
          </p:nvSpPr>
          <p:spPr>
            <a:xfrm>
              <a:off x="9819" y="1622"/>
              <a:ext cx="3080" cy="602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r>
                <a:rPr lang="zh-CN" altLang="en-US" sz="3200" b="1" dirty="0">
                  <a:solidFill>
                    <a:srgbClr val="FF0000"/>
                  </a:solidFill>
                  <a:latin typeface="华文行楷" panose="02010800040101010101" charset="-122"/>
                  <a:ea typeface="华文行楷" panose="02010800040101010101" charset="-122"/>
                  <a:cs typeface="华文行楷" panose="02010800040101010101" charset="-122"/>
                </a:rPr>
                <a:t>不合格！</a:t>
              </a:r>
              <a:r>
                <a:rPr lang="en-US" altLang="zh-CN" sz="3200" b="1" dirty="0">
                  <a:solidFill>
                    <a:srgbClr val="FF0000"/>
                  </a:solidFill>
                  <a:latin typeface="华文行楷" panose="02010800040101010101" charset="-122"/>
                  <a:ea typeface="华文行楷" panose="02010800040101010101" charset="-122"/>
                  <a:cs typeface="华文行楷" panose="02010800040101010101" charset="-122"/>
                </a:rPr>
                <a:t> </a:t>
              </a:r>
              <a:endParaRPr lang="en-US" altLang="zh-CN" sz="3200" b="1" dirty="0">
                <a:solidFill>
                  <a:srgbClr val="FF0000"/>
                </a:solidFill>
                <a:latin typeface="华文行楷" panose="02010800040101010101" charset="-122"/>
                <a:ea typeface="华文行楷" panose="02010800040101010101" charset="-122"/>
                <a:cs typeface="华文行楷" panose="02010800040101010101" charset="-122"/>
              </a:endParaRPr>
            </a:p>
          </p:txBody>
        </p:sp>
      </p:grpSp>
      <p:grpSp>
        <p:nvGrpSpPr>
          <p:cNvPr id="44" name="组合 43"/>
          <p:cNvGrpSpPr/>
          <p:nvPr/>
        </p:nvGrpSpPr>
        <p:grpSpPr>
          <a:xfrm>
            <a:off x="524862" y="996615"/>
            <a:ext cx="7412142" cy="3496717"/>
            <a:chOff x="10384" y="1219"/>
            <a:chExt cx="8816" cy="3720"/>
          </a:xfrm>
        </p:grpSpPr>
        <p:pic>
          <p:nvPicPr>
            <p:cNvPr id="35" name="图片 34" descr="Sample 1 粗扫结果 2024-11-16"/>
            <p:cNvPicPr>
              <a:picLocks noChangeAspect="1"/>
            </p:cNvPicPr>
            <p:nvPr/>
          </p:nvPicPr>
          <p:blipFill>
            <a:blip r:embed="rId3"/>
            <a:srcRect l="7584" t="33765" r="25940" b="12761"/>
            <a:stretch>
              <a:fillRect/>
            </a:stretch>
          </p:blipFill>
          <p:spPr>
            <a:xfrm>
              <a:off x="10384" y="1219"/>
              <a:ext cx="8816" cy="3720"/>
            </a:xfrm>
            <a:prstGeom prst="rect">
              <a:avLst/>
            </a:prstGeom>
          </p:spPr>
        </p:pic>
        <p:sp>
          <p:nvSpPr>
            <p:cNvPr id="36" name="文本框 35"/>
            <p:cNvSpPr txBox="1"/>
            <p:nvPr/>
          </p:nvSpPr>
          <p:spPr>
            <a:xfrm>
              <a:off x="16893" y="3424"/>
              <a:ext cx="1747" cy="421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r>
                <a:rPr lang="zh-CN" altLang="en-US" sz="3200" b="1">
                  <a:solidFill>
                    <a:srgbClr val="FF0000"/>
                  </a:solidFill>
                  <a:latin typeface="华文行楷" panose="02010800040101010101" charset="-122"/>
                  <a:ea typeface="华文行楷" panose="02010800040101010101" charset="-122"/>
                  <a:cs typeface="华文行楷" panose="02010800040101010101" charset="-122"/>
                </a:rPr>
                <a:t>合格！</a:t>
              </a:r>
              <a:r>
                <a:rPr lang="en-US" altLang="zh-CN" sz="3200" b="1">
                  <a:solidFill>
                    <a:srgbClr val="FF0000"/>
                  </a:solidFill>
                  <a:latin typeface="华文行楷" panose="02010800040101010101" charset="-122"/>
                  <a:ea typeface="华文行楷" panose="02010800040101010101" charset="-122"/>
                  <a:cs typeface="华文行楷" panose="02010800040101010101" charset="-122"/>
                </a:rPr>
                <a:t> </a:t>
              </a:r>
              <a:endParaRPr lang="en-US" altLang="zh-CN" sz="3200" b="1">
                <a:solidFill>
                  <a:srgbClr val="FF0000"/>
                </a:solidFill>
                <a:latin typeface="华文行楷" panose="02010800040101010101" charset="-122"/>
                <a:ea typeface="华文行楷" panose="02010800040101010101" charset="-122"/>
                <a:cs typeface="华文行楷" panose="02010800040101010101" charset="-122"/>
              </a:endParaRPr>
            </a:p>
          </p:txBody>
        </p:sp>
      </p:grpSp>
      <p:pic>
        <p:nvPicPr>
          <p:cNvPr id="34" name="图片 33" descr="38%Pt_C 70mg纯样压片粗扫跳高1.6 2024-06-20"/>
          <p:cNvPicPr>
            <a:picLocks noChangeAspect="1"/>
          </p:cNvPicPr>
          <p:nvPr/>
        </p:nvPicPr>
        <p:blipFill>
          <a:blip r:embed="rId4"/>
          <a:srcRect l="7411" t="33140" r="24521" b="10500"/>
          <a:stretch>
            <a:fillRect/>
          </a:stretch>
        </p:blipFill>
        <p:spPr>
          <a:xfrm>
            <a:off x="623087" y="1018351"/>
            <a:ext cx="8061966" cy="3606593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 userDrawn="1"/>
        </p:nvPicPr>
        <p:blipFill>
          <a:blip r:embed="rId5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3" grpI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标题 1"/>
          <p:cNvSpPr>
            <a:spLocks noGrp="1"/>
          </p:cNvSpPr>
          <p:nvPr/>
        </p:nvSpPr>
        <p:spPr>
          <a:xfrm>
            <a:off x="1048385" y="182245"/>
            <a:ext cx="10514965" cy="716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台式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XAFS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数据采集（精扫）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6" name="直接连接符 5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7" name="矩形 6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4146550" y="898525"/>
            <a:ext cx="3899535" cy="3740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>
                <a:ln>
                  <a:solidFill>
                    <a:srgbClr val="000000">
                      <a:alpha val="0"/>
                    </a:srgbClr>
                  </a:solidFill>
                </a:ln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Rapid XAFS HE</a:t>
            </a:r>
            <a:endParaRPr lang="en-US" altLang="zh-CN">
              <a:ln>
                <a:solidFill>
                  <a:srgbClr val="000000">
                    <a:alpha val="0"/>
                  </a:srgbClr>
                </a:solidFill>
              </a:ln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8878305" y="1135586"/>
            <a:ext cx="3413760" cy="49282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 fontAlgn="auto">
              <a:lnSpc>
                <a:spcPct val="150000"/>
              </a:lnSpc>
            </a:pPr>
            <a:r>
              <a:rPr lang="zh-CN" altLang="en-US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说明：</a:t>
            </a:r>
            <a:endParaRPr lang="zh-CN" altLang="en-US" sz="2000" b="1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sz="1600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在采集样品</a:t>
            </a:r>
            <a:r>
              <a:rPr lang="en-US" altLang="zh-CN" sz="1600" dirty="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</a:rPr>
              <a:t>XAFS</a:t>
            </a:r>
            <a:r>
              <a:rPr lang="zh-CN" altLang="en-US" sz="1600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信号之前，需要先采集一遍</a:t>
            </a:r>
            <a:r>
              <a:rPr lang="en-US" altLang="zh-CN" sz="1600" dirty="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</a:rPr>
              <a:t>I0</a:t>
            </a:r>
            <a:r>
              <a:rPr lang="zh-CN" altLang="en-US" sz="1600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信号。</a:t>
            </a:r>
            <a:endParaRPr lang="zh-CN" altLang="en-US" sz="1600" dirty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 sz="1600" dirty="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</a:rPr>
              <a:t>I0</a:t>
            </a:r>
            <a:r>
              <a:rPr lang="zh-CN" altLang="en-US" sz="1600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信号采集的是每个能量的光强，样品</a:t>
            </a:r>
            <a:r>
              <a:rPr lang="en-US" altLang="zh-CN" sz="1600" dirty="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</a:rPr>
              <a:t>XAFS</a:t>
            </a:r>
            <a:r>
              <a:rPr lang="zh-CN" altLang="en-US" sz="1600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需要用</a:t>
            </a:r>
            <a:r>
              <a:rPr lang="en-US" altLang="zh-CN" sz="1600" dirty="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</a:rPr>
              <a:t>I0</a:t>
            </a:r>
            <a:r>
              <a:rPr lang="zh-CN" altLang="en-US" sz="1600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信号进行光强的归一化，同一元素的</a:t>
            </a:r>
            <a:r>
              <a:rPr lang="en-US" altLang="zh-CN" sz="1600" dirty="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</a:rPr>
              <a:t>I0</a:t>
            </a:r>
            <a:r>
              <a:rPr lang="zh-CN" altLang="en-US" sz="1600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信号采集一遍即可。采集</a:t>
            </a:r>
            <a:r>
              <a:rPr lang="en-US" altLang="zh-CN" sz="1600" dirty="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</a:rPr>
              <a:t>I0</a:t>
            </a:r>
            <a:r>
              <a:rPr lang="zh-CN" altLang="en-US" sz="1600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信号后，切换到</a:t>
            </a:r>
            <a:r>
              <a:rPr lang="en-US" altLang="zh-CN" sz="1600" dirty="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</a:rPr>
              <a:t>XAFS</a:t>
            </a:r>
            <a:r>
              <a:rPr lang="zh-CN" altLang="en-US" sz="1600" dirty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采集，进行样品数据的采集。如果信号较差，可以进行多次的重复扫描，获得多次平均数据以提高数据信噪比。</a:t>
            </a:r>
            <a:r>
              <a:rPr lang="zh-CN" altLang="en-US" sz="1600" dirty="0">
                <a:solidFill>
                  <a:schemeClr val="tx1"/>
                </a:solidFill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（更有效的方法是修改扫描参数的扫描时间，尤其边后</a:t>
            </a:r>
            <a:r>
              <a:rPr lang="en-US" altLang="zh-CN" sz="1600" dirty="0">
                <a:solidFill>
                  <a:schemeClr val="tx1"/>
                </a:solidFill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300</a:t>
            </a:r>
            <a:r>
              <a:rPr lang="zh-CN" altLang="en-US" sz="1600" dirty="0">
                <a:solidFill>
                  <a:schemeClr val="tx1"/>
                </a:solidFill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之后扫描时间加长）</a:t>
            </a:r>
            <a:endParaRPr lang="zh-CN" altLang="en-US" sz="1600" dirty="0">
              <a:solidFill>
                <a:schemeClr val="tx1"/>
              </a:solidFill>
              <a:highlight>
                <a:srgbClr val="FFFF00"/>
              </a:highligh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94387" y="6381256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>
                <a:highlight>
                  <a:srgbClr val="FFFF00"/>
                </a:highlight>
              </a:rPr>
              <a:t>视频展示</a:t>
            </a:r>
            <a:endParaRPr lang="zh-CN" altLang="en-US" dirty="0">
              <a:highlight>
                <a:srgbClr val="FFFF00"/>
              </a:highlight>
            </a:endParaRPr>
          </a:p>
        </p:txBody>
      </p:sp>
      <p:pic>
        <p:nvPicPr>
          <p:cNvPr id="8" name="背景-粗扫-精扫全过程（变速） 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119697" y="1257711"/>
            <a:ext cx="8758608" cy="4596354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 userDrawn="1"/>
        </p:nvPicPr>
        <p:blipFill>
          <a:blip r:embed="rId4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28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8385" y="182245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台式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XAFS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样品精扫（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Fe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 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Foil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示例）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4146550" y="898525"/>
            <a:ext cx="3899535" cy="3740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>
                <a:ln>
                  <a:solidFill>
                    <a:srgbClr val="000000">
                      <a:alpha val="0"/>
                    </a:srgbClr>
                  </a:solidFill>
                </a:ln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Rapid XAFS HE</a:t>
            </a:r>
            <a:endParaRPr lang="en-US" altLang="zh-CN">
              <a:ln>
                <a:solidFill>
                  <a:srgbClr val="000000">
                    <a:alpha val="0"/>
                  </a:srgbClr>
                </a:solidFill>
              </a:ln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12" name="内容占位符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857" y="1988820"/>
            <a:ext cx="8235950" cy="435165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8770807" y="2278382"/>
            <a:ext cx="3237790" cy="32518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000" b="1" dirty="0"/>
              <a:t>K</a:t>
            </a:r>
            <a:r>
              <a:rPr lang="zh-CN" altLang="en-US" sz="2000" b="1" dirty="0"/>
              <a:t>边能量</a:t>
            </a:r>
            <a:r>
              <a:rPr lang="en-US" altLang="zh-CN" sz="2000" b="1" dirty="0"/>
              <a:t>7112eV</a:t>
            </a:r>
            <a:endParaRPr lang="zh-CN" altLang="en-US" sz="2000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Fe Foil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边后振荡信号强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,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因为金属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Fe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箔具有高度有序的晶体结构，原子排列规整，配位数高且键长分布均匀，这会导致强烈的背散射干涉。</a:t>
            </a:r>
            <a:endParaRPr lang="en-US" altLang="zh-CN" sz="2000" dirty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315307" y="1272540"/>
            <a:ext cx="9217588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zh-CN" altLang="en-US" sz="2000" b="1" dirty="0"/>
              <a:t>待测元素为</a:t>
            </a:r>
            <a:r>
              <a:rPr lang="en-US" altLang="zh-CN" sz="2000" b="1" dirty="0"/>
              <a:t>Fe , </a:t>
            </a:r>
            <a:r>
              <a:rPr lang="zh-CN" altLang="en-US" sz="2000" b="1" dirty="0"/>
              <a:t>样品 </a:t>
            </a:r>
            <a:r>
              <a:rPr lang="en-US" altLang="zh-CN" sz="2000" b="1" dirty="0"/>
              <a:t>Fe Foil</a:t>
            </a:r>
            <a:r>
              <a:rPr lang="zh-CN" altLang="en-US" sz="2000" b="1" dirty="0"/>
              <a:t>，</a:t>
            </a:r>
            <a:r>
              <a:rPr lang="en-US" altLang="zh-CN" sz="2000" b="1" dirty="0">
                <a:solidFill>
                  <a:srgbClr val="FF0000"/>
                </a:solidFill>
              </a:rPr>
              <a:t>Low Mu T~-2.5</a:t>
            </a:r>
            <a:r>
              <a:rPr lang="en-US" altLang="zh-CN" sz="2000" b="1" dirty="0"/>
              <a:t>, </a:t>
            </a:r>
            <a:r>
              <a:rPr lang="en-US" altLang="zh-CN" sz="2000" b="1" dirty="0">
                <a:solidFill>
                  <a:srgbClr val="0070C0"/>
                </a:solidFill>
              </a:rPr>
              <a:t>High Mu T~-0.25</a:t>
            </a:r>
            <a:r>
              <a:rPr lang="en-US" altLang="zh-CN" sz="2000" b="1" dirty="0"/>
              <a:t>, </a:t>
            </a:r>
            <a:r>
              <a:rPr lang="en-US" altLang="zh-CN" sz="2000" b="1" dirty="0">
                <a:solidFill>
                  <a:srgbClr val="00B050"/>
                </a:solidFill>
              </a:rPr>
              <a:t>Delta Mu T~2</a:t>
            </a:r>
            <a:endParaRPr lang="zh-CN" altLang="en-US" sz="2000" b="1" dirty="0"/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8385" y="182245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台式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XAFS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样品精扫（高熵合金中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Fe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）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4146550" y="898525"/>
            <a:ext cx="3899535" cy="3740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>
                <a:ln>
                  <a:solidFill>
                    <a:srgbClr val="000000">
                      <a:alpha val="0"/>
                    </a:srgbClr>
                  </a:solidFill>
                </a:ln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Rapid XAFS HE</a:t>
            </a:r>
            <a:endParaRPr lang="en-US" altLang="zh-CN">
              <a:ln>
                <a:solidFill>
                  <a:srgbClr val="000000">
                    <a:alpha val="0"/>
                  </a:srgbClr>
                </a:solidFill>
              </a:ln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8770807" y="1986280"/>
            <a:ext cx="3237790" cy="41751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氧化铁中的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Fe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原子处于氧化态，配位环境更复杂，往往存在多种键长和键角，还会受到非化学计量比和晶格缺陷的影响。这些结构差异会通过德拜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-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瓦勒因子和结构无序度直接影响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EXAFS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振荡的强度。</a:t>
            </a:r>
            <a:endParaRPr lang="en-US" altLang="zh-CN" sz="2000" dirty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315307" y="1272540"/>
            <a:ext cx="11341566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zh-CN" altLang="en-US" sz="2000" b="1" dirty="0"/>
              <a:t>待测元素为</a:t>
            </a:r>
            <a:r>
              <a:rPr lang="en-US" altLang="zh-CN" sz="2000" b="1" dirty="0"/>
              <a:t>Fe ,</a:t>
            </a:r>
            <a:r>
              <a:rPr lang="zh-CN" altLang="en-US" sz="2000" b="1" dirty="0"/>
              <a:t>样品氧化铁粉末，</a:t>
            </a:r>
            <a:r>
              <a:rPr lang="en-US" altLang="zh-CN" sz="2000" b="1" dirty="0"/>
              <a:t>weight 10 mg, </a:t>
            </a:r>
            <a:r>
              <a:rPr lang="en-US" altLang="zh-CN" sz="2000" b="1" dirty="0">
                <a:solidFill>
                  <a:srgbClr val="FF0000"/>
                </a:solidFill>
              </a:rPr>
              <a:t>Low Mu T~-2.5</a:t>
            </a:r>
            <a:r>
              <a:rPr lang="en-US" altLang="zh-CN" sz="2000" b="1" dirty="0"/>
              <a:t>, </a:t>
            </a:r>
            <a:r>
              <a:rPr lang="en-US" altLang="zh-CN" sz="2000" b="1" dirty="0">
                <a:solidFill>
                  <a:srgbClr val="0070C0"/>
                </a:solidFill>
              </a:rPr>
              <a:t>High Mu T~-0.25</a:t>
            </a:r>
            <a:r>
              <a:rPr lang="en-US" altLang="zh-CN" sz="2000" b="1" dirty="0"/>
              <a:t>, </a:t>
            </a:r>
            <a:r>
              <a:rPr lang="en-US" altLang="zh-CN" sz="2000" b="1" dirty="0">
                <a:solidFill>
                  <a:srgbClr val="00B050"/>
                </a:solidFill>
              </a:rPr>
              <a:t>Delta Mu T~2</a:t>
            </a:r>
            <a:endParaRPr lang="zh-CN" altLang="en-US" sz="2000" b="1" dirty="0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505" r="341"/>
          <a:stretch>
            <a:fillRect/>
          </a:stretch>
        </p:blipFill>
        <p:spPr>
          <a:xfrm>
            <a:off x="107772" y="1785402"/>
            <a:ext cx="8908482" cy="431335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灯片编号占位符 1"/>
          <p:cNvSpPr txBox="1">
            <a:spLocks noGrp="1" noChangeArrowheads="1"/>
          </p:cNvSpPr>
          <p:nvPr/>
        </p:nvSpPr>
        <p:spPr bwMode="auto">
          <a:xfrm>
            <a:off x="10051166" y="6381750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1pPr>
            <a:lvl2pPr marL="742950" indent="-285750" eaLnBrk="0" hangingPunct="0"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2pPr>
            <a:lvl3pPr marL="1143000" indent="-228600" eaLnBrk="0" hangingPunct="0"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3pPr>
            <a:lvl4pPr marL="1600200" indent="-228600" eaLnBrk="0" hangingPunct="0"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4pPr>
            <a:lvl5pPr marL="2057400" indent="-228600" eaLnBrk="0" hangingPunct="0"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fld id="{2AA435BE-D591-42C2-A384-94558045769B}" type="slidenum"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</a:fld>
            <a:endParaRPr lang="en-US" altLang="zh-CN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矩形 23"/>
          <p:cNvSpPr>
            <a:spLocks noChangeArrowheads="1"/>
          </p:cNvSpPr>
          <p:nvPr/>
        </p:nvSpPr>
        <p:spPr bwMode="auto">
          <a:xfrm>
            <a:off x="-9264" y="274633"/>
            <a:ext cx="12081928" cy="70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just" eaLnBrk="0" hangingPunct="0">
              <a:lnSpc>
                <a:spcPct val="110000"/>
              </a:lnSpc>
              <a:spcBef>
                <a:spcPct val="20000"/>
              </a:spcBef>
              <a:buSzPct val="100000"/>
              <a:buFont typeface="Wingdings" panose="05000000000000000000" pitchFamily="2" charset="2"/>
              <a:buChar char="p"/>
              <a:defRPr sz="24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1pPr>
            <a:lvl2pPr marL="742950" indent="-285750" algn="just" eaLnBrk="0" hangingPunct="0">
              <a:lnSpc>
                <a:spcPct val="110000"/>
              </a:lnSpc>
              <a:spcBef>
                <a:spcPct val="20000"/>
              </a:spcBef>
              <a:buClr>
                <a:srgbClr val="A50021"/>
              </a:buClr>
              <a:buFont typeface="Wingdings" panose="05000000000000000000" pitchFamily="2" charset="2"/>
              <a:buChar char="Ø"/>
              <a:defRPr sz="20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2pPr>
            <a:lvl3pPr marL="1143000" indent="-228600" algn="just" eaLnBrk="0" hangingPunct="0">
              <a:spcBef>
                <a:spcPct val="20000"/>
              </a:spcBef>
              <a:buChar char="•"/>
              <a:defRPr sz="24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SzTx/>
              <a:buNone/>
            </a:pPr>
            <a:r>
              <a:rPr lang="en-US" altLang="zh-CN" sz="40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XAFS</a:t>
            </a:r>
            <a:r>
              <a:rPr lang="zh-CN" altLang="en-US" sz="40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数据处理软件</a:t>
            </a:r>
            <a:endParaRPr lang="zh-CN" altLang="en-US" sz="40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4975" y="988060"/>
            <a:ext cx="2611120" cy="5264150"/>
          </a:xfrm>
          <a:prstGeom prst="rect">
            <a:avLst/>
          </a:prstGeom>
        </p:spPr>
      </p:pic>
      <p:sp>
        <p:nvSpPr>
          <p:cNvPr id="18" name="矩形 17"/>
          <p:cNvSpPr/>
          <p:nvPr/>
        </p:nvSpPr>
        <p:spPr>
          <a:xfrm>
            <a:off x="230461" y="1170623"/>
            <a:ext cx="1440156" cy="4641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2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软件下载：</a:t>
            </a:r>
            <a:endParaRPr lang="zh-CN" altLang="en-US" sz="2200" b="1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8256240" y="6252354"/>
            <a:ext cx="3528392" cy="4641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2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安装路径不要有中文字符！</a:t>
            </a:r>
            <a:endParaRPr lang="zh-CN" altLang="en-US" sz="2200" b="1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" name="矩形 1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pic>
        <p:nvPicPr>
          <p:cNvPr id="6" name="内容占位符 5"/>
          <p:cNvPicPr>
            <a:picLocks noGrp="1" noChangeAspect="1"/>
          </p:cNvPicPr>
          <p:nvPr>
            <p:ph idx="1"/>
          </p:nvPr>
        </p:nvPicPr>
        <p:blipFill>
          <a:blip r:embed="rId2"/>
          <a:srcRect r="2203" b="72727"/>
          <a:stretch>
            <a:fillRect/>
          </a:stretch>
        </p:blipFill>
        <p:spPr>
          <a:xfrm>
            <a:off x="40005" y="2007870"/>
            <a:ext cx="6131560" cy="209867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2310" y="1170940"/>
            <a:ext cx="7443470" cy="511746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/>
        </p:nvPicPr>
        <p:blipFill>
          <a:blip r:embed="rId4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灯片编号占位符 1"/>
          <p:cNvSpPr txBox="1">
            <a:spLocks noGrp="1" noChangeArrowheads="1"/>
          </p:cNvSpPr>
          <p:nvPr/>
        </p:nvSpPr>
        <p:spPr bwMode="auto">
          <a:xfrm>
            <a:off x="10051166" y="6381750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1pPr>
            <a:lvl2pPr marL="742950" indent="-285750" eaLnBrk="0" hangingPunct="0"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2pPr>
            <a:lvl3pPr marL="1143000" indent="-228600" eaLnBrk="0" hangingPunct="0"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3pPr>
            <a:lvl4pPr marL="1600200" indent="-228600" eaLnBrk="0" hangingPunct="0"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4pPr>
            <a:lvl5pPr marL="2057400" indent="-228600" eaLnBrk="0" hangingPunct="0"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fld id="{2AA435BE-D591-42C2-A384-94558045769B}" type="slidenum"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</a:fld>
            <a:endParaRPr lang="en-US" altLang="zh-CN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9411" y="1322810"/>
            <a:ext cx="1287127" cy="4959495"/>
          </a:xfrm>
          <a:prstGeom prst="rect">
            <a:avLst/>
          </a:prstGeom>
        </p:spPr>
      </p:pic>
      <p:sp>
        <p:nvSpPr>
          <p:cNvPr id="13" name="文本框 12"/>
          <p:cNvSpPr txBox="1"/>
          <p:nvPr/>
        </p:nvSpPr>
        <p:spPr>
          <a:xfrm>
            <a:off x="2727563" y="6282580"/>
            <a:ext cx="1584176" cy="497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400" b="1" dirty="0"/>
              <a:t>数据拟合</a:t>
            </a:r>
            <a:endParaRPr lang="zh-CN" altLang="en-US" sz="2400" b="1" dirty="0">
              <a:latin typeface="Arial" panose="020B0604020202020204" pitchFamily="34" charset="0"/>
              <a:ea typeface="黑体" panose="02010609060101010101" charset="-122"/>
              <a:cs typeface="Arial" panose="020B0604020202020204" pitchFamily="34" charset="0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2084" y="1322899"/>
            <a:ext cx="6039325" cy="4823304"/>
          </a:xfrm>
          <a:prstGeom prst="rect">
            <a:avLst/>
          </a:prstGeom>
        </p:spPr>
      </p:pic>
      <p:sp>
        <p:nvSpPr>
          <p:cNvPr id="16" name="箭头: 右 15"/>
          <p:cNvSpPr/>
          <p:nvPr/>
        </p:nvSpPr>
        <p:spPr>
          <a:xfrm>
            <a:off x="2709493" y="3627066"/>
            <a:ext cx="1098190" cy="299663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文本框 16"/>
          <p:cNvSpPr txBox="1"/>
          <p:nvPr/>
        </p:nvSpPr>
        <p:spPr>
          <a:xfrm>
            <a:off x="2607385" y="3115057"/>
            <a:ext cx="1584176" cy="497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400" b="1" dirty="0"/>
              <a:t>信息查询</a:t>
            </a:r>
            <a:endParaRPr lang="zh-CN" altLang="en-US" sz="2400" b="1" dirty="0">
              <a:latin typeface="Arial" panose="020B0604020202020204" pitchFamily="34" charset="0"/>
              <a:ea typeface="黑体" panose="02010609060101010101" charset="-122"/>
              <a:cs typeface="Arial" panose="020B0604020202020204" pitchFamily="34" charset="0"/>
            </a:endParaRPr>
          </a:p>
        </p:txBody>
      </p:sp>
      <p:sp>
        <p:nvSpPr>
          <p:cNvPr id="2" name="矩形 23"/>
          <p:cNvSpPr>
            <a:spLocks noChangeArrowheads="1"/>
          </p:cNvSpPr>
          <p:nvPr/>
        </p:nvSpPr>
        <p:spPr bwMode="auto">
          <a:xfrm>
            <a:off x="117736" y="265743"/>
            <a:ext cx="12081928" cy="70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just" eaLnBrk="0" hangingPunct="0">
              <a:lnSpc>
                <a:spcPct val="110000"/>
              </a:lnSpc>
              <a:spcBef>
                <a:spcPct val="20000"/>
              </a:spcBef>
              <a:buSzPct val="100000"/>
              <a:buFont typeface="Wingdings" panose="05000000000000000000" pitchFamily="2" charset="2"/>
              <a:buChar char="p"/>
              <a:defRPr sz="24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1pPr>
            <a:lvl2pPr marL="742950" indent="-285750" algn="just" eaLnBrk="0" hangingPunct="0">
              <a:lnSpc>
                <a:spcPct val="110000"/>
              </a:lnSpc>
              <a:spcBef>
                <a:spcPct val="20000"/>
              </a:spcBef>
              <a:buClr>
                <a:srgbClr val="A50021"/>
              </a:buClr>
              <a:buFont typeface="Wingdings" panose="05000000000000000000" pitchFamily="2" charset="2"/>
              <a:buChar char="Ø"/>
              <a:defRPr sz="20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2pPr>
            <a:lvl3pPr marL="1143000" indent="-228600" algn="just" eaLnBrk="0" hangingPunct="0">
              <a:spcBef>
                <a:spcPct val="20000"/>
              </a:spcBef>
              <a:buChar char="•"/>
              <a:defRPr sz="24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SzTx/>
              <a:buNone/>
            </a:pPr>
            <a:r>
              <a:rPr lang="en-US" altLang="zh-CN" sz="40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XAFS</a:t>
            </a:r>
            <a:r>
              <a:rPr lang="zh-CN" altLang="en-US" sz="40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数据处理软件</a:t>
            </a:r>
            <a:endParaRPr lang="zh-CN" altLang="en-US" sz="40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3" name="矩形 2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pic>
        <p:nvPicPr>
          <p:cNvPr id="5" name="内容占位符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555615" y="1601470"/>
            <a:ext cx="6490335" cy="435165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/>
        </p:nvPicPr>
        <p:blipFill>
          <a:blip r:embed="rId4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内容占位符 4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2272478" y="1513965"/>
            <a:ext cx="6775450" cy="4613910"/>
          </a:xfrm>
          <a:prstGeom prst="rect">
            <a:avLst/>
          </a:prstGeom>
        </p:spPr>
      </p:pic>
      <p:sp>
        <p:nvSpPr>
          <p:cNvPr id="19" name="灯片编号占位符 1"/>
          <p:cNvSpPr txBox="1">
            <a:spLocks noGrp="1" noChangeArrowheads="1"/>
          </p:cNvSpPr>
          <p:nvPr/>
        </p:nvSpPr>
        <p:spPr bwMode="auto">
          <a:xfrm>
            <a:off x="10051166" y="6381750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1pPr>
            <a:lvl2pPr marL="742950" indent="-285750" eaLnBrk="0" hangingPunct="0"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2pPr>
            <a:lvl3pPr marL="1143000" indent="-228600" eaLnBrk="0" hangingPunct="0"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3pPr>
            <a:lvl4pPr marL="1600200" indent="-228600" eaLnBrk="0" hangingPunct="0"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4pPr>
            <a:lvl5pPr marL="2057400" indent="-228600" eaLnBrk="0" hangingPunct="0"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fld id="{2AA435BE-D591-42C2-A384-94558045769B}" type="slidenum"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</a:fld>
            <a:endParaRPr lang="en-US" altLang="zh-CN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606" y="1265556"/>
            <a:ext cx="1287127" cy="4959495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2491894" y="1016481"/>
            <a:ext cx="3364299" cy="50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400" b="1" dirty="0"/>
              <a:t>数据处理的初始阶段</a:t>
            </a:r>
            <a:endParaRPr lang="zh-CN" altLang="en-US" sz="2400" b="1" dirty="0">
              <a:latin typeface="Arial" panose="020B0604020202020204" pitchFamily="34" charset="0"/>
              <a:ea typeface="黑体" panose="02010609060101010101" charset="-122"/>
              <a:cs typeface="Arial" panose="020B0604020202020204" pitchFamily="34" charset="0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2727563" y="6282580"/>
            <a:ext cx="1584176" cy="497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400" b="1" dirty="0"/>
              <a:t>数据拟合</a:t>
            </a:r>
            <a:endParaRPr lang="zh-CN" altLang="en-US" sz="2400" b="1" dirty="0">
              <a:latin typeface="Arial" panose="020B0604020202020204" pitchFamily="34" charset="0"/>
              <a:ea typeface="黑体" panose="02010609060101010101" charset="-122"/>
              <a:cs typeface="Arial" panose="020B0604020202020204" pitchFamily="34" charset="0"/>
            </a:endParaRPr>
          </a:p>
        </p:txBody>
      </p:sp>
      <p:sp>
        <p:nvSpPr>
          <p:cNvPr id="7" name="箭头: 右 6"/>
          <p:cNvSpPr/>
          <p:nvPr/>
        </p:nvSpPr>
        <p:spPr>
          <a:xfrm>
            <a:off x="1445547" y="1514301"/>
            <a:ext cx="1400175" cy="44069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23"/>
          <p:cNvSpPr>
            <a:spLocks noChangeArrowheads="1"/>
          </p:cNvSpPr>
          <p:nvPr/>
        </p:nvSpPr>
        <p:spPr bwMode="auto">
          <a:xfrm>
            <a:off x="117736" y="265743"/>
            <a:ext cx="12081928" cy="70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just" eaLnBrk="0" hangingPunct="0">
              <a:lnSpc>
                <a:spcPct val="110000"/>
              </a:lnSpc>
              <a:spcBef>
                <a:spcPct val="20000"/>
              </a:spcBef>
              <a:buSzPct val="100000"/>
              <a:buFont typeface="Wingdings" panose="05000000000000000000" pitchFamily="2" charset="2"/>
              <a:buChar char="p"/>
              <a:defRPr sz="24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1pPr>
            <a:lvl2pPr marL="742950" indent="-285750" algn="just" eaLnBrk="0" hangingPunct="0">
              <a:lnSpc>
                <a:spcPct val="110000"/>
              </a:lnSpc>
              <a:spcBef>
                <a:spcPct val="20000"/>
              </a:spcBef>
              <a:buClr>
                <a:srgbClr val="A50021"/>
              </a:buClr>
              <a:buFont typeface="Wingdings" panose="05000000000000000000" pitchFamily="2" charset="2"/>
              <a:buChar char="Ø"/>
              <a:defRPr sz="20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2pPr>
            <a:lvl3pPr marL="1143000" indent="-228600" algn="just" eaLnBrk="0" hangingPunct="0">
              <a:spcBef>
                <a:spcPct val="20000"/>
              </a:spcBef>
              <a:buChar char="•"/>
              <a:defRPr sz="24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SzTx/>
              <a:buNone/>
            </a:pPr>
            <a:r>
              <a:rPr lang="en-US" altLang="zh-CN" sz="40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XAFS</a:t>
            </a:r>
            <a:r>
              <a:rPr lang="zh-CN" altLang="en-US" sz="40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数据处理软件</a:t>
            </a:r>
            <a:endParaRPr lang="zh-CN" altLang="en-US" sz="40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3" name="矩形 2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9157447" y="1840679"/>
            <a:ext cx="2894916" cy="42004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000" b="1" i="0" dirty="0">
                <a:solidFill>
                  <a:srgbClr val="000000"/>
                </a:solidFill>
                <a:effectLst/>
                <a:latin typeface="-apple-system"/>
              </a:rPr>
              <a:t>数据归一化</a:t>
            </a:r>
            <a:r>
              <a:rPr lang="zh-CN" altLang="en-US" sz="2000" b="0" i="0" dirty="0">
                <a:solidFill>
                  <a:srgbClr val="000000"/>
                </a:solidFill>
                <a:effectLst/>
                <a:latin typeface="-apple-system"/>
              </a:rPr>
              <a:t>处理：</a:t>
            </a:r>
            <a:r>
              <a:rPr lang="zh-CN" altLang="en-US" sz="2000" dirty="0">
                <a:solidFill>
                  <a:srgbClr val="000000"/>
                </a:solidFill>
                <a:latin typeface="-apple-system"/>
              </a:rPr>
              <a:t>跳高值归一化为</a:t>
            </a:r>
            <a:r>
              <a:rPr lang="en-US" altLang="zh-CN" sz="2000" dirty="0">
                <a:solidFill>
                  <a:srgbClr val="000000"/>
                </a:solidFill>
                <a:latin typeface="-apple-system"/>
              </a:rPr>
              <a:t>1</a:t>
            </a:r>
            <a:r>
              <a:rPr lang="zh-CN" altLang="en-US" sz="2000" dirty="0">
                <a:solidFill>
                  <a:srgbClr val="000000"/>
                </a:solidFill>
                <a:latin typeface="-apple-system"/>
              </a:rPr>
              <a:t>，</a:t>
            </a:r>
            <a:r>
              <a:rPr lang="zh-CN" altLang="en-US" sz="2000" b="0" i="0" dirty="0">
                <a:solidFill>
                  <a:srgbClr val="000000"/>
                </a:solidFill>
                <a:effectLst/>
                <a:latin typeface="-apple-system"/>
              </a:rPr>
              <a:t>消除因样品浓度、测量条件不同导致的吸收边跳跃高度的差异，使得不同条件下测得的谱图可以放在同一标准下比较。为后续的</a:t>
            </a:r>
            <a:r>
              <a:rPr lang="en-US" altLang="zh-CN" sz="2000" b="0" i="0" dirty="0">
                <a:solidFill>
                  <a:srgbClr val="000000"/>
                </a:solidFill>
                <a:effectLst/>
                <a:latin typeface="-apple-system"/>
              </a:rPr>
              <a:t>EXAFS</a:t>
            </a:r>
            <a:r>
              <a:rPr lang="zh-CN" altLang="en-US" sz="2000" b="0" i="0" dirty="0">
                <a:solidFill>
                  <a:srgbClr val="000000"/>
                </a:solidFill>
                <a:effectLst/>
                <a:latin typeface="-apple-system"/>
              </a:rPr>
              <a:t>振荡提取和分析提供基准。</a:t>
            </a:r>
            <a:endParaRPr lang="zh-CN" altLang="en-US" sz="2000" dirty="0"/>
          </a:p>
        </p:txBody>
      </p: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3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灯片编号占位符 1"/>
          <p:cNvSpPr txBox="1">
            <a:spLocks noGrp="1" noChangeArrowheads="1"/>
          </p:cNvSpPr>
          <p:nvPr/>
        </p:nvSpPr>
        <p:spPr bwMode="auto">
          <a:xfrm>
            <a:off x="10051166" y="6381750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1pPr>
            <a:lvl2pPr marL="742950" indent="-285750" eaLnBrk="0" hangingPunct="0"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2pPr>
            <a:lvl3pPr marL="1143000" indent="-228600" eaLnBrk="0" hangingPunct="0"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3pPr>
            <a:lvl4pPr marL="1600200" indent="-228600" eaLnBrk="0" hangingPunct="0"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4pPr>
            <a:lvl5pPr marL="2057400" indent="-228600" eaLnBrk="0" hangingPunct="0"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fld id="{2AA435BE-D591-42C2-A384-94558045769B}" type="slidenum"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</a:fld>
            <a:endParaRPr lang="en-US" altLang="zh-CN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9411" y="1322810"/>
            <a:ext cx="1287127" cy="4959495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2577321" y="4867768"/>
            <a:ext cx="1584176" cy="5340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400" b="1" dirty="0"/>
              <a:t>数据拟合</a:t>
            </a:r>
            <a:endParaRPr lang="zh-CN" altLang="en-US" sz="2400" b="1" dirty="0"/>
          </a:p>
        </p:txBody>
      </p:sp>
      <p:sp>
        <p:nvSpPr>
          <p:cNvPr id="13" name="文本框 12"/>
          <p:cNvSpPr txBox="1"/>
          <p:nvPr/>
        </p:nvSpPr>
        <p:spPr>
          <a:xfrm>
            <a:off x="2727563" y="6282580"/>
            <a:ext cx="1584176" cy="497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400" b="1" dirty="0"/>
              <a:t>数据拟合</a:t>
            </a:r>
            <a:endParaRPr lang="zh-CN" altLang="en-US" sz="2400" b="1" dirty="0">
              <a:latin typeface="Arial" panose="020B0604020202020204" pitchFamily="34" charset="0"/>
              <a:ea typeface="黑体" panose="02010609060101010101" charset="-122"/>
              <a:cs typeface="Arial" panose="020B0604020202020204" pitchFamily="34" charset="0"/>
            </a:endParaRPr>
          </a:p>
        </p:txBody>
      </p:sp>
      <p:sp>
        <p:nvSpPr>
          <p:cNvPr id="7" name="箭头: 右 6"/>
          <p:cNvSpPr/>
          <p:nvPr/>
        </p:nvSpPr>
        <p:spPr>
          <a:xfrm>
            <a:off x="2646680" y="5294630"/>
            <a:ext cx="1400175" cy="44069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23"/>
          <p:cNvSpPr>
            <a:spLocks noChangeArrowheads="1"/>
          </p:cNvSpPr>
          <p:nvPr/>
        </p:nvSpPr>
        <p:spPr bwMode="auto">
          <a:xfrm>
            <a:off x="117736" y="265743"/>
            <a:ext cx="12081928" cy="70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just" eaLnBrk="0" hangingPunct="0">
              <a:lnSpc>
                <a:spcPct val="110000"/>
              </a:lnSpc>
              <a:spcBef>
                <a:spcPct val="20000"/>
              </a:spcBef>
              <a:buSzPct val="100000"/>
              <a:buFont typeface="Wingdings" panose="05000000000000000000" pitchFamily="2" charset="2"/>
              <a:buChar char="p"/>
              <a:defRPr sz="24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1pPr>
            <a:lvl2pPr marL="742950" indent="-285750" algn="just" eaLnBrk="0" hangingPunct="0">
              <a:lnSpc>
                <a:spcPct val="110000"/>
              </a:lnSpc>
              <a:spcBef>
                <a:spcPct val="20000"/>
              </a:spcBef>
              <a:buClr>
                <a:srgbClr val="A50021"/>
              </a:buClr>
              <a:buFont typeface="Wingdings" panose="05000000000000000000" pitchFamily="2" charset="2"/>
              <a:buChar char="Ø"/>
              <a:defRPr sz="20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2pPr>
            <a:lvl3pPr marL="1143000" indent="-228600" algn="just" eaLnBrk="0" hangingPunct="0">
              <a:spcBef>
                <a:spcPct val="20000"/>
              </a:spcBef>
              <a:buChar char="•"/>
              <a:defRPr sz="24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SzTx/>
              <a:buNone/>
            </a:pPr>
            <a:r>
              <a:rPr lang="en-US" altLang="zh-CN" sz="40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XAFS</a:t>
            </a:r>
            <a:r>
              <a:rPr lang="zh-CN" altLang="en-US" sz="40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数据处理软件</a:t>
            </a:r>
            <a:endParaRPr lang="zh-CN" altLang="en-US" sz="40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3" name="矩形 2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6855" y="1106805"/>
            <a:ext cx="7648575" cy="5172075"/>
          </a:xfrm>
          <a:prstGeom prst="rect">
            <a:avLst/>
          </a:prstGeom>
        </p:spPr>
      </p:pic>
      <p:sp>
        <p:nvSpPr>
          <p:cNvPr id="14" name="文本框 13"/>
          <p:cNvSpPr txBox="1"/>
          <p:nvPr/>
        </p:nvSpPr>
        <p:spPr>
          <a:xfrm>
            <a:off x="3421380" y="6278880"/>
            <a:ext cx="5988050" cy="5340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400" b="1" dirty="0"/>
              <a:t>数据拟合操作较复杂，本次讲座不涉及。</a:t>
            </a:r>
            <a:endParaRPr lang="zh-CN" altLang="en-US" sz="2400" b="1" dirty="0"/>
          </a:p>
        </p:txBody>
      </p:sp>
      <p:pic>
        <p:nvPicPr>
          <p:cNvPr id="5" name="图片 4"/>
          <p:cNvPicPr>
            <a:picLocks noChangeAspect="1"/>
          </p:cNvPicPr>
          <p:nvPr userDrawn="1"/>
        </p:nvPicPr>
        <p:blipFill>
          <a:blip r:embed="rId3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灯片编号占位符 1"/>
          <p:cNvSpPr txBox="1">
            <a:spLocks noGrp="1" noChangeArrowheads="1"/>
          </p:cNvSpPr>
          <p:nvPr/>
        </p:nvSpPr>
        <p:spPr bwMode="auto">
          <a:xfrm>
            <a:off x="10051166" y="6381750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1pPr>
            <a:lvl2pPr marL="742950" indent="-285750" eaLnBrk="0" hangingPunct="0"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2pPr>
            <a:lvl3pPr marL="1143000" indent="-228600" eaLnBrk="0" hangingPunct="0"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3pPr>
            <a:lvl4pPr marL="1600200" indent="-228600" eaLnBrk="0" hangingPunct="0"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4pPr>
            <a:lvl5pPr marL="2057400" indent="-228600" eaLnBrk="0" hangingPunct="0"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3000" b="1">
                <a:solidFill>
                  <a:srgbClr val="133984"/>
                </a:solidFill>
                <a:latin typeface="Arial" panose="020B0604020202020204" pitchFamily="34" charset="0"/>
                <a:ea typeface="黑体" panose="02010609060101010101" charset="-122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fld id="{2AA435BE-D591-42C2-A384-94558045769B}" type="slidenum"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</a:fld>
            <a:endParaRPr lang="en-US" altLang="zh-CN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0056" y="1318365"/>
            <a:ext cx="1287127" cy="4959495"/>
          </a:xfrm>
          <a:prstGeom prst="rect">
            <a:avLst/>
          </a:prstGeom>
        </p:spPr>
      </p:pic>
      <p:sp>
        <p:nvSpPr>
          <p:cNvPr id="13" name="文本框 12"/>
          <p:cNvSpPr txBox="1"/>
          <p:nvPr/>
        </p:nvSpPr>
        <p:spPr>
          <a:xfrm>
            <a:off x="2727563" y="6282580"/>
            <a:ext cx="1584176" cy="497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400" b="1" dirty="0"/>
              <a:t>数据拟合</a:t>
            </a:r>
            <a:endParaRPr lang="zh-CN" altLang="en-US" sz="2400" b="1" dirty="0">
              <a:latin typeface="Arial" panose="020B0604020202020204" pitchFamily="34" charset="0"/>
              <a:ea typeface="黑体" panose="02010609060101010101" charset="-122"/>
              <a:cs typeface="Arial" panose="020B0604020202020204" pitchFamily="34" charset="0"/>
            </a:endParaRPr>
          </a:p>
        </p:txBody>
      </p:sp>
      <p:sp>
        <p:nvSpPr>
          <p:cNvPr id="2" name="矩形 23"/>
          <p:cNvSpPr>
            <a:spLocks noChangeArrowheads="1"/>
          </p:cNvSpPr>
          <p:nvPr/>
        </p:nvSpPr>
        <p:spPr bwMode="auto">
          <a:xfrm>
            <a:off x="117736" y="265743"/>
            <a:ext cx="12081928" cy="70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just" eaLnBrk="0" hangingPunct="0">
              <a:lnSpc>
                <a:spcPct val="110000"/>
              </a:lnSpc>
              <a:spcBef>
                <a:spcPct val="20000"/>
              </a:spcBef>
              <a:buSzPct val="100000"/>
              <a:buFont typeface="Wingdings" panose="05000000000000000000" pitchFamily="2" charset="2"/>
              <a:buChar char="p"/>
              <a:defRPr sz="24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1pPr>
            <a:lvl2pPr marL="742950" indent="-285750" algn="just" eaLnBrk="0" hangingPunct="0">
              <a:lnSpc>
                <a:spcPct val="110000"/>
              </a:lnSpc>
              <a:spcBef>
                <a:spcPct val="20000"/>
              </a:spcBef>
              <a:buClr>
                <a:srgbClr val="A50021"/>
              </a:buClr>
              <a:buFont typeface="Wingdings" panose="05000000000000000000" pitchFamily="2" charset="2"/>
              <a:buChar char="Ø"/>
              <a:defRPr sz="20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2pPr>
            <a:lvl3pPr marL="1143000" indent="-228600" algn="just" eaLnBrk="0" hangingPunct="0">
              <a:spcBef>
                <a:spcPct val="20000"/>
              </a:spcBef>
              <a:buChar char="•"/>
              <a:defRPr sz="24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SzTx/>
              <a:buNone/>
            </a:pPr>
            <a:r>
              <a:rPr lang="en-US" altLang="zh-CN" sz="40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XAFS</a:t>
            </a:r>
            <a:r>
              <a:rPr lang="zh-CN" altLang="en-US" sz="40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数据处理软件</a:t>
            </a:r>
            <a:endParaRPr lang="zh-CN" altLang="en-US" sz="40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3" name="矩形 2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pic>
        <p:nvPicPr>
          <p:cNvPr id="9" name="图片 8" descr="数据处理标准流程 2024-04-06 130627"/>
          <p:cNvPicPr>
            <a:picLocks noChangeAspect="1"/>
          </p:cNvPicPr>
          <p:nvPr/>
        </p:nvPicPr>
        <p:blipFill>
          <a:blip r:embed="rId2"/>
          <a:srcRect t="11630"/>
          <a:stretch>
            <a:fillRect/>
          </a:stretch>
        </p:blipFill>
        <p:spPr>
          <a:xfrm>
            <a:off x="3336925" y="1318260"/>
            <a:ext cx="7839710" cy="502475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/>
        </p:nvPicPr>
        <p:blipFill>
          <a:blip r:embed="rId3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9625" y="1018001"/>
            <a:ext cx="7662453" cy="5834284"/>
          </a:xfrm>
          <a:prstGeom prst="rect">
            <a:avLst/>
          </a:prstGeom>
        </p:spPr>
      </p:pic>
      <p:sp>
        <p:nvSpPr>
          <p:cNvPr id="29" name="标题 28"/>
          <p:cNvSpPr txBox="1">
            <a:spLocks noGrp="1"/>
          </p:cNvSpPr>
          <p:nvPr>
            <p:ph type="title"/>
          </p:nvPr>
        </p:nvSpPr>
        <p:spPr>
          <a:xfrm>
            <a:off x="529659" y="1330241"/>
            <a:ext cx="3416505" cy="4356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000" dirty="0">
                <a:solidFill>
                  <a:srgbClr val="0000CC"/>
                </a:solidFill>
              </a:rPr>
              <a:t>上海光源透射模式数据类型：</a:t>
            </a:r>
            <a:endParaRPr lang="zh-CN" altLang="en-US" sz="2000" dirty="0">
              <a:solidFill>
                <a:srgbClr val="0000CC"/>
              </a:solidFill>
              <a:latin typeface="Arial" panose="020B0604020202020204" pitchFamily="34" charset="0"/>
              <a:ea typeface="黑体" panose="02010609060101010101" charset="-122"/>
              <a:cs typeface="Arial" panose="020B0604020202020204" pitchFamily="3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462" y="2092243"/>
            <a:ext cx="3340898" cy="908383"/>
          </a:xfrm>
          <a:prstGeom prst="rect">
            <a:avLst/>
          </a:prstGeom>
        </p:spPr>
      </p:pic>
      <p:sp>
        <p:nvSpPr>
          <p:cNvPr id="6" name="矩形 23"/>
          <p:cNvSpPr>
            <a:spLocks noChangeArrowheads="1"/>
          </p:cNvSpPr>
          <p:nvPr/>
        </p:nvSpPr>
        <p:spPr bwMode="auto">
          <a:xfrm>
            <a:off x="110116" y="279078"/>
            <a:ext cx="12081928" cy="70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just" eaLnBrk="0" hangingPunct="0">
              <a:lnSpc>
                <a:spcPct val="110000"/>
              </a:lnSpc>
              <a:spcBef>
                <a:spcPct val="20000"/>
              </a:spcBef>
              <a:buSzPct val="100000"/>
              <a:buFont typeface="Wingdings" panose="05000000000000000000" pitchFamily="2" charset="2"/>
              <a:buChar char="p"/>
              <a:defRPr sz="24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1pPr>
            <a:lvl2pPr marL="742950" indent="-285750" algn="just" eaLnBrk="0" hangingPunct="0">
              <a:lnSpc>
                <a:spcPct val="110000"/>
              </a:lnSpc>
              <a:spcBef>
                <a:spcPct val="20000"/>
              </a:spcBef>
              <a:buClr>
                <a:srgbClr val="A50021"/>
              </a:buClr>
              <a:buFont typeface="Wingdings" panose="05000000000000000000" pitchFamily="2" charset="2"/>
              <a:buChar char="Ø"/>
              <a:defRPr sz="20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2pPr>
            <a:lvl3pPr marL="1143000" indent="-228600" algn="just" eaLnBrk="0" hangingPunct="0">
              <a:spcBef>
                <a:spcPct val="20000"/>
              </a:spcBef>
              <a:buChar char="•"/>
              <a:defRPr sz="24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SzTx/>
              <a:buNone/>
            </a:pPr>
            <a:r>
              <a:rPr lang="en-US" altLang="zh-CN" sz="40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XAFS</a:t>
            </a:r>
            <a:r>
              <a:rPr lang="zh-CN" altLang="en-US" sz="40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数据质量判断</a:t>
            </a:r>
            <a:endParaRPr lang="zh-CN" altLang="en-US" sz="40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7" name="直接连接符 6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8" name="矩形 7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pic>
        <p:nvPicPr>
          <p:cNvPr id="2" name="图片 1"/>
          <p:cNvPicPr>
            <a:picLocks noChangeAspect="1"/>
          </p:cNvPicPr>
          <p:nvPr userDrawn="1"/>
        </p:nvPicPr>
        <p:blipFill>
          <a:blip r:embed="rId3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内容占位符 6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132715" y="1656080"/>
            <a:ext cx="5723255" cy="4351655"/>
          </a:xfrm>
          <a:prstGeom prst="rect">
            <a:avLst/>
          </a:prstGeom>
        </p:spPr>
      </p:pic>
      <p:sp>
        <p:nvSpPr>
          <p:cNvPr id="22" name="矩形 23"/>
          <p:cNvSpPr>
            <a:spLocks noChangeArrowheads="1"/>
          </p:cNvSpPr>
          <p:nvPr/>
        </p:nvSpPr>
        <p:spPr bwMode="auto">
          <a:xfrm>
            <a:off x="110116" y="279078"/>
            <a:ext cx="12081928" cy="70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just" eaLnBrk="0" hangingPunct="0">
              <a:lnSpc>
                <a:spcPct val="110000"/>
              </a:lnSpc>
              <a:spcBef>
                <a:spcPct val="20000"/>
              </a:spcBef>
              <a:buSzPct val="100000"/>
              <a:buFont typeface="Wingdings" panose="05000000000000000000" pitchFamily="2" charset="2"/>
              <a:buChar char="p"/>
              <a:defRPr sz="24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1pPr>
            <a:lvl2pPr marL="742950" indent="-285750" algn="just" eaLnBrk="0" hangingPunct="0">
              <a:lnSpc>
                <a:spcPct val="110000"/>
              </a:lnSpc>
              <a:spcBef>
                <a:spcPct val="20000"/>
              </a:spcBef>
              <a:buClr>
                <a:srgbClr val="A50021"/>
              </a:buClr>
              <a:buFont typeface="Wingdings" panose="05000000000000000000" pitchFamily="2" charset="2"/>
              <a:buChar char="Ø"/>
              <a:defRPr sz="20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2pPr>
            <a:lvl3pPr marL="1143000" indent="-228600" algn="just" eaLnBrk="0" hangingPunct="0">
              <a:spcBef>
                <a:spcPct val="20000"/>
              </a:spcBef>
              <a:buChar char="•"/>
              <a:defRPr sz="24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SzTx/>
              <a:buNone/>
            </a:pPr>
            <a:r>
              <a:rPr lang="en-US" altLang="zh-CN" sz="40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XAFS</a:t>
            </a:r>
            <a:r>
              <a:rPr lang="zh-CN" altLang="en-US" sz="40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数据质量判断</a:t>
            </a:r>
            <a:endParaRPr lang="zh-CN" altLang="en-US" sz="40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" name="矩形 5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4916805" y="1109345"/>
            <a:ext cx="2605405" cy="829945"/>
          </a:xfrm>
          <a:prstGeom prst="rect">
            <a:avLst/>
          </a:prstGeom>
          <a:ln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r>
              <a:rPr lang="en-US" altLang="zh-CN" sz="16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</a:rPr>
              <a:t>ITorIF</a:t>
            </a:r>
            <a:r>
              <a:rPr lang="zh-CN" altLang="en-US" sz="16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：透射的光强信号</a:t>
            </a:r>
            <a:endParaRPr lang="zh-CN" altLang="en-US" sz="16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en-US" altLang="zh-CN" sz="16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Time</a:t>
            </a:r>
            <a:r>
              <a:rPr lang="zh-CN" altLang="en-US" sz="16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：每个点的积分时间。</a:t>
            </a:r>
            <a:endParaRPr lang="zh-CN" altLang="en-US" sz="16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en-US" altLang="zh-CN" sz="16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mu</a:t>
            </a:r>
            <a:r>
              <a:rPr lang="zh-CN" altLang="en-US" sz="16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：计算出来的吸收系数。</a:t>
            </a:r>
            <a:endParaRPr lang="zh-CN" altLang="en-US" sz="16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" name="下箭头 9"/>
          <p:cNvSpPr/>
          <p:nvPr/>
        </p:nvSpPr>
        <p:spPr>
          <a:xfrm rot="18600000">
            <a:off x="2704465" y="1163955"/>
            <a:ext cx="184785" cy="914400"/>
          </a:xfrm>
          <a:prstGeom prst="down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accent6"/>
              </a:solidFill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876935" y="1109345"/>
            <a:ext cx="1510030" cy="337185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92D050"/>
                </a:solidFill>
              </a14:hiddenFill>
            </a:ext>
          </a:extLst>
        </p:spPr>
        <p:txBody>
          <a:bodyPr wrap="square" rtlCol="0">
            <a:spAutoFit/>
          </a:bodyPr>
          <a:lstStyle/>
          <a:p>
            <a:r>
              <a:rPr lang="zh-CN" altLang="en-US" sz="16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扫描点的能量</a:t>
            </a:r>
            <a:endParaRPr lang="zh-CN" altLang="en-US" sz="16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2835910" y="1109345"/>
            <a:ext cx="1631950" cy="583565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zh-CN" sz="16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I0:</a:t>
            </a:r>
            <a:r>
              <a:rPr lang="zh-CN" altLang="en-US" sz="16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对应能量点的入射光强数据</a:t>
            </a:r>
            <a:endParaRPr lang="zh-CN" altLang="en-US" sz="16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3" name="下箭头 12"/>
          <p:cNvSpPr/>
          <p:nvPr/>
        </p:nvSpPr>
        <p:spPr>
          <a:xfrm flipH="1">
            <a:off x="3293745" y="1656080"/>
            <a:ext cx="204470" cy="274955"/>
          </a:xfrm>
          <a:prstGeom prst="down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accent6"/>
              </a:solidFill>
            </a:endParaRPr>
          </a:p>
        </p:txBody>
      </p:sp>
      <p:sp>
        <p:nvSpPr>
          <p:cNvPr id="14" name="下箭头 13"/>
          <p:cNvSpPr/>
          <p:nvPr/>
        </p:nvSpPr>
        <p:spPr>
          <a:xfrm rot="4200000">
            <a:off x="4338955" y="1422400"/>
            <a:ext cx="243205" cy="743585"/>
          </a:xfrm>
          <a:prstGeom prst="down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accent6"/>
              </a:solidFill>
            </a:endParaRPr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8825" y="2285365"/>
            <a:ext cx="6361430" cy="3846830"/>
          </a:xfrm>
          <a:prstGeom prst="rect">
            <a:avLst/>
          </a:prstGeom>
        </p:spPr>
      </p:pic>
      <p:sp>
        <p:nvSpPr>
          <p:cNvPr id="16" name="文本框 15"/>
          <p:cNvSpPr txBox="1"/>
          <p:nvPr/>
        </p:nvSpPr>
        <p:spPr>
          <a:xfrm>
            <a:off x="7587615" y="1220470"/>
            <a:ext cx="4264025" cy="1064260"/>
          </a:xfrm>
          <a:prstGeom prst="rect">
            <a:avLst/>
          </a:prstGeom>
          <a:ln>
            <a:solidFill>
              <a:srgbClr val="00B050"/>
            </a:solidFill>
          </a:ln>
        </p:spPr>
        <p:txBody>
          <a:bodyPr wrap="square">
            <a:noAutofit/>
          </a:bodyPr>
          <a:lstStyle/>
          <a:p>
            <a:r>
              <a:rPr lang="en-US" altLang="zh-CN">
                <a:solidFill>
                  <a:srgbClr val="FF0000"/>
                </a:solidFill>
                <a:latin typeface="Times New Roman" panose="02020603050405020304"/>
                <a:ea typeface="Times New Roman" panose="02020603050405020304"/>
              </a:rPr>
              <a:t>E</a:t>
            </a:r>
            <a:r>
              <a:rPr lang="zh-CN" altLang="en-US">
                <a:solidFill>
                  <a:srgbClr val="FF0000"/>
                </a:solidFill>
                <a:latin typeface="Times New Roman" panose="02020603050405020304"/>
                <a:ea typeface="Times New Roman" panose="02020603050405020304"/>
              </a:rPr>
              <a:t>空间</a:t>
            </a:r>
            <a:r>
              <a:rPr lang="zh-CN" altLang="en-US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：光谱信号正弦波动趋势正常</a:t>
            </a:r>
            <a:endParaRPr lang="zh-CN" altLang="en-US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K</a:t>
            </a:r>
            <a:r>
              <a:rPr lang="zh-CN" altLang="en-US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空间：</a:t>
            </a:r>
            <a:r>
              <a:rPr lang="zh-CN" altLang="en-US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正弦波动清晰可见达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10</a:t>
            </a:r>
            <a:r>
              <a:rPr lang="zh-CN" altLang="en-US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以上</a:t>
            </a:r>
            <a:endParaRPr lang="zh-CN" altLang="en-US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R</a:t>
            </a:r>
            <a:r>
              <a:rPr lang="zh-CN" altLang="en-US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空间：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M-M</a:t>
            </a:r>
            <a:r>
              <a:rPr lang="zh-CN" altLang="en-US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键在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2~3</a:t>
            </a:r>
            <a:r>
              <a:rPr lang="zh-CN" altLang="en-US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M-O(N)</a:t>
            </a:r>
            <a:r>
              <a:rPr lang="zh-CN" altLang="en-US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键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1~2</a:t>
            </a:r>
            <a:endParaRPr lang="zh-CN" altLang="en-US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7" name="图片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5970" y="2446020"/>
            <a:ext cx="6096000" cy="3686175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 userDrawn="1"/>
        </p:nvPicPr>
        <p:blipFill>
          <a:blip r:embed="rId4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833" y="1520832"/>
            <a:ext cx="8091432" cy="4892879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8480612" y="2270529"/>
            <a:ext cx="3711388" cy="8744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CN" altLang="en-US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边后又出现吸收边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对应</a:t>
            </a:r>
            <a:r>
              <a:rPr lang="zh-CN" altLang="en-US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第二种金属元素（</a:t>
            </a:r>
            <a:r>
              <a:rPr lang="en-US" altLang="zh-CN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Zn</a:t>
            </a:r>
            <a:r>
              <a:rPr lang="zh-CN" altLang="en-US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的</a:t>
            </a:r>
            <a:r>
              <a:rPr lang="en-US" altLang="zh-CN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K</a:t>
            </a:r>
            <a:r>
              <a:rPr lang="zh-CN" altLang="en-US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边）吸收</a:t>
            </a:r>
            <a:endParaRPr lang="en-US" altLang="zh-CN" sz="18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5626735" y="2992599"/>
            <a:ext cx="1715359" cy="1104005"/>
          </a:xfrm>
          <a:prstGeom prst="rect">
            <a:avLst/>
          </a:prstGeom>
          <a:noFill/>
          <a:ln w="2857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 dirty="0">
              <a:solidFill>
                <a:srgbClr val="FF0000"/>
              </a:solidFill>
            </a:endParaRPr>
          </a:p>
          <a:p>
            <a:pPr algn="ctr"/>
            <a:endParaRPr lang="en-US" altLang="zh-CN" dirty="0">
              <a:solidFill>
                <a:srgbClr val="FF0000"/>
              </a:solidFill>
            </a:endParaRPr>
          </a:p>
          <a:p>
            <a:pPr algn="ctr"/>
            <a:endParaRPr lang="en-US" altLang="zh-CN" dirty="0">
              <a:solidFill>
                <a:srgbClr val="FF0000"/>
              </a:solidFill>
            </a:endParaRPr>
          </a:p>
        </p:txBody>
      </p:sp>
      <p:sp>
        <p:nvSpPr>
          <p:cNvPr id="8" name="标题 1"/>
          <p:cNvSpPr txBox="1"/>
          <p:nvPr/>
        </p:nvSpPr>
        <p:spPr>
          <a:xfrm>
            <a:off x="1048385" y="182245"/>
            <a:ext cx="10514965" cy="716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台式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XAFS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样品精扫（</a:t>
            </a:r>
            <a:r>
              <a:rPr lang="en-US" altLang="zh-CN" b="1" dirty="0" err="1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CuZn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双金属实例）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" name="矩形 9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251131" y="1195302"/>
            <a:ext cx="6244017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zh-CN" altLang="en-US" sz="2000" b="1" dirty="0"/>
              <a:t>待测元素为</a:t>
            </a:r>
            <a:r>
              <a:rPr lang="en-US" altLang="zh-CN" sz="2000" b="1" dirty="0"/>
              <a:t>Cu</a:t>
            </a:r>
            <a:r>
              <a:rPr lang="zh-CN" altLang="en-US" sz="2000" b="1" dirty="0"/>
              <a:t>，</a:t>
            </a:r>
            <a:r>
              <a:rPr lang="en-US" altLang="zh-CN" sz="2000" b="1" dirty="0"/>
              <a:t> </a:t>
            </a:r>
            <a:r>
              <a:rPr lang="zh-CN" altLang="en-US" sz="2000" b="1" dirty="0"/>
              <a:t>样品</a:t>
            </a:r>
            <a:r>
              <a:rPr lang="en-US" altLang="zh-CN" sz="2000" b="1" dirty="0" err="1"/>
              <a:t>CuZnAL</a:t>
            </a:r>
            <a:r>
              <a:rPr lang="en-US" altLang="zh-CN" sz="2000" b="1" dirty="0"/>
              <a:t> powder </a:t>
            </a:r>
            <a:r>
              <a:rPr lang="zh-CN" altLang="en-US" sz="2000" b="1" dirty="0"/>
              <a:t>加</a:t>
            </a:r>
            <a:r>
              <a:rPr lang="en-US" altLang="zh-CN" sz="2000" b="1" dirty="0"/>
              <a:t>BN</a:t>
            </a:r>
            <a:r>
              <a:rPr lang="zh-CN" altLang="en-US" sz="2000" b="1" dirty="0"/>
              <a:t>压片制样</a:t>
            </a:r>
            <a:endParaRPr lang="zh-CN" altLang="en-US" sz="2000" b="1" dirty="0"/>
          </a:p>
        </p:txBody>
      </p:sp>
      <p:sp>
        <p:nvSpPr>
          <p:cNvPr id="3" name="文本框 2"/>
          <p:cNvSpPr txBox="1"/>
          <p:nvPr/>
        </p:nvSpPr>
        <p:spPr>
          <a:xfrm>
            <a:off x="8350623" y="3967271"/>
            <a:ext cx="371138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FF0000"/>
                </a:solidFill>
              </a:rPr>
              <a:t>Zn K edge 9659eV</a:t>
            </a:r>
            <a:endParaRPr lang="en-US" altLang="zh-CN" sz="2800" b="1" dirty="0">
              <a:solidFill>
                <a:srgbClr val="FF0000"/>
              </a:solidFill>
            </a:endParaRPr>
          </a:p>
        </p:txBody>
      </p:sp>
      <p:cxnSp>
        <p:nvCxnSpPr>
          <p:cNvPr id="11" name="直接箭头连接符 10"/>
          <p:cNvCxnSpPr/>
          <p:nvPr/>
        </p:nvCxnSpPr>
        <p:spPr>
          <a:xfrm>
            <a:off x="7221071" y="3928933"/>
            <a:ext cx="1284194" cy="261610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图片 1"/>
          <p:cNvPicPr>
            <a:picLocks noChangeAspect="1"/>
          </p:cNvPicPr>
          <p:nvPr userDrawn="1"/>
        </p:nvPicPr>
        <p:blipFill>
          <a:blip r:embed="rId2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矩形 23"/>
          <p:cNvSpPr>
            <a:spLocks noChangeArrowheads="1"/>
          </p:cNvSpPr>
          <p:nvPr/>
        </p:nvSpPr>
        <p:spPr bwMode="auto">
          <a:xfrm>
            <a:off x="110116" y="279078"/>
            <a:ext cx="12081928" cy="70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just" eaLnBrk="0" hangingPunct="0">
              <a:lnSpc>
                <a:spcPct val="110000"/>
              </a:lnSpc>
              <a:spcBef>
                <a:spcPct val="20000"/>
              </a:spcBef>
              <a:buSzPct val="100000"/>
              <a:buFont typeface="Wingdings" panose="05000000000000000000" pitchFamily="2" charset="2"/>
              <a:buChar char="p"/>
              <a:defRPr sz="24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1pPr>
            <a:lvl2pPr marL="742950" indent="-285750" algn="just" eaLnBrk="0" hangingPunct="0">
              <a:lnSpc>
                <a:spcPct val="110000"/>
              </a:lnSpc>
              <a:spcBef>
                <a:spcPct val="20000"/>
              </a:spcBef>
              <a:buClr>
                <a:srgbClr val="A50021"/>
              </a:buClr>
              <a:buFont typeface="Wingdings" panose="05000000000000000000" pitchFamily="2" charset="2"/>
              <a:buChar char="Ø"/>
              <a:defRPr sz="20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2pPr>
            <a:lvl3pPr marL="1143000" indent="-228600" algn="just" eaLnBrk="0" hangingPunct="0">
              <a:spcBef>
                <a:spcPct val="20000"/>
              </a:spcBef>
              <a:buChar char="•"/>
              <a:defRPr sz="24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SzTx/>
              <a:buNone/>
            </a:pPr>
            <a:r>
              <a:rPr lang="zh-CN" altLang="en-US" sz="40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数据处理（</a:t>
            </a:r>
            <a:r>
              <a:rPr lang="en-US" altLang="zh-CN" sz="4000" dirty="0" err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CuZnAl</a:t>
            </a:r>
            <a:r>
              <a:rPr lang="zh-CN" altLang="en-US" sz="40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样品）</a:t>
            </a:r>
            <a:endParaRPr lang="en-US" altLang="zh-CN" sz="40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" name="矩形 5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45150" y="1017905"/>
            <a:ext cx="5498465" cy="332486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375" y="1055370"/>
            <a:ext cx="5098415" cy="308356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8655" y="1059815"/>
            <a:ext cx="5291455" cy="319976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505" y="4106545"/>
            <a:ext cx="4542155" cy="2746375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3340" y="4138930"/>
            <a:ext cx="4533265" cy="2741295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3780155" y="2041525"/>
            <a:ext cx="1500505" cy="1092200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>
              <a:solidFill>
                <a:srgbClr val="FF0000"/>
              </a:solidFill>
            </a:endParaRPr>
          </a:p>
          <a:p>
            <a:pPr algn="ctr"/>
            <a:endParaRPr lang="en-US" altLang="zh-CN">
              <a:solidFill>
                <a:srgbClr val="FF0000"/>
              </a:solidFill>
            </a:endParaRPr>
          </a:p>
          <a:p>
            <a:pPr algn="ctr"/>
            <a:r>
              <a:rPr lang="en-US" altLang="zh-CN">
                <a:solidFill>
                  <a:srgbClr val="FF0000"/>
                </a:solidFill>
              </a:rPr>
              <a:t>Zn K edge 9659eV</a:t>
            </a:r>
            <a:endParaRPr lang="en-US" altLang="zh-CN">
              <a:solidFill>
                <a:srgbClr val="FF0000"/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 userDrawn="1"/>
        </p:nvPicPr>
        <p:blipFill>
          <a:blip r:embed="rId6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内容占位符 8"/>
          <p:cNvPicPr>
            <a:picLocks noGrp="1" noChangeAspect="1"/>
          </p:cNvPicPr>
          <p:nvPr>
            <p:ph idx="1"/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677" y="1622429"/>
            <a:ext cx="9004770" cy="4720586"/>
          </a:xfrm>
        </p:spPr>
      </p:pic>
      <p:sp>
        <p:nvSpPr>
          <p:cNvPr id="4" name="标题 1"/>
          <p:cNvSpPr txBox="1"/>
          <p:nvPr/>
        </p:nvSpPr>
        <p:spPr>
          <a:xfrm>
            <a:off x="1048385" y="182245"/>
            <a:ext cx="10514965" cy="716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台式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XAFS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样品精扫（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La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实例）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" name="矩形 5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7" name="内容占位符 9"/>
          <p:cNvSpPr txBox="1"/>
          <p:nvPr/>
        </p:nvSpPr>
        <p:spPr>
          <a:xfrm>
            <a:off x="9305365" y="1418627"/>
            <a:ext cx="3108964" cy="359712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60000"/>
              </a:lnSpc>
            </a:pPr>
            <a:r>
              <a:rPr lang="en-US" altLang="zh-CN" sz="2400" b="1" dirty="0">
                <a:solidFill>
                  <a:srgbClr val="FF0000"/>
                </a:solidFill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Sample: La</a:t>
            </a:r>
            <a:r>
              <a:rPr lang="en-US" altLang="zh-CN" sz="2400" b="1" baseline="-25000" dirty="0">
                <a:solidFill>
                  <a:srgbClr val="FF0000"/>
                </a:solidFill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2</a:t>
            </a:r>
            <a:r>
              <a:rPr lang="en-US" altLang="zh-CN" sz="2400" b="1" dirty="0">
                <a:solidFill>
                  <a:srgbClr val="FF0000"/>
                </a:solidFill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O</a:t>
            </a:r>
            <a:r>
              <a:rPr lang="en-US" altLang="zh-CN" sz="2400" b="1" baseline="-25000" dirty="0">
                <a:solidFill>
                  <a:srgbClr val="FF0000"/>
                </a:solidFill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3</a:t>
            </a:r>
            <a:r>
              <a:rPr lang="en-US" altLang="zh-CN" sz="2400" b="1" dirty="0">
                <a:solidFill>
                  <a:srgbClr val="FF0000"/>
                </a:solidFill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 powder</a:t>
            </a:r>
            <a:endParaRPr lang="en-US" altLang="zh-CN" sz="2400" b="1" dirty="0">
              <a:solidFill>
                <a:srgbClr val="FF0000"/>
              </a:solidFill>
              <a:latin typeface="华文宋体" panose="02010600040101010101" pitchFamily="2" charset="-122"/>
              <a:ea typeface="华文宋体" panose="02010600040101010101" pitchFamily="2" charset="-122"/>
              <a:sym typeface="+mn-ea"/>
            </a:endParaRPr>
          </a:p>
          <a:p>
            <a:pPr>
              <a:lnSpc>
                <a:spcPct val="160000"/>
              </a:lnSpc>
            </a:pPr>
            <a:r>
              <a:rPr lang="en-US" altLang="zh-CN" sz="2400" b="1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L</a:t>
            </a:r>
            <a:r>
              <a:rPr lang="en-US" altLang="zh-CN" sz="2400" b="1" baseline="-25000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3</a:t>
            </a:r>
            <a:r>
              <a:rPr lang="en-US" altLang="zh-CN" sz="2400" b="1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 edge E</a:t>
            </a:r>
            <a:r>
              <a:rPr lang="en-US" altLang="zh-CN" sz="2400" b="1" baseline="-25000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0</a:t>
            </a:r>
            <a:r>
              <a:rPr lang="en-US" altLang="zh-CN" sz="2400" b="1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:5483eV</a:t>
            </a:r>
            <a:endParaRPr lang="en-US" altLang="zh-CN" sz="2400" b="1" dirty="0">
              <a:latin typeface="华文宋体" panose="02010600040101010101" pitchFamily="2" charset="-122"/>
              <a:ea typeface="华文宋体" panose="02010600040101010101" pitchFamily="2" charset="-122"/>
              <a:sym typeface="+mn-ea"/>
            </a:endParaRPr>
          </a:p>
          <a:p>
            <a:pPr>
              <a:lnSpc>
                <a:spcPct val="160000"/>
              </a:lnSpc>
            </a:pPr>
            <a:r>
              <a:rPr lang="en-US" altLang="zh-CN" sz="2400" b="1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L</a:t>
            </a:r>
            <a:r>
              <a:rPr lang="en-US" altLang="zh-CN" sz="2400" b="1" baseline="-25000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2 </a:t>
            </a:r>
            <a:r>
              <a:rPr lang="en-US" altLang="zh-CN" sz="2400" b="1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edge E</a:t>
            </a:r>
            <a:r>
              <a:rPr lang="en-US" altLang="zh-CN" sz="2400" b="1" baseline="-25000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0</a:t>
            </a:r>
            <a:r>
              <a:rPr lang="en-US" altLang="zh-CN" sz="2400" b="1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:5891 eV</a:t>
            </a:r>
            <a:endParaRPr lang="en-US" altLang="zh-CN" sz="2400" b="1" dirty="0">
              <a:latin typeface="华文宋体" panose="02010600040101010101" pitchFamily="2" charset="-122"/>
              <a:ea typeface="华文宋体" panose="02010600040101010101" pitchFamily="2" charset="-122"/>
              <a:sym typeface="+mn-ea"/>
            </a:endParaRPr>
          </a:p>
          <a:p>
            <a:pPr>
              <a:lnSpc>
                <a:spcPct val="160000"/>
              </a:lnSpc>
            </a:pPr>
            <a:r>
              <a:rPr lang="zh-CN" altLang="en-US" sz="2400" b="1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差值</a:t>
            </a:r>
            <a:r>
              <a:rPr lang="en-US" altLang="zh-CN" sz="2400" b="1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408 eV </a:t>
            </a:r>
            <a:r>
              <a:rPr lang="zh-CN" altLang="en-US" sz="2400" b="1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扩展边干扰</a:t>
            </a:r>
            <a:endParaRPr lang="zh-CN" altLang="en-US" sz="2400" b="1" dirty="0">
              <a:latin typeface="华文宋体" panose="02010600040101010101" pitchFamily="2" charset="-122"/>
              <a:ea typeface="华文宋体" panose="02010600040101010101" pitchFamily="2" charset="-122"/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51131" y="1195302"/>
            <a:ext cx="6607899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zh-CN" altLang="en-US" sz="2000" b="1" dirty="0"/>
              <a:t>待测元素为</a:t>
            </a:r>
            <a:r>
              <a:rPr lang="en-US" altLang="zh-CN" sz="2000" b="1" dirty="0"/>
              <a:t>La</a:t>
            </a:r>
            <a:r>
              <a:rPr lang="zh-CN" altLang="en-US" sz="2000" b="1" dirty="0"/>
              <a:t>，</a:t>
            </a:r>
            <a:r>
              <a:rPr lang="en-US" altLang="zh-CN" sz="2000" b="1" dirty="0"/>
              <a:t> L</a:t>
            </a:r>
            <a:r>
              <a:rPr lang="en-US" altLang="zh-CN" sz="2000" b="1" baseline="-25000" dirty="0"/>
              <a:t>3</a:t>
            </a:r>
            <a:r>
              <a:rPr lang="en-US" altLang="zh-CN" sz="2000" b="1" dirty="0"/>
              <a:t> </a:t>
            </a:r>
            <a:r>
              <a:rPr lang="zh-CN" altLang="en-US" sz="2000" b="1" dirty="0"/>
              <a:t>边</a:t>
            </a:r>
            <a:r>
              <a:rPr lang="en-US" altLang="zh-CN" sz="2000" b="1" dirty="0"/>
              <a:t>, </a:t>
            </a:r>
            <a:r>
              <a:rPr lang="zh-CN" altLang="en-US" sz="2000" b="1" dirty="0"/>
              <a:t>样品钙钛矿</a:t>
            </a:r>
            <a:r>
              <a:rPr lang="en-US" altLang="zh-CN" sz="2000" b="1" dirty="0"/>
              <a:t> powder</a:t>
            </a:r>
            <a:r>
              <a:rPr lang="zh-CN" altLang="en-US" sz="2000" b="1" dirty="0"/>
              <a:t>加</a:t>
            </a:r>
            <a:r>
              <a:rPr lang="en-US" altLang="zh-CN" sz="2000" b="1" dirty="0"/>
              <a:t>BN</a:t>
            </a:r>
            <a:r>
              <a:rPr lang="zh-CN" altLang="en-US" sz="2000" b="1" dirty="0"/>
              <a:t>压片制样</a:t>
            </a:r>
            <a:endParaRPr lang="zh-CN" altLang="en-US" sz="2000" b="1" dirty="0"/>
          </a:p>
        </p:txBody>
      </p:sp>
      <p:pic>
        <p:nvPicPr>
          <p:cNvPr id="2" name="图片 1"/>
          <p:cNvPicPr>
            <a:picLocks noChangeAspect="1"/>
          </p:cNvPicPr>
          <p:nvPr userDrawn="1"/>
        </p:nvPicPr>
        <p:blipFill>
          <a:blip r:embed="rId2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内容占位符 8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190619" y="1719247"/>
            <a:ext cx="8903662" cy="4623768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5082988" y="3642248"/>
            <a:ext cx="1490719" cy="586847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FF0000"/>
                </a:solidFill>
              </a:ln>
              <a:noFill/>
            </a:endParaRPr>
          </a:p>
        </p:txBody>
      </p:sp>
      <p:sp>
        <p:nvSpPr>
          <p:cNvPr id="4" name="标题 1"/>
          <p:cNvSpPr txBox="1"/>
          <p:nvPr/>
        </p:nvSpPr>
        <p:spPr>
          <a:xfrm>
            <a:off x="1048385" y="182245"/>
            <a:ext cx="10514965" cy="716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台式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XAFS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样品精扫（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W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实例）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" name="矩形 5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11" name="内容占位符 9"/>
          <p:cNvSpPr txBox="1"/>
          <p:nvPr/>
        </p:nvSpPr>
        <p:spPr>
          <a:xfrm>
            <a:off x="9029699" y="1719247"/>
            <a:ext cx="3653131" cy="43789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60000"/>
              </a:lnSpc>
            </a:pPr>
            <a:r>
              <a:rPr lang="en-US" altLang="zh-CN" sz="2000" b="1" dirty="0">
                <a:solidFill>
                  <a:srgbClr val="FF0000"/>
                </a:solidFill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Sample: W powder</a:t>
            </a:r>
            <a:endParaRPr lang="en-US" altLang="zh-CN" sz="2000" b="1" dirty="0">
              <a:solidFill>
                <a:srgbClr val="FF0000"/>
              </a:solidFill>
              <a:latin typeface="华文宋体" panose="02010600040101010101" pitchFamily="2" charset="-122"/>
              <a:ea typeface="华文宋体" panose="02010600040101010101" pitchFamily="2" charset="-122"/>
              <a:sym typeface="+mn-ea"/>
            </a:endParaRPr>
          </a:p>
          <a:p>
            <a:pPr>
              <a:lnSpc>
                <a:spcPct val="160000"/>
              </a:lnSpc>
            </a:pPr>
            <a:r>
              <a:rPr lang="en-US" altLang="zh-CN" sz="2000" b="1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L</a:t>
            </a:r>
            <a:r>
              <a:rPr lang="en-US" altLang="zh-CN" sz="2000" b="1" baseline="-25000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3</a:t>
            </a:r>
            <a:r>
              <a:rPr lang="en-US" altLang="zh-CN" sz="2000" b="1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 edge E</a:t>
            </a:r>
            <a:r>
              <a:rPr lang="en-US" altLang="zh-CN" sz="2000" b="1" baseline="-25000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0</a:t>
            </a:r>
            <a:r>
              <a:rPr lang="en-US" altLang="zh-CN" sz="2000" b="1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: 10207eV</a:t>
            </a:r>
            <a:endParaRPr lang="en-US" altLang="zh-CN" sz="2000" b="1" dirty="0">
              <a:latin typeface="华文宋体" panose="02010600040101010101" pitchFamily="2" charset="-122"/>
              <a:ea typeface="华文宋体" panose="02010600040101010101" pitchFamily="2" charset="-122"/>
              <a:sym typeface="+mn-ea"/>
            </a:endParaRPr>
          </a:p>
          <a:p>
            <a:pPr>
              <a:lnSpc>
                <a:spcPct val="160000"/>
              </a:lnSpc>
            </a:pPr>
            <a:r>
              <a:rPr lang="en-US" altLang="zh-CN" sz="2000" b="1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L</a:t>
            </a:r>
            <a:r>
              <a:rPr lang="en-US" altLang="zh-CN" sz="2000" b="1" baseline="-25000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2</a:t>
            </a:r>
            <a:r>
              <a:rPr lang="en-US" altLang="zh-CN" sz="2000" b="1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 edge E</a:t>
            </a:r>
            <a:r>
              <a:rPr lang="en-US" altLang="zh-CN" sz="2000" b="1" baseline="-25000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0</a:t>
            </a:r>
            <a:r>
              <a:rPr lang="en-US" altLang="zh-CN" sz="2000" b="1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: 11544 eV</a:t>
            </a:r>
            <a:endParaRPr lang="en-US" altLang="zh-CN" sz="2000" b="1" dirty="0">
              <a:latin typeface="华文宋体" panose="02010600040101010101" pitchFamily="2" charset="-122"/>
              <a:ea typeface="华文宋体" panose="02010600040101010101" pitchFamily="2" charset="-122"/>
              <a:sym typeface="+mn-ea"/>
            </a:endParaRPr>
          </a:p>
          <a:p>
            <a:pPr>
              <a:lnSpc>
                <a:spcPct val="160000"/>
              </a:lnSpc>
            </a:pPr>
            <a:r>
              <a:rPr lang="zh-CN" altLang="en-US" sz="2000" b="1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差值</a:t>
            </a:r>
            <a:r>
              <a:rPr lang="en-US" altLang="zh-CN" sz="2000" b="1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1337</a:t>
            </a:r>
            <a:r>
              <a:rPr lang="zh-CN" altLang="en-US" sz="2000" b="1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，扩展边不影响</a:t>
            </a:r>
            <a:endParaRPr lang="en-US" altLang="zh-CN" sz="2000" b="1" dirty="0">
              <a:latin typeface="华文宋体" panose="02010600040101010101" pitchFamily="2" charset="-122"/>
              <a:ea typeface="华文宋体" panose="02010600040101010101" pitchFamily="2" charset="-122"/>
              <a:sym typeface="+mn-ea"/>
            </a:endParaRPr>
          </a:p>
          <a:p>
            <a:pPr>
              <a:lnSpc>
                <a:spcPct val="160000"/>
              </a:lnSpc>
            </a:pPr>
            <a:r>
              <a:rPr lang="zh-CN" altLang="en-US" sz="2000" b="1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边后</a:t>
            </a:r>
            <a:r>
              <a:rPr lang="en-US" altLang="zh-CN" sz="2000" b="1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500</a:t>
            </a:r>
            <a:r>
              <a:rPr lang="zh-CN" altLang="en-US" sz="2000" b="1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出现异常振荡</a:t>
            </a:r>
            <a:endParaRPr lang="en-US" altLang="zh-CN" sz="2000" b="1" dirty="0">
              <a:latin typeface="华文宋体" panose="02010600040101010101" pitchFamily="2" charset="-122"/>
              <a:ea typeface="华文宋体" panose="02010600040101010101" pitchFamily="2" charset="-122"/>
              <a:sym typeface="+mn-ea"/>
            </a:endParaRPr>
          </a:p>
          <a:p>
            <a:pPr>
              <a:lnSpc>
                <a:spcPct val="160000"/>
              </a:lnSpc>
            </a:pPr>
            <a:r>
              <a:rPr lang="zh-CN" altLang="en-US" sz="2000" b="1" dirty="0">
                <a:latin typeface="华文宋体" panose="02010600040101010101" pitchFamily="2" charset="-122"/>
                <a:ea typeface="华文宋体" panose="02010600040101010101" pitchFamily="2" charset="-122"/>
                <a:sym typeface="+mn-ea"/>
              </a:rPr>
              <a:t>原因？</a:t>
            </a:r>
            <a:endParaRPr lang="en-US" altLang="zh-CN" sz="2000" b="1" dirty="0">
              <a:latin typeface="华文宋体" panose="02010600040101010101" pitchFamily="2" charset="-122"/>
              <a:ea typeface="华文宋体" panose="02010600040101010101" pitchFamily="2" charset="-122"/>
              <a:sym typeface="+mn-ea"/>
            </a:endParaRPr>
          </a:p>
          <a:p>
            <a:pPr>
              <a:lnSpc>
                <a:spcPct val="160000"/>
              </a:lnSpc>
            </a:pPr>
            <a:endParaRPr lang="zh-CN" altLang="en-US" sz="2000" b="1" dirty="0">
              <a:latin typeface="华文宋体" panose="02010600040101010101" pitchFamily="2" charset="-122"/>
              <a:ea typeface="华文宋体" panose="02010600040101010101" pitchFamily="2" charset="-122"/>
              <a:sym typeface="+mn-ea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251131" y="1195302"/>
            <a:ext cx="6194324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zh-CN" altLang="en-US" sz="2000" b="1" dirty="0"/>
              <a:t>待测元素为</a:t>
            </a:r>
            <a:r>
              <a:rPr lang="en-US" altLang="zh-CN" sz="2000" b="1" dirty="0"/>
              <a:t>W ,  L</a:t>
            </a:r>
            <a:r>
              <a:rPr lang="en-US" altLang="zh-CN" sz="2000" b="1" baseline="-25000" dirty="0"/>
              <a:t>3</a:t>
            </a:r>
            <a:r>
              <a:rPr lang="zh-CN" altLang="en-US" sz="2000" b="1" dirty="0"/>
              <a:t>边，样品 </a:t>
            </a:r>
            <a:r>
              <a:rPr lang="en-US" altLang="zh-CN" sz="2000" b="1" dirty="0"/>
              <a:t>W powder</a:t>
            </a:r>
            <a:r>
              <a:rPr lang="zh-CN" altLang="en-US" sz="2000" b="1" dirty="0"/>
              <a:t>加</a:t>
            </a:r>
            <a:r>
              <a:rPr lang="en-US" altLang="zh-CN" sz="2000" b="1" dirty="0"/>
              <a:t>BN</a:t>
            </a:r>
            <a:r>
              <a:rPr lang="zh-CN" altLang="en-US" sz="2000" b="1" dirty="0"/>
              <a:t>压片制样</a:t>
            </a:r>
            <a:endParaRPr lang="zh-CN" altLang="en-US" sz="2000" b="1" dirty="0"/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8248" y="3750779"/>
            <a:ext cx="5016175" cy="303321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1896" y="3798921"/>
            <a:ext cx="5016175" cy="303321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8385" y="182245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台式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XAFS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样品精扫（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Fe K 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边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XAFS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谱图）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1631" y="1019796"/>
            <a:ext cx="5016175" cy="3033218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1889" y="1019796"/>
            <a:ext cx="5122948" cy="3097782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7658300" y="1367657"/>
            <a:ext cx="1058391" cy="69446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 anchor="t">
            <a:noAutofit/>
          </a:bodyPr>
          <a:lstStyle/>
          <a:p>
            <a:pPr indent="0" fontAlgn="auto">
              <a:lnSpc>
                <a:spcPct val="150000"/>
              </a:lnSpc>
            </a:pPr>
            <a:r>
              <a:rPr lang="en-US" altLang="zh-CN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K</a:t>
            </a:r>
            <a:r>
              <a:rPr lang="zh-CN" altLang="en-US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空间</a:t>
            </a:r>
            <a:endParaRPr lang="zh-CN" altLang="en-US" sz="2000" b="1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2919812" y="1367657"/>
            <a:ext cx="1058391" cy="69446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 anchor="t">
            <a:noAutofit/>
          </a:bodyPr>
          <a:lstStyle/>
          <a:p>
            <a:pPr indent="0" fontAlgn="auto">
              <a:lnSpc>
                <a:spcPct val="150000"/>
              </a:lnSpc>
            </a:pPr>
            <a:r>
              <a:rPr lang="en-US" altLang="zh-CN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E</a:t>
            </a:r>
            <a:r>
              <a:rPr lang="zh-CN" altLang="en-US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空间</a:t>
            </a:r>
            <a:endParaRPr lang="zh-CN" altLang="en-US" sz="2000" b="1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2855779" y="4171346"/>
            <a:ext cx="1058391" cy="69446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 anchor="t">
            <a:noAutofit/>
          </a:bodyPr>
          <a:lstStyle/>
          <a:p>
            <a:pPr indent="0" fontAlgn="auto">
              <a:lnSpc>
                <a:spcPct val="150000"/>
              </a:lnSpc>
            </a:pPr>
            <a:r>
              <a:rPr lang="en-US" altLang="zh-CN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R</a:t>
            </a:r>
            <a:r>
              <a:rPr lang="zh-CN" altLang="en-US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空间</a:t>
            </a:r>
            <a:endParaRPr lang="zh-CN" altLang="en-US" sz="2000" b="1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7658300" y="4171346"/>
            <a:ext cx="1058391" cy="69446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 anchor="t">
            <a:noAutofit/>
          </a:bodyPr>
          <a:lstStyle/>
          <a:p>
            <a:pPr indent="0" fontAlgn="auto">
              <a:lnSpc>
                <a:spcPct val="150000"/>
              </a:lnSpc>
            </a:pPr>
            <a:r>
              <a:rPr lang="en-US" altLang="zh-CN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q</a:t>
            </a:r>
            <a:r>
              <a:rPr lang="zh-CN" altLang="en-US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空间</a:t>
            </a:r>
            <a:endParaRPr lang="zh-CN" altLang="en-US" sz="2000" b="1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177709" y="1426595"/>
            <a:ext cx="2158415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四个样品</a:t>
            </a:r>
            <a:r>
              <a:rPr lang="en-US" altLang="zh-CN" sz="2400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:</a:t>
            </a:r>
            <a:endParaRPr lang="en-US" altLang="zh-CN" sz="2400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457200" indent="-457200">
              <a:buAutoNum type="arabicPeriod"/>
            </a:pPr>
            <a:r>
              <a:rPr lang="en-US" altLang="zh-CN" sz="2400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Fe Foil</a:t>
            </a:r>
            <a:endParaRPr lang="en-US" altLang="zh-CN" sz="2400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457200" indent="-457200">
              <a:buAutoNum type="arabicPeriod"/>
            </a:pPr>
            <a:r>
              <a:rPr lang="en-US" altLang="zh-CN" sz="2400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Fe</a:t>
            </a:r>
            <a:r>
              <a:rPr lang="en-US" altLang="zh-CN" sz="2400" baseline="-25000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en-US" altLang="zh-CN" sz="2400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O</a:t>
            </a:r>
            <a:r>
              <a:rPr lang="en-US" altLang="zh-CN" sz="2400" baseline="-25000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endParaRPr lang="en-US" altLang="zh-CN" sz="2400" baseline="-25000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457200" indent="-457200">
              <a:buAutoNum type="arabicPeriod"/>
            </a:pPr>
            <a:r>
              <a:rPr lang="en-US" altLang="zh-CN" sz="2400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Fe</a:t>
            </a:r>
            <a:r>
              <a:rPr lang="en-US" altLang="zh-CN" sz="2400" baseline="-25000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en-US" altLang="zh-CN" sz="2400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O</a:t>
            </a:r>
            <a:r>
              <a:rPr lang="en-US" altLang="zh-CN" sz="2400" baseline="-25000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4</a:t>
            </a:r>
            <a:endParaRPr lang="en-US" altLang="zh-CN" sz="2400" baseline="-25000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457200" indent="-457200">
              <a:buAutoNum type="arabicPeriod"/>
            </a:pPr>
            <a:r>
              <a:rPr lang="en-US" altLang="zh-CN" sz="2400" dirty="0" err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FePC</a:t>
            </a:r>
            <a:r>
              <a:rPr lang="en-US" altLang="zh-CN" sz="2400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en-US" altLang="zh-CN" sz="2400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en-US" altLang="zh-CN" sz="2400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</a:t>
            </a:r>
            <a:r>
              <a:rPr lang="zh-CN" altLang="en-US" sz="2400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酞菁铁</a:t>
            </a:r>
            <a:endParaRPr lang="zh-CN" altLang="en-US" sz="2400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5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19" y="1613647"/>
            <a:ext cx="7642412" cy="4585447"/>
          </a:xfrm>
          <a:prstGeom prst="rect">
            <a:avLst/>
          </a:prstGeom>
        </p:spPr>
      </p:pic>
      <p:cxnSp>
        <p:nvCxnSpPr>
          <p:cNvPr id="13" name="直接箭头连接符 12"/>
          <p:cNvCxnSpPr/>
          <p:nvPr/>
        </p:nvCxnSpPr>
        <p:spPr>
          <a:xfrm flipH="1">
            <a:off x="6439259" y="4507568"/>
            <a:ext cx="1160211" cy="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箭头连接符 15"/>
          <p:cNvCxnSpPr/>
          <p:nvPr/>
        </p:nvCxnSpPr>
        <p:spPr>
          <a:xfrm flipH="1">
            <a:off x="6712352" y="1993452"/>
            <a:ext cx="219608" cy="665331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箭头连接符 24"/>
          <p:cNvCxnSpPr/>
          <p:nvPr/>
        </p:nvCxnSpPr>
        <p:spPr>
          <a:xfrm flipH="1" flipV="1">
            <a:off x="6321939" y="5329535"/>
            <a:ext cx="323258" cy="747409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8385" y="182245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台式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XAFS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谱图初探（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Fe K edge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）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2" name="文本框 11"/>
          <p:cNvSpPr txBox="1"/>
          <p:nvPr/>
        </p:nvSpPr>
        <p:spPr>
          <a:xfrm>
            <a:off x="5586806" y="2114851"/>
            <a:ext cx="1058391" cy="69446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 anchor="t">
            <a:noAutofit/>
          </a:bodyPr>
          <a:lstStyle/>
          <a:p>
            <a:pPr indent="0" fontAlgn="auto">
              <a:lnSpc>
                <a:spcPct val="150000"/>
              </a:lnSpc>
            </a:pPr>
            <a:r>
              <a:rPr lang="en-US" altLang="zh-CN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E</a:t>
            </a:r>
            <a:r>
              <a:rPr lang="zh-CN" altLang="en-US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空间</a:t>
            </a:r>
            <a:endParaRPr lang="zh-CN" altLang="en-US" sz="2000" b="1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93007" y="1109346"/>
            <a:ext cx="4589430" cy="57191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US" altLang="zh-CN" sz="2400" b="1" dirty="0">
                <a:highlight>
                  <a:srgbClr val="FFFF00"/>
                </a:highlight>
              </a:rPr>
              <a:t>E</a:t>
            </a:r>
            <a:r>
              <a:rPr lang="zh-CN" altLang="en-US" sz="2400" b="1" dirty="0">
                <a:highlight>
                  <a:srgbClr val="FFFF00"/>
                </a:highlight>
              </a:rPr>
              <a:t>空间：</a:t>
            </a:r>
            <a:r>
              <a:rPr lang="en-US" altLang="zh-CN" sz="2400" b="1" dirty="0">
                <a:highlight>
                  <a:srgbClr val="FFFF00"/>
                </a:highlight>
              </a:rPr>
              <a:t>X</a:t>
            </a:r>
            <a:r>
              <a:rPr lang="zh-CN" altLang="en-US" sz="2400" b="1" dirty="0">
                <a:highlight>
                  <a:srgbClr val="FFFF00"/>
                </a:highlight>
              </a:rPr>
              <a:t>射线吸收近边结构</a:t>
            </a:r>
            <a:endParaRPr lang="zh-CN" altLang="en-US" sz="2400" b="1" dirty="0">
              <a:highlight>
                <a:srgbClr val="FFFF00"/>
              </a:highlight>
            </a:endParaRPr>
          </a:p>
          <a:p>
            <a:pPr fontAlgn="base"/>
            <a:endParaRPr lang="en-US" altLang="zh-CN" b="1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85750" indent="-285750" fontAlgn="base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吸收边位置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​： 直接反映铁的</a:t>
            </a: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平均氧化态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。吸收边能量越高，氧化态通常越高。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zh-CN" altLang="en-US" sz="20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85750" indent="-285750" fontAlgn="base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​</a:t>
            </a: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白线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峰</a:t>
            </a: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强度与形状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​： 即边后第一个最强的峰。它与</a:t>
            </a:r>
            <a:r>
              <a:rPr lang="en-US" altLang="zh-CN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d</a:t>
            </a: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电子态密度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密切相关，是判断配位环境（如配体种类、几何构型）的敏感指标。金属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foil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的白线峰宽而缓，而氧化物的白线往往尖锐且强度高，反映了金属键和离子键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/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共价键体系中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d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电子态密度差异。</a:t>
            </a:r>
            <a:endParaRPr lang="en-US" altLang="zh-CN" sz="2000" b="1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85750" indent="-285750" fontAlgn="base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边前特征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​： 与未占据的电子态密度有关，对于过渡金属化合物，可以反映其</a:t>
            </a: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配位场对称性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​（如八面体 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vs 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四面体）。</a:t>
            </a:r>
            <a:endParaRPr lang="zh-CN" altLang="en-US" sz="2000" dirty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7682933" y="3999736"/>
            <a:ext cx="3379334" cy="1015663"/>
          </a:xfrm>
          <a:prstGeom prst="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fontAlgn="base"/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Fe Foil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Fe⁰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）的边位置明显低于氧化物（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Fe³⁺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），而</a:t>
            </a:r>
            <a:r>
              <a:rPr lang="en-US" altLang="zh-CN" sz="2000" dirty="0" err="1">
                <a:latin typeface="宋体" panose="02010600030101010101" pitchFamily="2" charset="-122"/>
                <a:ea typeface="宋体" panose="02010600030101010101" pitchFamily="2" charset="-122"/>
              </a:rPr>
              <a:t>FePC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边位置介于它们之间。</a:t>
            </a:r>
            <a:endParaRPr lang="zh-CN" altLang="en-US" sz="2000" dirty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4" name="文本框 33"/>
          <p:cNvSpPr txBox="1"/>
          <p:nvPr/>
        </p:nvSpPr>
        <p:spPr>
          <a:xfrm>
            <a:off x="5903259" y="1055597"/>
            <a:ext cx="5896535" cy="1015663"/>
          </a:xfrm>
          <a:prstGeom prst="rect">
            <a:avLst/>
          </a:prstGeom>
          <a:solidFill>
            <a:schemeClr val="bg1"/>
          </a:solidFill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fontAlgn="base"/>
            <a:r>
              <a:rPr lang="en-US" altLang="zh-CN" sz="20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Fe Foil</a:t>
            </a:r>
            <a:r>
              <a:rPr lang="zh-CN" altLang="en-US" sz="20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Fe⁰</a:t>
            </a:r>
            <a:r>
              <a:rPr lang="zh-CN" altLang="en-US" sz="20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）的白线峰明显低于</a:t>
            </a:r>
            <a:r>
              <a:rPr lang="en-US" altLang="zh-CN" sz="20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Fe</a:t>
            </a:r>
            <a:r>
              <a:rPr lang="en-US" altLang="zh-CN" sz="2000" baseline="-250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en-US" altLang="zh-CN" sz="20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O</a:t>
            </a:r>
            <a:r>
              <a:rPr lang="en-US" altLang="zh-CN" sz="2000" baseline="-250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3 </a:t>
            </a:r>
            <a:r>
              <a:rPr lang="zh-CN" altLang="en-US" sz="20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Fe³⁺</a:t>
            </a:r>
            <a:r>
              <a:rPr lang="zh-CN" altLang="en-US" sz="20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），而</a:t>
            </a:r>
            <a:r>
              <a:rPr lang="en-US" altLang="zh-CN" sz="2000" dirty="0" err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FePC</a:t>
            </a:r>
            <a:r>
              <a:rPr lang="zh-CN" altLang="en-US" sz="20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（铁卟啉，</a:t>
            </a:r>
            <a:r>
              <a:rPr lang="en-US" altLang="zh-CN" sz="20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Fe²⁺</a:t>
            </a:r>
            <a:r>
              <a:rPr lang="zh-CN" altLang="en-US" sz="20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）和</a:t>
            </a:r>
            <a:r>
              <a:rPr lang="en-US" altLang="zh-CN" sz="20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Fe</a:t>
            </a:r>
            <a:r>
              <a:rPr lang="en-US" altLang="zh-CN" sz="2000" baseline="-250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en-US" altLang="zh-CN" sz="20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O</a:t>
            </a:r>
            <a:r>
              <a:rPr lang="en-US" altLang="zh-CN" sz="2000" baseline="-250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4</a:t>
            </a:r>
            <a:r>
              <a:rPr lang="en-US" altLang="zh-CN" sz="20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(Fe³⁺ +Fe²⁺)</a:t>
            </a:r>
            <a:r>
              <a:rPr lang="zh-CN" altLang="en-US" sz="20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介于它们之间。</a:t>
            </a:r>
            <a:endParaRPr lang="zh-CN" altLang="en-US" sz="2000" dirty="0">
              <a:highlight>
                <a:srgbClr val="FFFF00"/>
              </a:highligh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4733351" y="1055597"/>
            <a:ext cx="7288924" cy="5580685"/>
            <a:chOff x="4733351" y="1055597"/>
            <a:chExt cx="7288924" cy="5580685"/>
          </a:xfrm>
        </p:grpSpPr>
        <p:pic>
          <p:nvPicPr>
            <p:cNvPr id="36" name="图片 3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733351" y="2262928"/>
              <a:ext cx="7288924" cy="4373354"/>
            </a:xfrm>
            <a:prstGeom prst="rect">
              <a:avLst/>
            </a:prstGeom>
            <a:ln w="38100">
              <a:solidFill>
                <a:srgbClr val="00B050"/>
              </a:solidFill>
            </a:ln>
          </p:spPr>
        </p:pic>
        <p:grpSp>
          <p:nvGrpSpPr>
            <p:cNvPr id="42" name="组合 41"/>
            <p:cNvGrpSpPr/>
            <p:nvPr/>
          </p:nvGrpSpPr>
          <p:grpSpPr>
            <a:xfrm>
              <a:off x="5878930" y="1055597"/>
              <a:ext cx="5896535" cy="3319713"/>
              <a:chOff x="4420720" y="1031158"/>
              <a:chExt cx="5896535" cy="3319713"/>
            </a:xfrm>
          </p:grpSpPr>
          <p:cxnSp>
            <p:nvCxnSpPr>
              <p:cNvPr id="37" name="直接箭头连接符 36"/>
              <p:cNvCxnSpPr/>
              <p:nvPr/>
            </p:nvCxnSpPr>
            <p:spPr>
              <a:xfrm flipH="1">
                <a:off x="7282378" y="2114851"/>
                <a:ext cx="86610" cy="2236020"/>
              </a:xfrm>
              <a:prstGeom prst="straightConnector1">
                <a:avLst/>
              </a:prstGeom>
              <a:ln w="38100">
                <a:solidFill>
                  <a:srgbClr val="00B05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9" name="文本框 38"/>
              <p:cNvSpPr txBox="1"/>
              <p:nvPr/>
            </p:nvSpPr>
            <p:spPr>
              <a:xfrm>
                <a:off x="4420720" y="1031158"/>
                <a:ext cx="5896535" cy="1030988"/>
              </a:xfrm>
              <a:prstGeom prst="rect">
                <a:avLst/>
              </a:prstGeom>
              <a:solidFill>
                <a:schemeClr val="bg1"/>
              </a:solidFill>
              <a:ln w="28575">
                <a:solidFill>
                  <a:srgbClr val="00B050"/>
                </a:solidFill>
              </a:ln>
            </p:spPr>
            <p:txBody>
              <a:bodyPr wrap="square">
                <a:spAutoFit/>
              </a:bodyPr>
              <a:lstStyle/>
              <a:p>
                <a:pPr fontAlgn="base">
                  <a:lnSpc>
                    <a:spcPts val="2500"/>
                  </a:lnSpc>
                </a:pPr>
                <a:r>
                  <a:rPr lang="zh-CN" altLang="en-US" dirty="0">
                    <a:highlight>
                      <a:srgbClr val="FFFF00"/>
                    </a:highlight>
                  </a:rPr>
                  <a:t>铁氧化物的边前峰表现为一个微弱的肩峰或宽峰， </a:t>
                </a:r>
                <a:r>
                  <a:rPr lang="en-US" altLang="zh-CN" dirty="0">
                    <a:highlight>
                      <a:srgbClr val="FFFF00"/>
                    </a:highlight>
                  </a:rPr>
                  <a:t>Fe</a:t>
                </a:r>
                <a:r>
                  <a:rPr lang="zh-CN" altLang="en-US" dirty="0">
                    <a:highlight>
                      <a:srgbClr val="FFFF00"/>
                    </a:highlight>
                  </a:rPr>
                  <a:t>离子周围的</a:t>
                </a:r>
                <a:r>
                  <a:rPr lang="en-US" altLang="zh-CN" dirty="0">
                    <a:highlight>
                      <a:srgbClr val="FFFF00"/>
                    </a:highlight>
                  </a:rPr>
                  <a:t>O²⁻</a:t>
                </a:r>
                <a:r>
                  <a:rPr lang="zh-CN" altLang="en-US" dirty="0">
                    <a:highlight>
                      <a:srgbClr val="FFFF00"/>
                    </a:highlight>
                  </a:rPr>
                  <a:t>配体会产生强大的晶体场，使</a:t>
                </a:r>
                <a:r>
                  <a:rPr lang="en-US" altLang="zh-CN" dirty="0">
                    <a:highlight>
                      <a:srgbClr val="FFFF00"/>
                    </a:highlight>
                  </a:rPr>
                  <a:t>5</a:t>
                </a:r>
                <a:r>
                  <a:rPr lang="zh-CN" altLang="en-US" dirty="0">
                    <a:highlight>
                      <a:srgbClr val="FFFF00"/>
                    </a:highlight>
                  </a:rPr>
                  <a:t>个简并的</a:t>
                </a:r>
                <a:r>
                  <a:rPr lang="en-US" altLang="zh-CN" dirty="0">
                    <a:highlight>
                      <a:srgbClr val="FFFF00"/>
                    </a:highlight>
                  </a:rPr>
                  <a:t>3d</a:t>
                </a:r>
                <a:r>
                  <a:rPr lang="zh-CN" altLang="en-US" dirty="0">
                    <a:highlight>
                      <a:srgbClr val="FFFF00"/>
                    </a:highlight>
                  </a:rPr>
                  <a:t>轨道发生能级分裂，由于跃迁本身很弱，所以不明显。</a:t>
                </a:r>
                <a:endParaRPr lang="zh-CN" altLang="en-US" sz="2000" dirty="0">
                  <a:highlight>
                    <a:srgbClr val="FFFF00"/>
                  </a:highlight>
                  <a:latin typeface="宋体" panose="02010600030101010101" pitchFamily="2" charset="-122"/>
                  <a:ea typeface="宋体" panose="02010600030101010101" pitchFamily="2" charset="-122"/>
                </a:endParaRPr>
              </a:p>
            </p:txBody>
          </p:sp>
        </p:grpSp>
      </p:grp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3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34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8385" y="182245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台式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XAFS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谱图初探（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Fe K edge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）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18302" y="1643323"/>
            <a:ext cx="7132504" cy="4312935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5647965" y="2147588"/>
            <a:ext cx="1058391" cy="69446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 anchor="t">
            <a:noAutofit/>
          </a:bodyPr>
          <a:lstStyle/>
          <a:p>
            <a:pPr indent="0" fontAlgn="auto">
              <a:lnSpc>
                <a:spcPct val="150000"/>
              </a:lnSpc>
            </a:pPr>
            <a:r>
              <a:rPr lang="en-US" altLang="zh-CN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K</a:t>
            </a:r>
            <a:r>
              <a:rPr lang="zh-CN" altLang="en-US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空间</a:t>
            </a:r>
            <a:endParaRPr lang="zh-CN" altLang="en-US" sz="2000" b="1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141194" y="1355298"/>
            <a:ext cx="4687422" cy="5445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lnSpc>
                <a:spcPts val="2800"/>
              </a:lnSpc>
            </a:pPr>
            <a:r>
              <a:rPr lang="en-US" altLang="zh-CN" sz="2400" b="1" dirty="0">
                <a:highlight>
                  <a:srgbClr val="FFFF00"/>
                </a:highlight>
                <a:latin typeface="+mn-ea"/>
              </a:rPr>
              <a:t>k </a:t>
            </a:r>
            <a:r>
              <a:rPr lang="zh-CN" altLang="en-US" sz="2400" b="1" dirty="0">
                <a:highlight>
                  <a:srgbClr val="FFFF00"/>
                </a:highlight>
                <a:latin typeface="+mn-ea"/>
              </a:rPr>
              <a:t>空间 </a:t>
            </a:r>
            <a:r>
              <a:rPr lang="en-US" altLang="zh-CN" sz="2400" b="1" dirty="0">
                <a:highlight>
                  <a:srgbClr val="FFFF00"/>
                </a:highlight>
                <a:latin typeface="+mn-ea"/>
              </a:rPr>
              <a:t>- </a:t>
            </a:r>
            <a:r>
              <a:rPr lang="zh-CN" altLang="en-US" sz="2400" b="1" dirty="0">
                <a:highlight>
                  <a:srgbClr val="FFFF00"/>
                </a:highlight>
                <a:latin typeface="+mn-ea"/>
              </a:rPr>
              <a:t>扩展</a:t>
            </a:r>
            <a:r>
              <a:rPr lang="en-US" altLang="zh-CN" sz="2400" b="1" dirty="0">
                <a:highlight>
                  <a:srgbClr val="FFFF00"/>
                </a:highlight>
                <a:latin typeface="+mn-ea"/>
              </a:rPr>
              <a:t>X</a:t>
            </a:r>
            <a:r>
              <a:rPr lang="zh-CN" altLang="en-US" sz="2400" b="1" dirty="0">
                <a:highlight>
                  <a:srgbClr val="FFFF00"/>
                </a:highlight>
                <a:latin typeface="+mn-ea"/>
              </a:rPr>
              <a:t>射线吸收精细结构</a:t>
            </a:r>
            <a:endParaRPr lang="en-US" altLang="zh-CN" sz="2400" b="1" dirty="0">
              <a:highlight>
                <a:srgbClr val="FFFF00"/>
              </a:highlight>
              <a:latin typeface="+mn-ea"/>
            </a:endParaRPr>
          </a:p>
          <a:p>
            <a:pPr fontAlgn="base">
              <a:lnSpc>
                <a:spcPts val="2800"/>
              </a:lnSpc>
            </a:pPr>
            <a:endParaRPr lang="zh-CN" altLang="en-US" sz="2000" b="1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fontAlgn="base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傅里叶变换前的</a:t>
            </a:r>
            <a:r>
              <a:rPr lang="en-US" altLang="zh-CN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χ(k)</a:t>
            </a: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函数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。为了凸显高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k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区域的振荡，通常会用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k²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或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k³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进行加权，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3d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金属加权值一般为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en-US" altLang="zh-CN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​</a:t>
            </a: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，</a:t>
            </a:r>
            <a:r>
              <a:rPr lang="en-US" altLang="zh-CN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5d</a:t>
            </a: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金属加权为</a:t>
            </a:r>
            <a:r>
              <a:rPr lang="en-US" altLang="zh-CN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en-US" altLang="zh-CN" sz="20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fontAlgn="base">
              <a:lnSpc>
                <a:spcPts val="2800"/>
              </a:lnSpc>
              <a:buFont typeface="Arial" panose="020B0604020202020204" pitchFamily="34" charset="0"/>
              <a:buChar char="•"/>
            </a:pPr>
            <a:endParaRPr lang="zh-CN" altLang="en-US" sz="20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fontAlgn="base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振荡频率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​： 振荡频率与</a:t>
            </a: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吸收原子与背散射原子之间的距离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直接相关。键长越短，振荡频率越高。</a:t>
            </a:r>
            <a:endParaRPr lang="en-US" altLang="zh-CN" sz="20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fontAlgn="base">
              <a:lnSpc>
                <a:spcPts val="2800"/>
              </a:lnSpc>
              <a:buFont typeface="Arial" panose="020B0604020202020204" pitchFamily="34" charset="0"/>
              <a:buChar char="•"/>
            </a:pPr>
            <a:endParaRPr lang="zh-CN" altLang="en-US" sz="20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fontAlgn="base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振荡振幅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​： 振幅主要包含</a:t>
            </a: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配位数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和</a:t>
            </a: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无序度因子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的信息。振幅越大，通常意味着配位数越高或结构有序度越高。</a:t>
            </a:r>
            <a:endParaRPr lang="en-US" altLang="zh-CN" sz="20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fontAlgn="base">
              <a:lnSpc>
                <a:spcPts val="2800"/>
              </a:lnSpc>
            </a:pP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​</a:t>
            </a:r>
            <a:endParaRPr lang="zh-CN" altLang="en-US" sz="2000" dirty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pSp>
        <p:nvGrpSpPr>
          <p:cNvPr id="28" name="组合 27"/>
          <p:cNvGrpSpPr/>
          <p:nvPr/>
        </p:nvGrpSpPr>
        <p:grpSpPr>
          <a:xfrm>
            <a:off x="5502089" y="1093679"/>
            <a:ext cx="6438900" cy="1670334"/>
            <a:chOff x="5502089" y="1093679"/>
            <a:chExt cx="6438900" cy="1670334"/>
          </a:xfrm>
        </p:grpSpPr>
        <p:sp>
          <p:nvSpPr>
            <p:cNvPr id="7" name="文本框 6"/>
            <p:cNvSpPr txBox="1"/>
            <p:nvPr/>
          </p:nvSpPr>
          <p:spPr>
            <a:xfrm>
              <a:off x="5502089" y="1093679"/>
              <a:ext cx="6438900" cy="707886"/>
            </a:xfrm>
            <a:prstGeom prst="rect">
              <a:avLst/>
            </a:prstGeom>
            <a:noFill/>
            <a:ln w="38100">
              <a:solidFill>
                <a:srgbClr val="00B0F0"/>
              </a:solidFill>
            </a:ln>
          </p:spPr>
          <p:txBody>
            <a:bodyPr wrap="square">
              <a:spAutoFit/>
            </a:bodyPr>
            <a:lstStyle/>
            <a:p>
              <a:r>
                <a:rPr lang="en-US" altLang="zh-CN" sz="20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Fe Foil</a:t>
              </a:r>
              <a:r>
                <a:rPr lang="zh-CN" altLang="en-US" sz="2000" b="1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的振荡振幅最大且延续到高</a:t>
              </a:r>
              <a:r>
                <a:rPr lang="en-US" altLang="zh-CN" sz="2000" b="1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k</a:t>
              </a:r>
              <a:r>
                <a:rPr lang="zh-CN" altLang="en-US" sz="2000" b="1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区域，正是因为金属铁晶体结构高度有序、配位数高、热振动小。</a:t>
              </a:r>
              <a:endPara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8" name="直接箭头连接符 7"/>
            <p:cNvCxnSpPr/>
            <p:nvPr/>
          </p:nvCxnSpPr>
          <p:spPr>
            <a:xfrm>
              <a:off x="7039535" y="1839278"/>
              <a:ext cx="773206" cy="924735"/>
            </a:xfrm>
            <a:prstGeom prst="straightConnector1">
              <a:avLst/>
            </a:prstGeom>
            <a:ln w="38100">
              <a:solidFill>
                <a:srgbClr val="00B0F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直接箭头连接符 22"/>
            <p:cNvCxnSpPr/>
            <p:nvPr/>
          </p:nvCxnSpPr>
          <p:spPr>
            <a:xfrm>
              <a:off x="7647853" y="1801565"/>
              <a:ext cx="773206" cy="924735"/>
            </a:xfrm>
            <a:prstGeom prst="straightConnector1">
              <a:avLst/>
            </a:prstGeom>
            <a:ln w="38100">
              <a:solidFill>
                <a:srgbClr val="00B0F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直接箭头连接符 23"/>
            <p:cNvCxnSpPr/>
            <p:nvPr/>
          </p:nvCxnSpPr>
          <p:spPr>
            <a:xfrm>
              <a:off x="8316440" y="1839182"/>
              <a:ext cx="642587" cy="757709"/>
            </a:xfrm>
            <a:prstGeom prst="straightConnector1">
              <a:avLst/>
            </a:prstGeom>
            <a:ln w="38100">
              <a:solidFill>
                <a:srgbClr val="00B0F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箭头连接符 25"/>
            <p:cNvCxnSpPr/>
            <p:nvPr/>
          </p:nvCxnSpPr>
          <p:spPr>
            <a:xfrm>
              <a:off x="8854408" y="1798448"/>
              <a:ext cx="773206" cy="924735"/>
            </a:xfrm>
            <a:prstGeom prst="straightConnector1">
              <a:avLst/>
            </a:prstGeom>
            <a:ln w="38100">
              <a:solidFill>
                <a:srgbClr val="00B0F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3" name="组合 32"/>
          <p:cNvGrpSpPr/>
          <p:nvPr/>
        </p:nvGrpSpPr>
        <p:grpSpPr>
          <a:xfrm>
            <a:off x="5737412" y="4126647"/>
            <a:ext cx="6108326" cy="2582579"/>
            <a:chOff x="5737412" y="4126647"/>
            <a:chExt cx="6108326" cy="2582579"/>
          </a:xfrm>
        </p:grpSpPr>
        <p:sp>
          <p:nvSpPr>
            <p:cNvPr id="19" name="文本框 18"/>
            <p:cNvSpPr txBox="1"/>
            <p:nvPr/>
          </p:nvSpPr>
          <p:spPr>
            <a:xfrm>
              <a:off x="5737412" y="6001340"/>
              <a:ext cx="6108326" cy="707886"/>
            </a:xfrm>
            <a:prstGeom prst="rect">
              <a:avLst/>
            </a:prstGeom>
            <a:noFill/>
            <a:ln w="38100">
              <a:solidFill>
                <a:srgbClr val="00B050"/>
              </a:solidFill>
            </a:ln>
          </p:spPr>
          <p:txBody>
            <a:bodyPr wrap="square">
              <a:spAutoFit/>
            </a:bodyPr>
            <a:lstStyle/>
            <a:p>
              <a:r>
                <a:rPr lang="zh-CN" altLang="en-US" sz="20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​</a:t>
              </a:r>
              <a:r>
                <a: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​ 而氧化物和</a:t>
              </a:r>
              <a:r>
                <a:rPr lang="en-US" altLang="zh-CN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FePC</a:t>
              </a:r>
              <a:r>
                <a: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的振荡衰减更快，说明其局部结构的无序度更高或配位环境更复杂。</a:t>
              </a:r>
              <a:endParaRPr lang="zh-CN" altLang="en-US" sz="2000" dirty="0"/>
            </a:p>
          </p:txBody>
        </p:sp>
        <p:cxnSp>
          <p:nvCxnSpPr>
            <p:cNvPr id="29" name="直接箭头连接符 28"/>
            <p:cNvCxnSpPr/>
            <p:nvPr/>
          </p:nvCxnSpPr>
          <p:spPr>
            <a:xfrm flipV="1">
              <a:off x="6305867" y="4126647"/>
              <a:ext cx="360829" cy="1829611"/>
            </a:xfrm>
            <a:prstGeom prst="straightConnector1">
              <a:avLst/>
            </a:prstGeom>
            <a:ln w="38100">
              <a:solidFill>
                <a:srgbClr val="00B05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图片 2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2682" y="1706916"/>
            <a:ext cx="7174005" cy="430440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8385" y="182245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台式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XAFS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谱图初探（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Fe K edge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）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4" name="文本框 13"/>
          <p:cNvSpPr txBox="1"/>
          <p:nvPr/>
        </p:nvSpPr>
        <p:spPr>
          <a:xfrm>
            <a:off x="5566804" y="2219469"/>
            <a:ext cx="1058391" cy="69446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 anchor="t">
            <a:noAutofit/>
          </a:bodyPr>
          <a:lstStyle/>
          <a:p>
            <a:pPr indent="0" fontAlgn="auto">
              <a:lnSpc>
                <a:spcPct val="150000"/>
              </a:lnSpc>
            </a:pPr>
            <a:r>
              <a:rPr lang="en-US" altLang="zh-CN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R</a:t>
            </a:r>
            <a:r>
              <a:rPr lang="zh-CN" altLang="en-US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空间</a:t>
            </a:r>
            <a:endParaRPr lang="zh-CN" altLang="en-US" sz="2000" b="1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97528" y="1160316"/>
            <a:ext cx="4411546" cy="50933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US" altLang="zh-CN" sz="2400" b="1" dirty="0">
                <a:highlight>
                  <a:srgbClr val="FFFF00"/>
                </a:highlight>
                <a:latin typeface="+mn-ea"/>
              </a:rPr>
              <a:t>R </a:t>
            </a:r>
            <a:r>
              <a:rPr lang="zh-CN" altLang="en-US" sz="2400" b="1" dirty="0">
                <a:highlight>
                  <a:srgbClr val="FFFF00"/>
                </a:highlight>
                <a:latin typeface="+mn-ea"/>
              </a:rPr>
              <a:t>空间 </a:t>
            </a:r>
            <a:r>
              <a:rPr lang="en-US" altLang="zh-CN" sz="2400" b="1" dirty="0">
                <a:highlight>
                  <a:srgbClr val="FFFF00"/>
                </a:highlight>
                <a:latin typeface="+mn-ea"/>
              </a:rPr>
              <a:t>- </a:t>
            </a:r>
            <a:r>
              <a:rPr lang="zh-CN" altLang="en-US" sz="2400" b="1" dirty="0">
                <a:highlight>
                  <a:srgbClr val="FFFF00"/>
                </a:highlight>
                <a:latin typeface="+mn-ea"/>
              </a:rPr>
              <a:t>径向分布函数</a:t>
            </a:r>
            <a:endParaRPr lang="en-US" altLang="zh-CN" sz="2400" b="1" dirty="0">
              <a:highlight>
                <a:srgbClr val="FFFF00"/>
              </a:highlight>
              <a:latin typeface="+mn-ea"/>
            </a:endParaRPr>
          </a:p>
          <a:p>
            <a:pPr fontAlgn="base"/>
            <a:endParaRPr lang="zh-CN" altLang="en-US" sz="2400" b="1" dirty="0">
              <a:latin typeface="+mn-ea"/>
            </a:endParaRPr>
          </a:p>
          <a:p>
            <a:pPr fontAlgn="base">
              <a:lnSpc>
                <a:spcPts val="2800"/>
              </a:lnSpc>
            </a:pP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对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k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空间的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χ(k)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函数进行</a:t>
            </a: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傅里叶变换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后得到的</a:t>
            </a:r>
            <a:r>
              <a:rPr lang="en-US" altLang="zh-CN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|χ(R)|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。它虽然不是真实的径向距离，但峰位与真实距离有很好的对应关系（需进行相移校正）。</a:t>
            </a:r>
            <a:endParaRPr lang="en-US" altLang="zh-CN" sz="20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fontAlgn="base">
              <a:lnSpc>
                <a:spcPts val="2800"/>
              </a:lnSpc>
            </a:pPr>
            <a:endParaRPr lang="zh-CN" altLang="en-US" sz="20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fontAlgn="base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​</a:t>
            </a: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峰位置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​： 对应</a:t>
            </a: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吸收原子与周围配位原子壳层的平均距离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en-US" altLang="zh-CN" sz="20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fontAlgn="base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​</a:t>
            </a: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峰高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​： 正比于</a:t>
            </a: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配位数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，但受</a:t>
            </a: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无序度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的强烈影响。无序度越大，峰越宽、越低。</a:t>
            </a:r>
            <a:endParaRPr lang="zh-CN" altLang="en-US" sz="20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fontAlgn="base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​</a:t>
            </a: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峰的数量和位置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​： 揭示了</a:t>
            </a: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配位壳层的数量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en-US" sz="2000" dirty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280049" y="6090235"/>
            <a:ext cx="6767405" cy="707886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pPr fontAlgn="base"/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在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~1.5 Å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（未校正）处的主峰，校正后对应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Fe-O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或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Fe-Fe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的第一配位壳层距离。</a:t>
            </a:r>
            <a:endPara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8" name="直接箭头连接符 7"/>
          <p:cNvCxnSpPr/>
          <p:nvPr/>
        </p:nvCxnSpPr>
        <p:spPr>
          <a:xfrm flipV="1">
            <a:off x="6958051" y="4652682"/>
            <a:ext cx="0" cy="1390488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5" name="组合 34"/>
          <p:cNvGrpSpPr/>
          <p:nvPr/>
        </p:nvGrpSpPr>
        <p:grpSpPr>
          <a:xfrm>
            <a:off x="5378546" y="1048906"/>
            <a:ext cx="6332722" cy="3452902"/>
            <a:chOff x="5378546" y="1048906"/>
            <a:chExt cx="6332722" cy="3452902"/>
          </a:xfrm>
        </p:grpSpPr>
        <p:sp>
          <p:nvSpPr>
            <p:cNvPr id="21" name="文本框 20"/>
            <p:cNvSpPr txBox="1"/>
            <p:nvPr/>
          </p:nvSpPr>
          <p:spPr>
            <a:xfrm>
              <a:off x="5378546" y="1048906"/>
              <a:ext cx="6332722" cy="707886"/>
            </a:xfrm>
            <a:prstGeom prst="rect">
              <a:avLst/>
            </a:prstGeom>
            <a:noFill/>
            <a:ln w="38100">
              <a:solidFill>
                <a:srgbClr val="00B0F0"/>
              </a:solidFill>
            </a:ln>
          </p:spPr>
          <p:txBody>
            <a:bodyPr wrap="square">
              <a:spAutoFit/>
            </a:bodyPr>
            <a:lstStyle/>
            <a:p>
              <a:r>
                <a:rPr lang="en-US" altLang="zh-CN" sz="2000" dirty="0"/>
                <a:t>Fe Foil</a:t>
              </a:r>
              <a:r>
                <a:rPr lang="zh-CN" altLang="en-US" sz="2000" dirty="0"/>
                <a:t>在</a:t>
              </a:r>
              <a:r>
                <a:rPr lang="en-US" altLang="zh-CN" sz="2000" dirty="0"/>
                <a:t>~2.5 Å</a:t>
              </a:r>
              <a:r>
                <a:rPr lang="zh-CN" altLang="en-US" sz="2000" dirty="0"/>
                <a:t>和</a:t>
              </a:r>
              <a:r>
                <a:rPr lang="en-US" altLang="zh-CN" sz="2000" dirty="0"/>
                <a:t>~4.5 Å</a:t>
              </a:r>
              <a:r>
                <a:rPr lang="zh-CN" altLang="en-US" sz="2000" dirty="0"/>
                <a:t>等处有多个清晰的峰，表明其具有长程有序的晶体结构，可以探测到更远的配位壳层。</a:t>
              </a:r>
              <a:endParaRPr lang="zh-CN" altLang="en-US" sz="2000" dirty="0"/>
            </a:p>
          </p:txBody>
        </p:sp>
        <p:cxnSp>
          <p:nvCxnSpPr>
            <p:cNvPr id="23" name="直接箭头连接符 22"/>
            <p:cNvCxnSpPr/>
            <p:nvPr/>
          </p:nvCxnSpPr>
          <p:spPr>
            <a:xfrm>
              <a:off x="6979584" y="1924012"/>
              <a:ext cx="559733" cy="642691"/>
            </a:xfrm>
            <a:prstGeom prst="straightConnector1">
              <a:avLst/>
            </a:prstGeom>
            <a:ln w="38100">
              <a:solidFill>
                <a:srgbClr val="00B0F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直接箭头连接符 31"/>
            <p:cNvCxnSpPr/>
            <p:nvPr/>
          </p:nvCxnSpPr>
          <p:spPr>
            <a:xfrm>
              <a:off x="9276790" y="2913937"/>
              <a:ext cx="559733" cy="642691"/>
            </a:xfrm>
            <a:prstGeom prst="straightConnector1">
              <a:avLst/>
            </a:prstGeom>
            <a:ln w="38100">
              <a:solidFill>
                <a:srgbClr val="00B0F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直接箭头连接符 32"/>
            <p:cNvCxnSpPr/>
            <p:nvPr/>
          </p:nvCxnSpPr>
          <p:spPr>
            <a:xfrm>
              <a:off x="8476690" y="3859117"/>
              <a:ext cx="559733" cy="642691"/>
            </a:xfrm>
            <a:prstGeom prst="straightConnector1">
              <a:avLst/>
            </a:prstGeom>
            <a:ln w="38100">
              <a:solidFill>
                <a:srgbClr val="00B0F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6614" y="1109346"/>
            <a:ext cx="7435094" cy="44959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8385" y="182245"/>
            <a:ext cx="10514965" cy="716280"/>
          </a:xfrm>
        </p:spPr>
        <p:txBody>
          <a:bodyPr>
            <a:normAutofit/>
          </a:bodyPr>
          <a:lstStyle/>
          <a:p>
            <a:pPr algn="ctr"/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台式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XAFS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谱图初探（</a:t>
            </a:r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Fe K edge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）</a:t>
            </a:r>
            <a:endParaRPr lang="zh-CN" altLang="en-US" b="1" dirty="0">
              <a:latin typeface="思源黑体 CN Bold" panose="020B0800000000000000" pitchFamily="34" charset="-122"/>
              <a:ea typeface="思源黑体 CN Bold" panose="020B0800000000000000" pitchFamily="34" charset="-122"/>
              <a:sym typeface="+mn-ea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5" name="文本框 14"/>
          <p:cNvSpPr txBox="1"/>
          <p:nvPr/>
        </p:nvSpPr>
        <p:spPr>
          <a:xfrm>
            <a:off x="5586806" y="1708026"/>
            <a:ext cx="1058391" cy="69446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 anchor="t">
            <a:noAutofit/>
          </a:bodyPr>
          <a:lstStyle/>
          <a:p>
            <a:pPr indent="0" fontAlgn="auto">
              <a:lnSpc>
                <a:spcPct val="150000"/>
              </a:lnSpc>
            </a:pPr>
            <a:r>
              <a:rPr lang="en-US" altLang="zh-CN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q</a:t>
            </a:r>
            <a:r>
              <a:rPr lang="zh-CN" altLang="en-US" sz="20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空间</a:t>
            </a:r>
            <a:endParaRPr lang="zh-CN" altLang="en-US" sz="2000" b="1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93008" y="1109346"/>
            <a:ext cx="4546228" cy="53947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US" altLang="zh-CN" b="1" dirty="0">
                <a:highlight>
                  <a:srgbClr val="FFFF00"/>
                </a:highlight>
              </a:rPr>
              <a:t>.</a:t>
            </a:r>
            <a:r>
              <a:rPr lang="en-US" altLang="zh-CN" sz="2400" b="1" dirty="0">
                <a:highlight>
                  <a:srgbClr val="FFFF00"/>
                </a:highlight>
                <a:latin typeface="+mn-ea"/>
              </a:rPr>
              <a:t>q </a:t>
            </a:r>
            <a:r>
              <a:rPr lang="zh-CN" altLang="en-US" sz="2400" b="1" dirty="0">
                <a:highlight>
                  <a:srgbClr val="FFFF00"/>
                </a:highlight>
                <a:latin typeface="+mn-ea"/>
              </a:rPr>
              <a:t>空间 </a:t>
            </a:r>
            <a:r>
              <a:rPr lang="en-US" altLang="zh-CN" sz="2400" b="1" dirty="0">
                <a:highlight>
                  <a:srgbClr val="FFFF00"/>
                </a:highlight>
                <a:latin typeface="+mn-ea"/>
              </a:rPr>
              <a:t>- </a:t>
            </a:r>
            <a:r>
              <a:rPr lang="zh-CN" altLang="en-US" sz="2400" b="1" dirty="0">
                <a:highlight>
                  <a:srgbClr val="FFFF00"/>
                </a:highlight>
                <a:latin typeface="+mn-ea"/>
              </a:rPr>
              <a:t>傅里叶变换后倒空间</a:t>
            </a:r>
            <a:endParaRPr lang="en-US" altLang="zh-CN" sz="2400" b="1" dirty="0">
              <a:highlight>
                <a:srgbClr val="FFFF00"/>
              </a:highlight>
              <a:latin typeface="+mn-ea"/>
            </a:endParaRPr>
          </a:p>
          <a:p>
            <a:pPr fontAlgn="base"/>
            <a:endParaRPr lang="en-US" altLang="zh-CN" sz="2400" b="1" dirty="0">
              <a:highlight>
                <a:srgbClr val="FFFF00"/>
              </a:highlight>
              <a:latin typeface="+mn-ea"/>
            </a:endParaRPr>
          </a:p>
          <a:p>
            <a:pPr fontAlgn="base">
              <a:lnSpc>
                <a:spcPts val="3000"/>
              </a:lnSpc>
            </a:pP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为了分析特定配位壳层（如只看第一配位层），在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R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空间选择一个峰（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1-2 Å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），然后进行</a:t>
            </a: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反傅里叶变换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en-US" altLang="zh-CN" sz="20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fontAlgn="base">
              <a:lnSpc>
                <a:spcPts val="3000"/>
              </a:lnSpc>
            </a:pPr>
            <a:endParaRPr lang="zh-CN" altLang="en-US" sz="20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fontAlgn="base">
              <a:lnSpc>
                <a:spcPts val="3000"/>
              </a:lnSpc>
              <a:buFont typeface="Arial" panose="020B0604020202020204" pitchFamily="34" charset="0"/>
              <a:buChar char="•"/>
            </a:pP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​</a:t>
            </a: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纯净的散射路径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​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: </a:t>
            </a: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选择的那个配位壳层中的原子贡献的</a:t>
            </a:r>
            <a:r>
              <a:rPr lang="en-US" altLang="zh-CN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EXAFS</a:t>
            </a: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振荡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。它过滤掉了其他壳层的干扰。</a:t>
            </a:r>
            <a:endParaRPr lang="en-US" altLang="zh-CN" sz="20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fontAlgn="base">
              <a:lnSpc>
                <a:spcPts val="3000"/>
              </a:lnSpc>
              <a:buFont typeface="Arial" panose="020B0604020202020204" pitchFamily="34" charset="0"/>
              <a:buChar char="•"/>
            </a:pPr>
            <a:endParaRPr lang="zh-CN" altLang="en-US" sz="20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fontAlgn="base">
              <a:lnSpc>
                <a:spcPts val="3000"/>
              </a:lnSpc>
            </a:pP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•</a:t>
            </a: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 曲线拟合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的基础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: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用理论模型（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FEFF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计算）来拟合这条纯净的振荡曲线，从而精确地提取出</a:t>
            </a:r>
            <a:r>
              <a:rPr lang="zh-CN" altLang="en-US" sz="2000" b="1" dirty="0">
                <a:latin typeface="宋体" panose="02010600030101010101" pitchFamily="2" charset="-122"/>
                <a:ea typeface="宋体" panose="02010600030101010101" pitchFamily="2" charset="-122"/>
              </a:rPr>
              <a:t>键长、配位数、无序度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等结构参数。</a:t>
            </a:r>
            <a:endParaRPr lang="zh-CN" altLang="en-US" sz="2000" dirty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230623" y="5605254"/>
            <a:ext cx="6871730" cy="961289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图中不同样品的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Re[χ(q)]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曲线形状和相位差异，就源于它们第一配位层原子种类（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O vs Fe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）和键长的不同。</a:t>
            </a:r>
            <a:endPara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" name="内容占位符 18"/>
          <p:cNvGraphicFramePr>
            <a:graphicFrameLocks noGrp="1"/>
          </p:cNvGraphicFramePr>
          <p:nvPr>
            <p:ph idx="1"/>
          </p:nvPr>
        </p:nvGraphicFramePr>
        <p:xfrm>
          <a:off x="470478" y="1142847"/>
          <a:ext cx="11291047" cy="2425217"/>
        </p:xfrm>
        <a:graphic>
          <a:graphicData uri="http://schemas.openxmlformats.org/drawingml/2006/table">
            <a:tbl>
              <a:tblPr/>
              <a:tblGrid>
                <a:gridCol w="1255726"/>
                <a:gridCol w="2285038"/>
                <a:gridCol w="3346371"/>
                <a:gridCol w="4403912"/>
              </a:tblGrid>
              <a:tr h="366064">
                <a:tc>
                  <a:txBody>
                    <a:bodyPr/>
                    <a:lstStyle/>
                    <a:p>
                      <a:pPr algn="ctr" fontAlgn="base" latinLnBrk="0">
                        <a:buNone/>
                      </a:pPr>
                      <a:r>
                        <a:rPr lang="zh-CN" altLang="en-US" sz="2000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空间</a:t>
                      </a:r>
                      <a:endParaRPr lang="zh-CN" altLang="en-US" sz="2000" dirty="0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R="95250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7144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 latinLnBrk="0">
                        <a:buNone/>
                      </a:pPr>
                      <a:r>
                        <a:rPr lang="zh-CN" altLang="en-US" sz="2000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横坐标</a:t>
                      </a:r>
                      <a:endParaRPr lang="zh-CN" altLang="en-US" sz="2000" dirty="0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R="95250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7144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 latinLnBrk="0">
                        <a:buNone/>
                      </a:pPr>
                      <a:r>
                        <a:rPr lang="zh-CN" altLang="en-US" sz="2000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核心信息</a:t>
                      </a:r>
                      <a:endParaRPr lang="zh-CN" altLang="en-US" sz="2000" dirty="0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R="95250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7144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 latinLnBrk="0">
                        <a:buNone/>
                      </a:pPr>
                      <a:r>
                        <a:rPr lang="zh-CN" altLang="en-US" sz="2000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简单比喻</a:t>
                      </a:r>
                      <a:endParaRPr lang="zh-CN" altLang="en-US" sz="2000" dirty="0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R="95250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7144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599360">
                <a:tc>
                  <a:txBody>
                    <a:bodyPr/>
                    <a:lstStyle/>
                    <a:p>
                      <a:pPr algn="ctr" fontAlgn="base" latinLnBrk="0">
                        <a:buNone/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</a:t>
                      </a:r>
                      <a:r>
                        <a:rPr lang="en-US" sz="2000" b="1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E </a:t>
                      </a:r>
                      <a:r>
                        <a:rPr lang="zh-CN" altLang="en-US" sz="2000" b="1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空间</a:t>
                      </a:r>
                      <a:r>
                        <a:rPr lang="zh-CN" altLang="en-US" sz="200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</a:t>
                      </a:r>
                      <a:endParaRPr lang="zh-CN" altLang="en-US" sz="2000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R="95250" marT="47625" marB="47625" anchor="ctr">
                    <a:lnL>
                      <a:noFill/>
                    </a:lnL>
                    <a:lnR>
                      <a:noFill/>
                    </a:lnR>
                    <a:lnT w="7144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381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 latinLnBrk="0">
                        <a:buNone/>
                      </a:pPr>
                      <a:r>
                        <a:rPr lang="zh-CN" altLang="en-US" sz="2000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入射</a:t>
                      </a:r>
                      <a:r>
                        <a:rPr lang="en-US" altLang="zh-CN" sz="2000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X</a:t>
                      </a:r>
                      <a:r>
                        <a:rPr lang="zh-CN" altLang="en-US" sz="2000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射线能量</a:t>
                      </a:r>
                      <a:endParaRPr lang="zh-CN" altLang="en-US" sz="2000" dirty="0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R="95250" marT="47625" marB="47625" anchor="ctr">
                    <a:lnL>
                      <a:noFill/>
                    </a:lnL>
                    <a:lnR>
                      <a:noFill/>
                    </a:lnR>
                    <a:lnT w="7144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381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 latinLnBrk="0">
                        <a:buNone/>
                      </a:pPr>
                      <a:r>
                        <a:rPr lang="zh-CN" altLang="en-US" sz="2000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</a:t>
                      </a:r>
                      <a:r>
                        <a:rPr lang="zh-CN" altLang="en-US" sz="2000" b="1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电子结构、氧化态、对称性</a:t>
                      </a:r>
                      <a:r>
                        <a:rPr lang="zh-CN" altLang="en-US" sz="2000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</a:t>
                      </a:r>
                      <a:endParaRPr lang="zh-CN" altLang="en-US" sz="2000" dirty="0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R="95250" marT="47625" marB="47625" anchor="ctr">
                    <a:lnL>
                      <a:noFill/>
                    </a:lnL>
                    <a:lnR>
                      <a:noFill/>
                    </a:lnR>
                    <a:lnT w="7144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381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 latinLnBrk="0">
                        <a:buNone/>
                      </a:pPr>
                      <a:r>
                        <a:rPr lang="zh-CN" altLang="en-US" sz="2000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</a:t>
                      </a:r>
                      <a:r>
                        <a:rPr lang="zh-CN" altLang="en-US" sz="2000" b="1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​“指纹区”​</a:t>
                      </a:r>
                      <a:r>
                        <a:rPr lang="zh-CN" altLang="en-US" sz="2000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​：看整体面貌和特征标志</a:t>
                      </a:r>
                      <a:endParaRPr lang="zh-CN" altLang="en-US" sz="2000" dirty="0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R="95250" marT="47625" marB="47625" anchor="ctr">
                    <a:lnL>
                      <a:noFill/>
                    </a:lnL>
                    <a:lnR>
                      <a:noFill/>
                    </a:lnR>
                    <a:lnT w="7144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381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426397">
                <a:tc>
                  <a:txBody>
                    <a:bodyPr/>
                    <a:lstStyle/>
                    <a:p>
                      <a:pPr algn="ctr" fontAlgn="base" latinLnBrk="0">
                        <a:buNone/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</a:t>
                      </a:r>
                      <a:r>
                        <a:rPr lang="en-US" sz="2000" b="1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k </a:t>
                      </a:r>
                      <a:r>
                        <a:rPr lang="zh-CN" altLang="en-US" sz="2000" b="1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空间</a:t>
                      </a:r>
                      <a:r>
                        <a:rPr lang="zh-CN" altLang="en-US" sz="200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</a:t>
                      </a:r>
                      <a:endParaRPr lang="zh-CN" altLang="en-US" sz="2000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R="95250" marT="47625" marB="47625" anchor="ctr">
                    <a:lnL>
                      <a:noFill/>
                    </a:lnL>
                    <a:lnR>
                      <a:noFill/>
                    </a:lnR>
                    <a:lnT w="2381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381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 latinLnBrk="0">
                        <a:buNone/>
                      </a:pPr>
                      <a:r>
                        <a:rPr lang="zh-CN" altLang="en-US" sz="2000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光电子波数</a:t>
                      </a:r>
                      <a:endParaRPr lang="zh-CN" altLang="en-US" sz="2000" dirty="0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R="95250" marT="47625" marB="47625" anchor="ctr">
                    <a:lnL>
                      <a:noFill/>
                    </a:lnL>
                    <a:lnR>
                      <a:noFill/>
                    </a:lnR>
                    <a:lnT w="2381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381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 latinLnBrk="0">
                        <a:buNone/>
                      </a:pPr>
                      <a:r>
                        <a:rPr lang="zh-CN" altLang="en-US" sz="2000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</a:t>
                      </a:r>
                      <a:r>
                        <a:rPr lang="zh-CN" altLang="en-US" sz="2000" b="1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原始的</a:t>
                      </a:r>
                      <a:r>
                        <a:rPr lang="en-US" sz="2000" b="1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EXAFS</a:t>
                      </a:r>
                      <a:r>
                        <a:rPr lang="zh-CN" altLang="en-US" sz="2000" b="1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振荡</a:t>
                      </a:r>
                      <a:r>
                        <a:rPr lang="zh-CN" altLang="en-US" sz="2000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</a:t>
                      </a:r>
                      <a:endParaRPr lang="zh-CN" altLang="en-US" sz="2000" dirty="0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R="95250" marT="47625" marB="47625" anchor="ctr">
                    <a:lnL>
                      <a:noFill/>
                    </a:lnL>
                    <a:lnR>
                      <a:noFill/>
                    </a:lnR>
                    <a:lnT w="2381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381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 latinLnBrk="0">
                        <a:buNone/>
                      </a:pPr>
                      <a:r>
                        <a:rPr lang="zh-CN" altLang="en-US" sz="2000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</a:t>
                      </a:r>
                      <a:r>
                        <a:rPr lang="zh-CN" altLang="en-US" sz="2000" b="1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​“原始声波”​</a:t>
                      </a:r>
                      <a:r>
                        <a:rPr lang="zh-CN" altLang="en-US" sz="2000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​：未经处理的原始声音</a:t>
                      </a:r>
                      <a:endParaRPr lang="zh-CN" altLang="en-US" sz="2000" dirty="0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R="95250" marT="47625" marB="47625" anchor="ctr">
                    <a:lnL>
                      <a:noFill/>
                    </a:lnL>
                    <a:lnR>
                      <a:noFill/>
                    </a:lnR>
                    <a:lnT w="2381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381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599360">
                <a:tc>
                  <a:txBody>
                    <a:bodyPr/>
                    <a:lstStyle/>
                    <a:p>
                      <a:pPr algn="ctr" fontAlgn="base" latinLnBrk="0">
                        <a:buNone/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</a:t>
                      </a:r>
                      <a:r>
                        <a:rPr lang="en-US" sz="2000" b="1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R </a:t>
                      </a:r>
                      <a:r>
                        <a:rPr lang="zh-CN" altLang="en-US" sz="2000" b="1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空间</a:t>
                      </a:r>
                      <a:r>
                        <a:rPr lang="zh-CN" altLang="en-US" sz="200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</a:t>
                      </a:r>
                      <a:endParaRPr lang="zh-CN" altLang="en-US" sz="2000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R="95250" marT="47625" marB="47625" anchor="ctr">
                    <a:lnL>
                      <a:noFill/>
                    </a:lnL>
                    <a:lnR>
                      <a:noFill/>
                    </a:lnR>
                    <a:lnT w="2381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381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 latinLnBrk="0">
                        <a:buNone/>
                      </a:pPr>
                      <a:r>
                        <a:rPr lang="zh-CN" altLang="en-US" sz="200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径向距离</a:t>
                      </a:r>
                      <a:endParaRPr lang="zh-CN" altLang="en-US" sz="2000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R="95250" marT="47625" marB="47625" anchor="ctr">
                    <a:lnL>
                      <a:noFill/>
                    </a:lnL>
                    <a:lnR>
                      <a:noFill/>
                    </a:lnR>
                    <a:lnT w="2381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381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 latinLnBrk="0">
                        <a:buNone/>
                      </a:pPr>
                      <a:r>
                        <a:rPr lang="zh-CN" altLang="en-US" sz="200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</a:t>
                      </a:r>
                      <a:r>
                        <a:rPr lang="zh-CN" altLang="en-US" sz="2000" b="1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原子间距、配位数、无序度</a:t>
                      </a:r>
                      <a:r>
                        <a:rPr lang="zh-CN" altLang="en-US" sz="200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</a:t>
                      </a:r>
                      <a:endParaRPr lang="zh-CN" altLang="en-US" sz="2000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R="95250" marT="47625" marB="47625" anchor="ctr">
                    <a:lnL>
                      <a:noFill/>
                    </a:lnL>
                    <a:lnR>
                      <a:noFill/>
                    </a:lnR>
                    <a:lnT w="2381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381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 latinLnBrk="0">
                        <a:buNone/>
                      </a:pPr>
                      <a:r>
                        <a:rPr lang="zh-CN" altLang="en-US" sz="2000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</a:t>
                      </a:r>
                      <a:r>
                        <a:rPr lang="zh-CN" altLang="en-US" sz="2000" b="1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​“地图”​</a:t>
                      </a:r>
                      <a:r>
                        <a:rPr lang="zh-CN" altLang="en-US" sz="2000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​：看周围原子在哪个距离上</a:t>
                      </a:r>
                      <a:endParaRPr lang="zh-CN" altLang="en-US" sz="2000" dirty="0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R="95250" marT="47625" marB="47625" anchor="ctr">
                    <a:lnL>
                      <a:noFill/>
                    </a:lnL>
                    <a:lnR>
                      <a:noFill/>
                    </a:lnR>
                    <a:lnT w="2381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381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366064">
                <a:tc>
                  <a:txBody>
                    <a:bodyPr/>
                    <a:lstStyle/>
                    <a:p>
                      <a:pPr algn="ctr" fontAlgn="base" latinLnBrk="0">
                        <a:buNone/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</a:t>
                      </a:r>
                      <a:r>
                        <a:rPr lang="en-US" sz="2000" b="1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q </a:t>
                      </a:r>
                      <a:r>
                        <a:rPr lang="zh-CN" altLang="en-US" sz="2000" b="1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空间</a:t>
                      </a:r>
                      <a:r>
                        <a:rPr lang="zh-CN" altLang="en-US" sz="200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</a:t>
                      </a:r>
                      <a:endParaRPr lang="zh-CN" altLang="en-US" sz="2000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R="95250" marT="47625" marB="47625" anchor="ctr">
                    <a:lnL>
                      <a:noFill/>
                    </a:lnL>
                    <a:lnR>
                      <a:noFill/>
                    </a:lnR>
                    <a:lnT w="2381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 latinLnBrk="0">
                        <a:buNone/>
                      </a:pPr>
                      <a:r>
                        <a:rPr lang="zh-CN" altLang="en-US" sz="2000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约化光电子波数</a:t>
                      </a:r>
                      <a:endParaRPr lang="zh-CN" altLang="en-US" sz="2000" dirty="0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R="95250" marT="47625" marB="47625" anchor="ctr">
                    <a:lnL>
                      <a:noFill/>
                    </a:lnL>
                    <a:lnR>
                      <a:noFill/>
                    </a:lnR>
                    <a:lnT w="2381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 latinLnBrk="0">
                        <a:buNone/>
                      </a:pPr>
                      <a:r>
                        <a:rPr lang="zh-CN" altLang="en-US" sz="2000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</a:t>
                      </a:r>
                      <a:r>
                        <a:rPr lang="zh-CN" altLang="en-US" sz="2000" b="1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特定原子对的散射路径</a:t>
                      </a:r>
                      <a:r>
                        <a:rPr lang="zh-CN" altLang="en-US" sz="2000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</a:t>
                      </a:r>
                      <a:endParaRPr lang="zh-CN" altLang="en-US" sz="2000" dirty="0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R="95250" marT="47625" marB="47625" anchor="ctr">
                    <a:lnL>
                      <a:noFill/>
                    </a:lnL>
                    <a:lnR>
                      <a:noFill/>
                    </a:lnR>
                    <a:lnT w="2381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 latinLnBrk="0">
                        <a:buNone/>
                      </a:pPr>
                      <a:r>
                        <a:rPr lang="zh-CN" altLang="en-US" sz="2000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</a:t>
                      </a:r>
                      <a:r>
                        <a:rPr lang="zh-CN" altLang="en-US" sz="2000" b="1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​“过滤器”​</a:t>
                      </a:r>
                      <a:r>
                        <a:rPr lang="zh-CN" altLang="en-US" sz="2000" dirty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​：分离出特定乐器的声音</a:t>
                      </a:r>
                      <a:endParaRPr lang="zh-CN" altLang="en-US" sz="2000" dirty="0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R="95250" marT="47625" marB="47625" anchor="ctr">
                    <a:lnL>
                      <a:noFill/>
                    </a:lnL>
                    <a:lnR>
                      <a:noFill/>
                    </a:lnR>
                    <a:lnT w="2381" cap="flat" cmpd="sng" algn="ctr">
                      <a:solidFill>
                        <a:srgbClr val="F0F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6" name="标题 1"/>
          <p:cNvSpPr txBox="1"/>
          <p:nvPr/>
        </p:nvSpPr>
        <p:spPr>
          <a:xfrm>
            <a:off x="1048385" y="182245"/>
            <a:ext cx="10514965" cy="716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zh-CN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XAFS</a:t>
            </a:r>
            <a:r>
              <a:rPr lang="zh-CN" altLang="en-US" b="1" dirty="0"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谱图</a:t>
            </a:r>
            <a:r>
              <a:rPr lang="zh-CN" altLang="en-US" b="1" dirty="0">
                <a:ea typeface="思源黑体 CN Bold" panose="020B0800000000000000" pitchFamily="34" charset="-122"/>
              </a:rPr>
              <a:t>不同变换空间（小结）</a:t>
            </a:r>
            <a:endParaRPr lang="zh-CN" altLang="en-US" b="1" dirty="0">
              <a:ea typeface="思源黑体 CN Bold" panose="020B0800000000000000" pitchFamily="34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83283" y="3878176"/>
            <a:ext cx="11781521" cy="2359428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pPr algn="l" fontAlgn="base">
              <a:lnSpc>
                <a:spcPts val="3000"/>
              </a:lnSpc>
              <a:buFont typeface="+mj-lt"/>
              <a:buAutoNum type="arabicPeriod"/>
            </a:pPr>
            <a:r>
              <a:rPr lang="en-US" altLang="zh-CN" b="1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Fe Foil</a:t>
            </a:r>
            <a:r>
              <a:rPr lang="zh-CN" altLang="en-US" b="1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​</a:t>
            </a:r>
            <a:r>
              <a:rPr lang="zh-CN" altLang="en-US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： </a:t>
            </a:r>
            <a:r>
              <a:rPr lang="en-US" altLang="zh-CN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E</a:t>
            </a:r>
            <a:r>
              <a:rPr lang="zh-CN" altLang="en-US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空间边位置最低（金属态）；</a:t>
            </a:r>
            <a:r>
              <a:rPr lang="en-US" altLang="zh-CN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k</a:t>
            </a:r>
            <a:r>
              <a:rPr lang="zh-CN" altLang="en-US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空间振荡最强、最长；</a:t>
            </a:r>
            <a:r>
              <a:rPr lang="en-US" altLang="zh-CN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R</a:t>
            </a:r>
            <a:r>
              <a:rPr lang="zh-CN" altLang="en-US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空间有多层尖锐的峰。所有这些都指向一个高度有序、长程有序的金属晶体结构。</a:t>
            </a:r>
            <a:endParaRPr lang="zh-CN" altLang="en-US" i="0" dirty="0">
              <a:solidFill>
                <a:srgbClr val="000000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fontAlgn="base">
              <a:lnSpc>
                <a:spcPts val="3000"/>
              </a:lnSpc>
              <a:buFont typeface="+mj-lt"/>
              <a:buAutoNum type="arabicPeriod"/>
            </a:pPr>
            <a:r>
              <a:rPr lang="en-US" altLang="zh-CN" b="1" i="0" dirty="0" err="1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Fe₂O</a:t>
            </a:r>
            <a:r>
              <a:rPr lang="en-US" altLang="zh-CN" b="1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₃/</a:t>
            </a:r>
            <a:r>
              <a:rPr lang="en-US" altLang="zh-CN" b="1" i="0" dirty="0" err="1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Fe₃O</a:t>
            </a:r>
            <a:r>
              <a:rPr lang="en-US" altLang="zh-CN" b="1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₄</a:t>
            </a:r>
            <a:r>
              <a:rPr lang="zh-CN" altLang="en-US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​： </a:t>
            </a:r>
            <a:r>
              <a:rPr lang="en-US" altLang="zh-CN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E</a:t>
            </a:r>
            <a:r>
              <a:rPr lang="zh-CN" altLang="en-US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空间边位置高（</a:t>
            </a:r>
            <a:r>
              <a:rPr lang="en-US" altLang="zh-CN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Fe³⁺</a:t>
            </a:r>
            <a:r>
              <a:rPr lang="zh-CN" altLang="en-US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）；</a:t>
            </a:r>
            <a:r>
              <a:rPr lang="en-US" altLang="zh-CN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k</a:t>
            </a:r>
            <a:r>
              <a:rPr lang="zh-CN" altLang="en-US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空间振荡衰减较快；</a:t>
            </a:r>
            <a:r>
              <a:rPr lang="en-US" altLang="zh-CN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R</a:t>
            </a:r>
            <a:r>
              <a:rPr lang="zh-CN" altLang="en-US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空间主峰较宽，高阶峰弱。这表明它们是有序的晶体，但局部电子结构和键合与金属铁不同，且可能存在一定无序。</a:t>
            </a:r>
            <a:endParaRPr lang="zh-CN" altLang="en-US" i="0" dirty="0">
              <a:solidFill>
                <a:srgbClr val="000000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fontAlgn="base">
              <a:lnSpc>
                <a:spcPts val="3000"/>
              </a:lnSpc>
              <a:buFont typeface="+mj-lt"/>
              <a:buAutoNum type="arabicPeriod"/>
            </a:pPr>
            <a:r>
              <a:rPr lang="en-US" altLang="zh-CN" b="1" i="0" dirty="0" err="1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FePC</a:t>
            </a:r>
            <a:r>
              <a:rPr lang="zh-CN" altLang="en-US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​： </a:t>
            </a:r>
            <a:r>
              <a:rPr lang="en-US" altLang="zh-CN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E</a:t>
            </a:r>
            <a:r>
              <a:rPr lang="zh-CN" altLang="en-US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空间边位置和线形介于金属与高价氧化物之间；</a:t>
            </a:r>
            <a:r>
              <a:rPr lang="en-US" altLang="zh-CN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k</a:t>
            </a:r>
            <a:r>
              <a:rPr lang="zh-CN" altLang="en-US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空间和</a:t>
            </a:r>
            <a:r>
              <a:rPr lang="en-US" altLang="zh-CN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R</a:t>
            </a:r>
            <a:r>
              <a:rPr lang="zh-CN" altLang="en-US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空间的信号与氧化物有相似之处但也有区别。这反映了其分子型配位结构的特征，第一配位层可能是氮或氧原子。</a:t>
            </a:r>
            <a:endParaRPr lang="zh-CN" altLang="en-US" i="0" dirty="0">
              <a:solidFill>
                <a:srgbClr val="000000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42833" y="0"/>
            <a:ext cx="10515600" cy="1325563"/>
          </a:xfrm>
        </p:spPr>
        <p:txBody>
          <a:bodyPr/>
          <a:lstStyle/>
          <a:p>
            <a:pPr algn="ctr"/>
            <a:r>
              <a:rPr lang="zh-CN" altLang="en-US" b="1" dirty="0">
                <a:ea typeface="思源黑体 CN Bold" panose="020B0800000000000000" pitchFamily="34" charset="-122"/>
              </a:rPr>
              <a:t>台式</a:t>
            </a:r>
            <a:r>
              <a:rPr lang="en-US" altLang="zh-CN" b="1" dirty="0">
                <a:ea typeface="思源黑体 CN Bold" panose="020B0800000000000000" pitchFamily="34" charset="-122"/>
              </a:rPr>
              <a:t>XAFS</a:t>
            </a:r>
            <a:r>
              <a:rPr lang="zh-CN" altLang="en-US" b="1" dirty="0">
                <a:ea typeface="思源黑体 CN Bold" panose="020B0800000000000000" pitchFamily="34" charset="-122"/>
              </a:rPr>
              <a:t>原位测试</a:t>
            </a:r>
            <a:endParaRPr lang="zh-CN" altLang="en-US" b="1" dirty="0">
              <a:ea typeface="思源黑体 CN Bold" panose="020B0800000000000000" pitchFamily="34" charset="-122"/>
            </a:endParaRPr>
          </a:p>
        </p:txBody>
      </p:sp>
      <p:pic>
        <p:nvPicPr>
          <p:cNvPr id="8" name="内容占位符 7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301753" y="1464624"/>
            <a:ext cx="3445161" cy="3587772"/>
          </a:xfrm>
          <a:prstGeom prst="rect">
            <a:avLst/>
          </a:prstGeom>
        </p:spPr>
      </p:pic>
      <p:cxnSp>
        <p:nvCxnSpPr>
          <p:cNvPr id="4" name="直接连接符 3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" name="矩形 5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ln>
                  <a:solidFill>
                    <a:srgbClr val="000000">
                      <a:alpha val="0"/>
                    </a:srgbClr>
                  </a:solidFill>
                </a:ln>
              </a:rPr>
              <a:t>安装视频如下：</a:t>
            </a:r>
            <a:endParaRPr lang="zh-CN" altLang="en-US" dirty="0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16840" y="1310646"/>
            <a:ext cx="417721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>
              <a:spcAft>
                <a:spcPts val="1500"/>
              </a:spcAft>
              <a:buNone/>
            </a:pPr>
            <a:r>
              <a:rPr lang="zh-CN" altLang="en-US" sz="2800" b="1" i="0" dirty="0">
                <a:solidFill>
                  <a:srgbClr val="111111"/>
                </a:solidFill>
                <a:effectLst/>
                <a:latin typeface="-apple-system"/>
              </a:rPr>
              <a:t>高温常压热催反应池</a:t>
            </a:r>
            <a:endParaRPr lang="zh-CN" altLang="en-US" sz="2800" b="1" i="0" dirty="0">
              <a:solidFill>
                <a:srgbClr val="111111"/>
              </a:solidFill>
              <a:effectLst/>
              <a:latin typeface="-apple-system"/>
            </a:endParaRPr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0383" y="1563055"/>
            <a:ext cx="2660580" cy="2902874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7149" y="2473902"/>
            <a:ext cx="1728749" cy="1569217"/>
          </a:xfrm>
          <a:prstGeom prst="rect">
            <a:avLst/>
          </a:prstGeom>
        </p:spPr>
      </p:pic>
      <p:sp>
        <p:nvSpPr>
          <p:cNvPr id="18" name="文本框 17"/>
          <p:cNvSpPr txBox="1"/>
          <p:nvPr/>
        </p:nvSpPr>
        <p:spPr>
          <a:xfrm>
            <a:off x="4676882" y="1301445"/>
            <a:ext cx="411369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>
              <a:spcAft>
                <a:spcPts val="1500"/>
              </a:spcAft>
              <a:buNone/>
            </a:pPr>
            <a:r>
              <a:rPr lang="zh-CN" altLang="en-US" sz="2800" b="1" i="0" dirty="0">
                <a:solidFill>
                  <a:srgbClr val="111111"/>
                </a:solidFill>
                <a:effectLst/>
                <a:latin typeface="-apple-system"/>
              </a:rPr>
              <a:t>流动相电催化反应池</a:t>
            </a:r>
            <a:endParaRPr lang="zh-CN" altLang="en-US" sz="2800" b="1" i="0" dirty="0">
              <a:solidFill>
                <a:srgbClr val="111111"/>
              </a:solidFill>
              <a:effectLst/>
              <a:latin typeface="-apple-system"/>
            </a:endParaRPr>
          </a:p>
        </p:txBody>
      </p:sp>
      <p:sp>
        <p:nvSpPr>
          <p:cNvPr id="19" name="文本框 9"/>
          <p:cNvSpPr txBox="1"/>
          <p:nvPr/>
        </p:nvSpPr>
        <p:spPr>
          <a:xfrm>
            <a:off x="8962884" y="1310646"/>
            <a:ext cx="352947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>
              <a:spcAft>
                <a:spcPts val="1500"/>
              </a:spcAft>
              <a:buNone/>
            </a:pPr>
            <a:r>
              <a:rPr lang="zh-CN" altLang="en-US" sz="2800" b="1" i="0" dirty="0">
                <a:solidFill>
                  <a:srgbClr val="111111"/>
                </a:solidFill>
                <a:effectLst/>
                <a:latin typeface="-apple-system"/>
              </a:rPr>
              <a:t>二次电池反应池</a:t>
            </a:r>
            <a:endParaRPr lang="zh-CN" altLang="en-US" sz="2800" b="1" i="0" dirty="0">
              <a:solidFill>
                <a:srgbClr val="111111"/>
              </a:solidFill>
              <a:effectLst/>
              <a:latin typeface="-apple-system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312106" y="4972901"/>
            <a:ext cx="3966472" cy="12080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>
              <a:spcAft>
                <a:spcPts val="1500"/>
              </a:spcAft>
              <a:buNone/>
            </a:pPr>
            <a:r>
              <a:rPr lang="zh-CN" altLang="en-US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可选择各种气氛，多段程序升温，加热最高</a:t>
            </a:r>
            <a:r>
              <a:rPr lang="en-US" altLang="zh-CN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800</a:t>
            </a:r>
            <a:r>
              <a:rPr lang="zh-CN" altLang="en-US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℃（真空封闭下）</a:t>
            </a:r>
            <a:endParaRPr lang="en-US" altLang="zh-CN" sz="2000" dirty="0">
              <a:solidFill>
                <a:srgbClr val="11111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l" fontAlgn="base">
              <a:spcAft>
                <a:spcPts val="1500"/>
              </a:spcAft>
              <a:buNone/>
            </a:pPr>
            <a:r>
              <a:rPr lang="zh-CN" altLang="en-US" sz="2000" b="1" dirty="0">
                <a:solidFill>
                  <a:srgbClr val="111111"/>
                </a:solidFill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样品：直径</a:t>
            </a:r>
            <a:r>
              <a:rPr lang="en-US" altLang="zh-CN" sz="2000" b="1" i="0" dirty="0">
                <a:solidFill>
                  <a:srgbClr val="111111"/>
                </a:solidFill>
                <a:effectLst/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13mm </a:t>
            </a:r>
            <a:r>
              <a:rPr lang="zh-CN" altLang="en-US" sz="2000" b="1" i="0" dirty="0">
                <a:solidFill>
                  <a:srgbClr val="111111"/>
                </a:solidFill>
                <a:effectLst/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粉末压片</a:t>
            </a:r>
            <a:endParaRPr lang="zh-CN" altLang="en-US" sz="2000" b="1" i="0" dirty="0">
              <a:solidFill>
                <a:srgbClr val="111111"/>
              </a:solidFill>
              <a:effectLst/>
              <a:highlight>
                <a:srgbClr val="FFFF00"/>
              </a:highligh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4446168" y="4646042"/>
            <a:ext cx="4061328" cy="1708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spcAft>
                <a:spcPts val="1500"/>
              </a:spcAft>
            </a:pPr>
            <a:r>
              <a:rPr lang="zh-CN" altLang="en-US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可通过隔膜泵进行电解液循环，电化学工作站加电压</a:t>
            </a:r>
            <a:endParaRPr lang="en-US" altLang="zh-CN" sz="2000" dirty="0">
              <a:solidFill>
                <a:srgbClr val="11111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fontAlgn="base">
              <a:spcAft>
                <a:spcPts val="1500"/>
              </a:spcAft>
            </a:pPr>
            <a:r>
              <a:rPr lang="zh-CN" altLang="en-US" sz="2000" dirty="0">
                <a:solidFill>
                  <a:srgbClr val="111111"/>
                </a:solidFill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样品：</a:t>
            </a:r>
            <a:r>
              <a:rPr lang="en-US" altLang="zh-CN" sz="2000" dirty="0">
                <a:solidFill>
                  <a:srgbClr val="111111"/>
                </a:solidFill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10mm*20mm</a:t>
            </a:r>
            <a:r>
              <a:rPr lang="zh-CN" altLang="en-US" sz="2000" dirty="0">
                <a:solidFill>
                  <a:srgbClr val="111111"/>
                </a:solidFill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碳纸负载</a:t>
            </a:r>
            <a:endParaRPr lang="en-US" altLang="zh-CN" sz="2000" dirty="0">
              <a:solidFill>
                <a:srgbClr val="111111"/>
              </a:solidFill>
              <a:highlight>
                <a:srgbClr val="FFFF00"/>
              </a:highligh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fontAlgn="base">
              <a:spcAft>
                <a:spcPts val="1500"/>
              </a:spcAft>
            </a:pPr>
            <a:r>
              <a:rPr lang="zh-CN" altLang="en-US" sz="2000" dirty="0">
                <a:solidFill>
                  <a:srgbClr val="111111"/>
                </a:solidFill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也可作为液体池使用。</a:t>
            </a:r>
            <a:endParaRPr lang="zh-CN" altLang="en-US" sz="2000" i="0" dirty="0">
              <a:solidFill>
                <a:srgbClr val="111111"/>
              </a:solidFill>
              <a:effectLst/>
              <a:highlight>
                <a:srgbClr val="FFFF00"/>
              </a:highligh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8962884" y="6021388"/>
            <a:ext cx="217128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800" dirty="0">
                <a:latin typeface="宋体" panose="02010600030101010101" pitchFamily="2" charset="-122"/>
                <a:ea typeface="宋体" panose="02010600030101010101" pitchFamily="2" charset="-122"/>
              </a:rPr>
              <a:t>Be</a:t>
            </a:r>
            <a:r>
              <a:rPr lang="zh-CN" altLang="en-US" sz="1800" dirty="0">
                <a:latin typeface="宋体" panose="02010600030101010101" pitchFamily="2" charset="-122"/>
                <a:ea typeface="宋体" panose="02010600030101010101" pitchFamily="2" charset="-122"/>
              </a:rPr>
              <a:t>窗（有毒</a:t>
            </a:r>
            <a:r>
              <a:rPr lang="en-US" altLang="zh-CN" sz="1800" dirty="0">
                <a:latin typeface="宋体" panose="02010600030101010101" pitchFamily="2" charset="-122"/>
                <a:ea typeface="宋体" panose="02010600030101010101" pitchFamily="2" charset="-122"/>
              </a:rPr>
              <a:t>)</a:t>
            </a:r>
            <a:endParaRPr lang="zh-CN" altLang="en-US" dirty="0"/>
          </a:p>
        </p:txBody>
      </p:sp>
      <p:sp>
        <p:nvSpPr>
          <p:cNvPr id="3" name="文本框 2"/>
          <p:cNvSpPr txBox="1"/>
          <p:nvPr/>
        </p:nvSpPr>
        <p:spPr>
          <a:xfrm>
            <a:off x="8865172" y="4595867"/>
            <a:ext cx="3025075" cy="12080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spcAft>
                <a:spcPts val="1500"/>
              </a:spcAft>
            </a:pPr>
            <a:r>
              <a:rPr lang="zh-CN" altLang="en-US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可进行圆形锂电池充放电过程中的原位测试</a:t>
            </a:r>
            <a:endParaRPr lang="en-US" altLang="zh-CN" sz="2000" dirty="0">
              <a:solidFill>
                <a:srgbClr val="11111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fontAlgn="base">
              <a:spcAft>
                <a:spcPts val="1500"/>
              </a:spcAft>
            </a:pPr>
            <a:r>
              <a:rPr lang="zh-CN" altLang="en-US" sz="2000" dirty="0">
                <a:solidFill>
                  <a:srgbClr val="111111"/>
                </a:solidFill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样品：直径</a:t>
            </a:r>
            <a:r>
              <a:rPr lang="en-US" altLang="zh-CN" sz="2000" dirty="0">
                <a:solidFill>
                  <a:srgbClr val="111111"/>
                </a:solidFill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20mm</a:t>
            </a:r>
            <a:r>
              <a:rPr lang="zh-CN" altLang="en-US" sz="2000" dirty="0">
                <a:solidFill>
                  <a:srgbClr val="111111"/>
                </a:solidFill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锂电池</a:t>
            </a:r>
            <a:endParaRPr lang="en-US" altLang="zh-CN" sz="2000" dirty="0">
              <a:solidFill>
                <a:srgbClr val="111111"/>
              </a:solidFill>
              <a:highlight>
                <a:srgbClr val="FFFF00"/>
              </a:highligh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4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文本框 17"/>
          <p:cNvSpPr txBox="1"/>
          <p:nvPr/>
        </p:nvSpPr>
        <p:spPr>
          <a:xfrm>
            <a:off x="2640330" y="191770"/>
            <a:ext cx="7705090" cy="7067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>
              <a:spcAft>
                <a:spcPts val="1500"/>
              </a:spcAft>
              <a:buNone/>
            </a:pPr>
            <a:r>
              <a:rPr lang="zh-CN" altLang="en-US" sz="4000" b="1" i="0" dirty="0">
                <a:solidFill>
                  <a:srgbClr val="111111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高温常压热催化原位反应池</a:t>
            </a:r>
            <a:endParaRPr lang="zh-CN" altLang="en-US" sz="4000" b="1" i="0" dirty="0">
              <a:solidFill>
                <a:srgbClr val="111111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0" name="直接连接符 9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2" name="矩形 11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3" name="文本框 7"/>
          <p:cNvSpPr txBox="1"/>
          <p:nvPr/>
        </p:nvSpPr>
        <p:spPr>
          <a:xfrm>
            <a:off x="10951873" y="6343015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dirty="0">
                <a:highlight>
                  <a:srgbClr val="FFFF00"/>
                </a:highlight>
              </a:rPr>
              <a:t>播放视频</a:t>
            </a:r>
            <a:endParaRPr lang="zh-CN" altLang="en-US" dirty="0">
              <a:highlight>
                <a:srgbClr val="FFFF00"/>
              </a:highlight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68099" y="1050164"/>
            <a:ext cx="3946706" cy="46368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样品要求：</a:t>
            </a:r>
            <a:endParaRPr lang="en-US" altLang="zh-CN" sz="20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1.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压片同常规样品，待测元素的含量须符合测试要求：</a:t>
            </a:r>
            <a:r>
              <a:rPr lang="zh-CN" altLang="en-US" sz="20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粗扫跳高</a:t>
            </a:r>
            <a:r>
              <a:rPr lang="en-US" altLang="zh-CN" sz="20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0.6-2.6</a:t>
            </a:r>
            <a:r>
              <a:rPr lang="zh-CN" altLang="en-US" sz="20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，同时边后光子计数</a:t>
            </a:r>
            <a:r>
              <a:rPr lang="en-US" altLang="zh-CN" sz="20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≥5000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；</a:t>
            </a:r>
            <a:endParaRPr lang="en-US" altLang="zh-CN" sz="20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2.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气氛可自由选择：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H</a:t>
            </a:r>
            <a:r>
              <a:rPr lang="en-US" altLang="zh-CN" sz="2000" baseline="-25000" dirty="0"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, 5% H</a:t>
            </a:r>
            <a:r>
              <a:rPr lang="en-US" altLang="zh-CN" sz="2000" baseline="-25000" dirty="0"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-Ar,N</a:t>
            </a:r>
            <a:r>
              <a:rPr lang="en-US" altLang="zh-CN" sz="2000" baseline="-25000" dirty="0"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,Air, O</a:t>
            </a:r>
            <a:r>
              <a:rPr lang="en-US" altLang="zh-CN" sz="2000" baseline="-25000" dirty="0"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, CO</a:t>
            </a:r>
            <a:r>
              <a:rPr lang="en-US" altLang="zh-CN" sz="2000" baseline="-25000" dirty="0"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+H</a:t>
            </a:r>
            <a:r>
              <a:rPr lang="en-US" altLang="zh-CN" sz="2000" baseline="-25000" dirty="0"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endParaRPr lang="en-US" altLang="zh-CN" sz="20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3.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 多段程序升温，最高可到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500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℃（流动氢气）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600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℃（惰性气氛下）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800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℃（真空下）</a:t>
            </a:r>
            <a:endParaRPr lang="en-US" altLang="zh-CN" sz="2000" dirty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74713" y="5793755"/>
            <a:ext cx="11161395" cy="4818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4.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注意：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PVDF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耐热温度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150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℃，若加热温度高，最好使用</a:t>
            </a:r>
            <a:r>
              <a:rPr lang="en-US" altLang="zh-CN" sz="2000" dirty="0">
                <a:latin typeface="宋体" panose="02010600030101010101" pitchFamily="2" charset="-122"/>
                <a:ea typeface="宋体" panose="02010600030101010101" pitchFamily="2" charset="-122"/>
              </a:rPr>
              <a:t>BN</a:t>
            </a:r>
            <a:r>
              <a:rPr lang="zh-CN" altLang="en-US" sz="2000" dirty="0">
                <a:latin typeface="宋体" panose="02010600030101010101" pitchFamily="2" charset="-122"/>
                <a:ea typeface="宋体" panose="02010600030101010101" pitchFamily="2" charset="-122"/>
              </a:rPr>
              <a:t>，当然最好可以不用辅助剂，直接压片</a:t>
            </a:r>
            <a:endParaRPr lang="zh-CN" altLang="en-US" sz="2000" dirty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51561" y="1399423"/>
            <a:ext cx="6984547" cy="3998845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5037667" y="5505012"/>
            <a:ext cx="33462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>
                <a:solidFill>
                  <a:srgbClr val="FF0000"/>
                </a:solidFill>
              </a:rPr>
              <a:t>原视频在培训资料列表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5037667" y="3014124"/>
            <a:ext cx="6172200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zh-CN" altLang="en-US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热催化原位池如何安装</a:t>
            </a:r>
            <a:endParaRPr lang="zh-CN" altLang="en-US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8740" y="1000760"/>
            <a:ext cx="5204460" cy="5239385"/>
          </a:xfrm>
          <a:prstGeom prst="rect">
            <a:avLst/>
          </a:prstGeom>
        </p:spPr>
      </p:pic>
      <p:sp>
        <p:nvSpPr>
          <p:cNvPr id="18" name="文本框 17"/>
          <p:cNvSpPr txBox="1"/>
          <p:nvPr/>
        </p:nvSpPr>
        <p:spPr>
          <a:xfrm>
            <a:off x="2640330" y="191770"/>
            <a:ext cx="770509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>
              <a:spcAft>
                <a:spcPts val="1500"/>
              </a:spcAft>
              <a:buNone/>
            </a:pPr>
            <a:r>
              <a:rPr lang="zh-CN" altLang="en-US" sz="4000" b="1" i="0" dirty="0">
                <a:solidFill>
                  <a:srgbClr val="111111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流动相电催化原位反应池</a:t>
            </a:r>
            <a:endParaRPr lang="zh-CN" altLang="en-US" sz="4000" b="1" i="0" dirty="0">
              <a:solidFill>
                <a:srgbClr val="111111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0" name="直接连接符 9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2" name="矩形 11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2" name="文本框 7"/>
          <p:cNvSpPr txBox="1"/>
          <p:nvPr/>
        </p:nvSpPr>
        <p:spPr>
          <a:xfrm>
            <a:off x="10951873" y="6343015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dirty="0">
                <a:highlight>
                  <a:srgbClr val="FFFF00"/>
                </a:highlight>
              </a:rPr>
              <a:t>播放视频</a:t>
            </a:r>
            <a:endParaRPr lang="zh-CN" altLang="en-US" dirty="0">
              <a:highlight>
                <a:srgbClr val="FFFF00"/>
              </a:highlight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385" y="1445405"/>
            <a:ext cx="7049484" cy="400105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/>
        </p:nvPicPr>
        <p:blipFill>
          <a:blip r:embed="rId3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文本框 17"/>
          <p:cNvSpPr txBox="1"/>
          <p:nvPr/>
        </p:nvSpPr>
        <p:spPr>
          <a:xfrm>
            <a:off x="2838017" y="209495"/>
            <a:ext cx="7705090" cy="7067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>
              <a:spcAft>
                <a:spcPts val="1500"/>
              </a:spcAft>
              <a:buNone/>
            </a:pPr>
            <a:r>
              <a:rPr lang="zh-CN" altLang="en-US" sz="4000" b="1" i="0" dirty="0">
                <a:solidFill>
                  <a:srgbClr val="111111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纽扣电池原位反应池</a:t>
            </a:r>
            <a:endParaRPr lang="zh-CN" altLang="en-US" sz="4000" b="1" i="0" dirty="0">
              <a:solidFill>
                <a:srgbClr val="111111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0" name="直接连接符 9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2" name="矩形 11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59375" y="1675238"/>
            <a:ext cx="4253358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 dirty="0">
                <a:latin typeface="宋体" panose="02010600030101010101" pitchFamily="2" charset="-122"/>
                <a:ea typeface="宋体" panose="02010600030101010101" pitchFamily="2" charset="-122"/>
              </a:rPr>
              <a:t>样品要求：</a:t>
            </a:r>
            <a:endParaRPr lang="en-US" altLang="zh-CN" sz="24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宋体" panose="02010600030101010101" pitchFamily="2" charset="-122"/>
                <a:ea typeface="宋体" panose="02010600030101010101" pitchFamily="2" charset="-122"/>
              </a:rPr>
              <a:t>1.</a:t>
            </a:r>
            <a:r>
              <a:rPr lang="zh-CN" altLang="en-US" sz="2400" dirty="0">
                <a:latin typeface="宋体" panose="02010600030101010101" pitchFamily="2" charset="-122"/>
                <a:ea typeface="宋体" panose="02010600030101010101" pitchFamily="2" charset="-122"/>
              </a:rPr>
              <a:t>电池样品中待测元素的含量须符合测试要求：</a:t>
            </a:r>
            <a:r>
              <a:rPr lang="zh-CN" altLang="en-US" sz="24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粗扫跳高</a:t>
            </a:r>
            <a:r>
              <a:rPr lang="en-US" altLang="zh-CN" sz="24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0.6-2.6</a:t>
            </a:r>
            <a:r>
              <a:rPr lang="zh-CN" altLang="en-US" sz="24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，同时边后</a:t>
            </a:r>
            <a:r>
              <a:rPr lang="en-US" altLang="zh-CN" sz="24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50eV</a:t>
            </a:r>
            <a:r>
              <a:rPr lang="zh-CN" altLang="en-US" sz="24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光子计数</a:t>
            </a:r>
            <a:r>
              <a:rPr lang="en-US" altLang="zh-CN" sz="2400" dirty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≥5000</a:t>
            </a:r>
            <a:r>
              <a:rPr lang="zh-CN" altLang="en-US" sz="2400" dirty="0">
                <a:latin typeface="宋体" panose="02010600030101010101" pitchFamily="2" charset="-122"/>
                <a:ea typeface="宋体" panose="02010600030101010101" pitchFamily="2" charset="-122"/>
              </a:rPr>
              <a:t>；</a:t>
            </a:r>
            <a:endParaRPr lang="en-US" altLang="zh-CN" sz="24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宋体" panose="02010600030101010101" pitchFamily="2" charset="-122"/>
                <a:ea typeface="宋体" panose="02010600030101010101" pitchFamily="2" charset="-122"/>
              </a:rPr>
              <a:t>2.</a:t>
            </a:r>
            <a:r>
              <a:rPr lang="zh-CN" altLang="en-US" sz="2400" dirty="0">
                <a:latin typeface="宋体" panose="02010600030101010101" pitchFamily="2" charset="-122"/>
                <a:ea typeface="宋体" panose="02010600030101010101" pitchFamily="2" charset="-122"/>
              </a:rPr>
              <a:t>电池尺寸：</a:t>
            </a:r>
            <a:r>
              <a:rPr lang="en-US" altLang="zh-CN" sz="2400" dirty="0">
                <a:latin typeface="宋体" panose="02010600030101010101" pitchFamily="2" charset="-122"/>
                <a:ea typeface="宋体" panose="02010600030101010101" pitchFamily="2" charset="-122"/>
              </a:rPr>
              <a:t>2cm</a:t>
            </a:r>
            <a:r>
              <a:rPr lang="zh-CN" altLang="en-US" sz="2400" dirty="0">
                <a:latin typeface="宋体" panose="02010600030101010101" pitchFamily="2" charset="-122"/>
                <a:ea typeface="宋体" panose="02010600030101010101" pitchFamily="2" charset="-122"/>
              </a:rPr>
              <a:t>直径</a:t>
            </a:r>
            <a:endParaRPr lang="en-US" altLang="zh-CN" sz="24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24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zh-CN" altLang="en-US" sz="2400" dirty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" name="文本框 7"/>
          <p:cNvSpPr txBox="1"/>
          <p:nvPr/>
        </p:nvSpPr>
        <p:spPr>
          <a:xfrm>
            <a:off x="10951873" y="6343015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dirty="0">
                <a:highlight>
                  <a:srgbClr val="FFFF00"/>
                </a:highlight>
              </a:rPr>
              <a:t>播放视频</a:t>
            </a:r>
            <a:endParaRPr lang="zh-CN" altLang="en-US" dirty="0">
              <a:highlight>
                <a:srgbClr val="FFFF00"/>
              </a:highlight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3121" y="1372980"/>
            <a:ext cx="7506748" cy="494416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6113" y="1695449"/>
            <a:ext cx="7431985" cy="4494259"/>
          </a:xfrm>
          <a:prstGeom prst="rect">
            <a:avLst/>
          </a:prstGeom>
        </p:spPr>
      </p:pic>
      <p:sp>
        <p:nvSpPr>
          <p:cNvPr id="22" name="矩形 23"/>
          <p:cNvSpPr>
            <a:spLocks noChangeArrowheads="1"/>
          </p:cNvSpPr>
          <p:nvPr/>
        </p:nvSpPr>
        <p:spPr bwMode="auto">
          <a:xfrm>
            <a:off x="110116" y="279078"/>
            <a:ext cx="12081928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just" eaLnBrk="0" hangingPunct="0">
              <a:lnSpc>
                <a:spcPct val="110000"/>
              </a:lnSpc>
              <a:spcBef>
                <a:spcPct val="20000"/>
              </a:spcBef>
              <a:buSzPct val="100000"/>
              <a:buFont typeface="Wingdings" panose="05000000000000000000" pitchFamily="2" charset="2"/>
              <a:buChar char="p"/>
              <a:defRPr sz="24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1pPr>
            <a:lvl2pPr marL="742950" indent="-285750" algn="just" eaLnBrk="0" hangingPunct="0">
              <a:lnSpc>
                <a:spcPct val="110000"/>
              </a:lnSpc>
              <a:spcBef>
                <a:spcPct val="20000"/>
              </a:spcBef>
              <a:buClr>
                <a:srgbClr val="A50021"/>
              </a:buClr>
              <a:buFont typeface="Wingdings" panose="05000000000000000000" pitchFamily="2" charset="2"/>
              <a:buChar char="Ø"/>
              <a:defRPr sz="20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2pPr>
            <a:lvl3pPr marL="1143000" indent="-228600" algn="just" eaLnBrk="0" hangingPunct="0">
              <a:spcBef>
                <a:spcPct val="20000"/>
              </a:spcBef>
              <a:buChar char="•"/>
              <a:defRPr sz="24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SzTx/>
              <a:buNone/>
            </a:pPr>
            <a:r>
              <a:rPr lang="zh-CN" altLang="en-US" sz="40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热催化原位还原测试实例（加氢催化剂）</a:t>
            </a:r>
            <a:endParaRPr lang="zh-CN" altLang="en-US" sz="40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" name="矩形 5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pic>
        <p:nvPicPr>
          <p:cNvPr id="3" name="内容占位符 2"/>
          <p:cNvPicPr>
            <a:picLocks noGrp="1" noChangeAspect="1"/>
          </p:cNvPicPr>
          <p:nvPr>
            <p:ph idx="1"/>
          </p:nvPr>
        </p:nvPicPr>
        <p:blipFill>
          <a:blip r:embed="rId2"/>
          <a:srcRect l="5446" t="18559" b="9299"/>
          <a:stretch>
            <a:fillRect/>
          </a:stretch>
        </p:blipFill>
        <p:spPr>
          <a:xfrm>
            <a:off x="2319617" y="4946941"/>
            <a:ext cx="1756755" cy="1396074"/>
          </a:xfrm>
          <a:prstGeom prst="rect">
            <a:avLst/>
          </a:prstGeom>
        </p:spPr>
      </p:pic>
      <p:sp>
        <p:nvSpPr>
          <p:cNvPr id="20" name="文本框 19"/>
          <p:cNvSpPr txBox="1"/>
          <p:nvPr/>
        </p:nvSpPr>
        <p:spPr>
          <a:xfrm>
            <a:off x="163902" y="1455928"/>
            <a:ext cx="4153599" cy="4080856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marL="342900" indent="-342900" algn="l" fontAlgn="base">
              <a:spcAft>
                <a:spcPts val="1500"/>
              </a:spcAft>
              <a:buFont typeface="Arial" panose="020B0604020202020204" pitchFamily="34" charset="0"/>
              <a:buChar char="•"/>
            </a:pPr>
            <a:r>
              <a:rPr lang="en-US" altLang="zh-CN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1.</a:t>
            </a:r>
            <a:r>
              <a:rPr lang="zh-CN" altLang="en-US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安装样品片到热催化原位池，扫描测试氧化态下</a:t>
            </a:r>
            <a:r>
              <a:rPr lang="en-US" altLang="zh-CN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XAFS</a:t>
            </a:r>
            <a:r>
              <a:rPr lang="zh-CN" altLang="en-US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谱图；</a:t>
            </a:r>
            <a:endParaRPr lang="en-US" altLang="zh-CN" sz="2000" dirty="0">
              <a:solidFill>
                <a:srgbClr val="11111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algn="l" fontAlgn="base">
              <a:spcAft>
                <a:spcPts val="1500"/>
              </a:spcAft>
              <a:buFont typeface="Arial" panose="020B0604020202020204" pitchFamily="34" charset="0"/>
              <a:buChar char="•"/>
            </a:pPr>
            <a:r>
              <a:rPr lang="en-US" altLang="zh-CN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2.</a:t>
            </a:r>
            <a:r>
              <a:rPr lang="zh-CN" altLang="en-US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通还原气，程序升温</a:t>
            </a:r>
            <a:r>
              <a:rPr lang="en-US" altLang="zh-CN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30</a:t>
            </a:r>
            <a:r>
              <a:rPr lang="zh-CN" altLang="en-US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℃加热到</a:t>
            </a:r>
            <a:r>
              <a:rPr lang="en-US" altLang="zh-CN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500</a:t>
            </a:r>
            <a:r>
              <a:rPr lang="zh-CN" altLang="en-US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℃；</a:t>
            </a:r>
            <a:endParaRPr lang="en-US" altLang="zh-CN" sz="2000" dirty="0">
              <a:solidFill>
                <a:srgbClr val="11111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algn="l" fontAlgn="base">
              <a:spcAft>
                <a:spcPts val="1500"/>
              </a:spcAft>
              <a:buFont typeface="Arial" panose="020B0604020202020204" pitchFamily="34" charset="0"/>
              <a:buChar char="•"/>
            </a:pPr>
            <a:r>
              <a:rPr lang="en-US" altLang="zh-CN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3.</a:t>
            </a:r>
            <a:r>
              <a:rPr lang="zh-CN" altLang="en-US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只扫描近边范围（</a:t>
            </a:r>
            <a:r>
              <a:rPr lang="en-US" altLang="zh-CN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-100~100</a:t>
            </a:r>
            <a:r>
              <a:rPr lang="zh-CN" altLang="en-US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），得到不同温度下</a:t>
            </a:r>
            <a:r>
              <a:rPr lang="en-US" altLang="zh-CN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XANES</a:t>
            </a:r>
            <a:r>
              <a:rPr lang="zh-CN" altLang="en-US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谱图，观察还原过程；</a:t>
            </a:r>
            <a:endParaRPr lang="en-US" altLang="zh-CN" sz="2000" dirty="0">
              <a:solidFill>
                <a:srgbClr val="11111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algn="l" fontAlgn="base">
              <a:spcAft>
                <a:spcPts val="1500"/>
              </a:spcAft>
              <a:buFont typeface="Arial" panose="020B0604020202020204" pitchFamily="34" charset="0"/>
              <a:buChar char="•"/>
            </a:pPr>
            <a:r>
              <a:rPr lang="en-US" altLang="zh-CN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4.</a:t>
            </a:r>
            <a:r>
              <a:rPr lang="zh-CN" altLang="en-US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最高温度保持</a:t>
            </a:r>
            <a:r>
              <a:rPr lang="en-US" altLang="zh-CN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60 min</a:t>
            </a:r>
            <a:r>
              <a:rPr lang="zh-CN" altLang="en-US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，充分还原，降温到</a:t>
            </a:r>
            <a:r>
              <a:rPr lang="en-US" altLang="zh-CN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30</a:t>
            </a:r>
            <a:r>
              <a:rPr lang="zh-CN" altLang="en-US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℃，扫描还原后</a:t>
            </a:r>
            <a:r>
              <a:rPr lang="en-US" altLang="zh-CN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XAFS</a:t>
            </a:r>
            <a:r>
              <a:rPr lang="zh-CN" altLang="en-US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谱图。</a:t>
            </a:r>
            <a:endParaRPr lang="en-US" altLang="zh-CN" sz="2000" dirty="0">
              <a:solidFill>
                <a:srgbClr val="11111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algn="l" fontAlgn="base">
              <a:spcAft>
                <a:spcPts val="1500"/>
              </a:spcAft>
              <a:buFont typeface="Arial" panose="020B0604020202020204" pitchFamily="34" charset="0"/>
              <a:buChar char="•"/>
            </a:pPr>
            <a:endParaRPr lang="zh-CN" altLang="en-US" sz="2000" i="0" dirty="0">
              <a:solidFill>
                <a:srgbClr val="111111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662614" y="1271262"/>
            <a:ext cx="611028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000" dirty="0">
                <a:solidFill>
                  <a:srgbClr val="C0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XANES</a:t>
            </a:r>
            <a:r>
              <a:rPr lang="zh-CN" altLang="en-US" sz="2000" dirty="0">
                <a:solidFill>
                  <a:srgbClr val="C0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谱图</a:t>
            </a:r>
            <a:r>
              <a:rPr lang="zh-CN" altLang="en-US" sz="2000" dirty="0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可以用于查看氧化态逐渐还原为金属态</a:t>
            </a:r>
            <a:endParaRPr lang="zh-CN" altLang="en-US" sz="2000" dirty="0">
              <a:highlight>
                <a:srgbClr val="FFFF00"/>
              </a:highlight>
            </a:endParaRPr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3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91888" y="1978415"/>
            <a:ext cx="6004112" cy="404344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892147"/>
            <a:ext cx="6147547" cy="4215976"/>
          </a:xfrm>
          <a:prstGeom prst="rect">
            <a:avLst/>
          </a:prstGeom>
        </p:spPr>
      </p:pic>
      <p:cxnSp>
        <p:nvCxnSpPr>
          <p:cNvPr id="7" name="直接连接符 6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8" name="矩形 7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28547" y="1238828"/>
            <a:ext cx="11132365" cy="49962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indent="0" fontAlgn="auto">
              <a:lnSpc>
                <a:spcPct val="150000"/>
              </a:lnSpc>
            </a:pPr>
            <a:r>
              <a:rPr lang="zh-CN" altLang="en-US" sz="2000" dirty="0">
                <a:solidFill>
                  <a:srgbClr val="C0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放大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近边</a:t>
            </a:r>
            <a:r>
              <a:rPr lang="zh-CN" altLang="en-US" sz="2000" dirty="0">
                <a:solidFill>
                  <a:srgbClr val="C0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白线峰和吸收边</a:t>
            </a:r>
            <a:r>
              <a:rPr lang="en-US" altLang="zh-CN" sz="2000" dirty="0">
                <a:solidFill>
                  <a:srgbClr val="C0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0.5</a:t>
            </a:r>
            <a:r>
              <a:rPr lang="zh-CN" altLang="en-US" sz="2000" dirty="0">
                <a:solidFill>
                  <a:srgbClr val="C0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位置的能量位移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可以用于价态变化分析！</a:t>
            </a:r>
            <a:endPara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2" name="矩形 23"/>
          <p:cNvSpPr>
            <a:spLocks noChangeArrowheads="1"/>
          </p:cNvSpPr>
          <p:nvPr/>
        </p:nvSpPr>
        <p:spPr bwMode="auto">
          <a:xfrm>
            <a:off x="110116" y="279078"/>
            <a:ext cx="12081928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just" eaLnBrk="0" hangingPunct="0">
              <a:lnSpc>
                <a:spcPct val="110000"/>
              </a:lnSpc>
              <a:spcBef>
                <a:spcPct val="20000"/>
              </a:spcBef>
              <a:buSzPct val="100000"/>
              <a:buFont typeface="Wingdings" panose="05000000000000000000" pitchFamily="2" charset="2"/>
              <a:buChar char="p"/>
              <a:defRPr sz="24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1pPr>
            <a:lvl2pPr marL="742950" indent="-285750" algn="just" eaLnBrk="0" hangingPunct="0">
              <a:lnSpc>
                <a:spcPct val="110000"/>
              </a:lnSpc>
              <a:spcBef>
                <a:spcPct val="20000"/>
              </a:spcBef>
              <a:buClr>
                <a:srgbClr val="A50021"/>
              </a:buClr>
              <a:buFont typeface="Wingdings" panose="05000000000000000000" pitchFamily="2" charset="2"/>
              <a:buChar char="Ø"/>
              <a:defRPr sz="20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2pPr>
            <a:lvl3pPr marL="1143000" indent="-228600" algn="just" eaLnBrk="0" hangingPunct="0">
              <a:spcBef>
                <a:spcPct val="20000"/>
              </a:spcBef>
              <a:buChar char="•"/>
              <a:defRPr sz="24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SzTx/>
              <a:buNone/>
            </a:pPr>
            <a:r>
              <a:rPr lang="zh-CN" altLang="en-US" sz="40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热催化原位还原测试实例（加氢催化剂）</a:t>
            </a:r>
            <a:endParaRPr lang="zh-CN" altLang="en-US" sz="40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3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直接连接符 4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" name="矩形 5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pic>
        <p:nvPicPr>
          <p:cNvPr id="3073" name="内容占位符 9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2353660" y="1533942"/>
            <a:ext cx="3975287" cy="2403621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098" name="内容占位符 7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1670" y="1520410"/>
            <a:ext cx="4324836" cy="26152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2" name="内容占位符 5"/>
          <p:cNvPicPr>
            <a:picLocks noGrp="1"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494" y="3938217"/>
            <a:ext cx="4082415" cy="246834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46" name="内容占位符 3"/>
          <p:cNvPicPr>
            <a:picLocks noGrp="1"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7394" y="3919632"/>
            <a:ext cx="4135830" cy="250086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/>
          <p:cNvSpPr txBox="1"/>
          <p:nvPr/>
        </p:nvSpPr>
        <p:spPr>
          <a:xfrm>
            <a:off x="9121196" y="4751049"/>
            <a:ext cx="3750348" cy="96128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indent="0" fontAlgn="auto">
              <a:lnSpc>
                <a:spcPct val="150000"/>
              </a:lnSpc>
            </a:pP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具体数据进一步需要</a:t>
            </a:r>
            <a:endParaRPr lang="en-US" altLang="zh-CN" sz="200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 sz="2000" dirty="0" err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Atemis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软件拟合分析！</a:t>
            </a:r>
            <a:endPara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4" name="文本框 7"/>
          <p:cNvSpPr txBox="1"/>
          <p:nvPr/>
        </p:nvSpPr>
        <p:spPr>
          <a:xfrm>
            <a:off x="241515" y="1093119"/>
            <a:ext cx="10184970" cy="50927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altLang="zh-CN" sz="2000" dirty="0">
                <a:solidFill>
                  <a:srgbClr val="C0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XAFS</a:t>
            </a:r>
            <a:r>
              <a:rPr lang="zh-CN" altLang="en-US" sz="2000" dirty="0">
                <a:solidFill>
                  <a:srgbClr val="C0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谱图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可以查看键长种类和位置：</a:t>
            </a:r>
            <a:endPara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7" name="矩形 23"/>
          <p:cNvSpPr>
            <a:spLocks noChangeArrowheads="1"/>
          </p:cNvSpPr>
          <p:nvPr/>
        </p:nvSpPr>
        <p:spPr bwMode="auto">
          <a:xfrm>
            <a:off x="110116" y="279078"/>
            <a:ext cx="12081928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just" eaLnBrk="0" hangingPunct="0">
              <a:lnSpc>
                <a:spcPct val="110000"/>
              </a:lnSpc>
              <a:spcBef>
                <a:spcPct val="20000"/>
              </a:spcBef>
              <a:buSzPct val="100000"/>
              <a:buFont typeface="Wingdings" panose="05000000000000000000" pitchFamily="2" charset="2"/>
              <a:buChar char="p"/>
              <a:defRPr sz="24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1pPr>
            <a:lvl2pPr marL="742950" indent="-285750" algn="just" eaLnBrk="0" hangingPunct="0">
              <a:lnSpc>
                <a:spcPct val="110000"/>
              </a:lnSpc>
              <a:spcBef>
                <a:spcPct val="20000"/>
              </a:spcBef>
              <a:buClr>
                <a:srgbClr val="A50021"/>
              </a:buClr>
              <a:buFont typeface="Wingdings" panose="05000000000000000000" pitchFamily="2" charset="2"/>
              <a:buChar char="Ø"/>
              <a:defRPr sz="20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2pPr>
            <a:lvl3pPr marL="1143000" indent="-228600" algn="just" eaLnBrk="0" hangingPunct="0">
              <a:spcBef>
                <a:spcPct val="20000"/>
              </a:spcBef>
              <a:buChar char="•"/>
              <a:defRPr sz="24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SzTx/>
              <a:buNone/>
            </a:pPr>
            <a:r>
              <a:rPr lang="zh-CN" altLang="en-US" sz="40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热催化原位还原测试实例（加氢催化剂）</a:t>
            </a:r>
            <a:endParaRPr lang="zh-CN" altLang="en-US" sz="40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箭头: 右 7"/>
          <p:cNvSpPr/>
          <p:nvPr/>
        </p:nvSpPr>
        <p:spPr>
          <a:xfrm>
            <a:off x="6438830" y="2636832"/>
            <a:ext cx="1047750" cy="25717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2" name="图片 1"/>
          <p:cNvPicPr>
            <a:picLocks noChangeAspect="1"/>
          </p:cNvPicPr>
          <p:nvPr userDrawn="1"/>
        </p:nvPicPr>
        <p:blipFill>
          <a:blip r:embed="rId5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内容占位符 4"/>
          <p:cNvPicPr>
            <a:picLocks noGrp="1" noChangeAspect="1"/>
          </p:cNvPicPr>
          <p:nvPr>
            <p:ph idx="1"/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271" y="1637112"/>
            <a:ext cx="6496554" cy="4796984"/>
          </a:xfrm>
        </p:spPr>
      </p:pic>
      <p:sp>
        <p:nvSpPr>
          <p:cNvPr id="6" name="矩形 23"/>
          <p:cNvSpPr>
            <a:spLocks noChangeArrowheads="1"/>
          </p:cNvSpPr>
          <p:nvPr/>
        </p:nvSpPr>
        <p:spPr bwMode="auto">
          <a:xfrm>
            <a:off x="110116" y="279078"/>
            <a:ext cx="12081928" cy="70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just" eaLnBrk="0" hangingPunct="0">
              <a:lnSpc>
                <a:spcPct val="110000"/>
              </a:lnSpc>
              <a:spcBef>
                <a:spcPct val="20000"/>
              </a:spcBef>
              <a:buSzPct val="100000"/>
              <a:buFont typeface="Wingdings" panose="05000000000000000000" pitchFamily="2" charset="2"/>
              <a:buChar char="p"/>
              <a:defRPr sz="24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1pPr>
            <a:lvl2pPr marL="742950" indent="-285750" algn="just" eaLnBrk="0" hangingPunct="0">
              <a:lnSpc>
                <a:spcPct val="110000"/>
              </a:lnSpc>
              <a:spcBef>
                <a:spcPct val="20000"/>
              </a:spcBef>
              <a:buClr>
                <a:srgbClr val="A50021"/>
              </a:buClr>
              <a:buFont typeface="Wingdings" panose="05000000000000000000" pitchFamily="2" charset="2"/>
              <a:buChar char="Ø"/>
              <a:defRPr sz="20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2pPr>
            <a:lvl3pPr marL="1143000" indent="-228600" algn="just" eaLnBrk="0" hangingPunct="0">
              <a:spcBef>
                <a:spcPct val="20000"/>
              </a:spcBef>
              <a:buChar char="•"/>
              <a:defRPr sz="2400" b="1">
                <a:solidFill>
                  <a:srgbClr val="112F8F"/>
                </a:solidFill>
                <a:latin typeface="Times New Roman" panose="02020603050405020304" charset="0"/>
                <a:ea typeface="黑体" panose="02010609060101010101" charset="-122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SzTx/>
              <a:buNone/>
            </a:pPr>
            <a:r>
              <a:rPr lang="zh-CN" altLang="en-US" sz="40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电催化原位还原测试（燃料电池催化剂）</a:t>
            </a:r>
            <a:endParaRPr lang="zh-CN" altLang="en-US" sz="40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-10795" y="6343015"/>
            <a:ext cx="12211050" cy="5092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485271" y="1127841"/>
            <a:ext cx="10184970" cy="50927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indent="0" fontAlgn="auto">
              <a:lnSpc>
                <a:spcPct val="150000"/>
              </a:lnSpc>
            </a:pPr>
            <a:r>
              <a:rPr lang="en-US" altLang="zh-CN" sz="2000" dirty="0">
                <a:solidFill>
                  <a:srgbClr val="C0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XANES</a:t>
            </a:r>
            <a:r>
              <a:rPr lang="zh-CN" altLang="en-US" sz="2000" dirty="0">
                <a:solidFill>
                  <a:srgbClr val="C0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谱图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可以用于查看氧化态还原为金属态，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XAFS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谱图查看键长种类和位置：</a:t>
            </a:r>
            <a:endPara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40005" y="1003935"/>
            <a:ext cx="12151995" cy="0"/>
          </a:xfrm>
          <a:prstGeom prst="line">
            <a:avLst/>
          </a:prstGeom>
          <a:ln w="31750" cap="rnd">
            <a:solidFill>
              <a:srgbClr val="00206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1" name="文本框 10"/>
          <p:cNvSpPr txBox="1"/>
          <p:nvPr/>
        </p:nvSpPr>
        <p:spPr>
          <a:xfrm>
            <a:off x="7730213" y="4652958"/>
            <a:ext cx="4061328" cy="1708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spcAft>
                <a:spcPts val="1500"/>
              </a:spcAft>
            </a:pPr>
            <a:r>
              <a:rPr lang="zh-CN" altLang="en-US" sz="2000" dirty="0">
                <a:solidFill>
                  <a:srgbClr val="11111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可通过隔膜泵进行电解液循环，电化学工作站加电压</a:t>
            </a:r>
            <a:endParaRPr lang="en-US" altLang="zh-CN" sz="2000" dirty="0">
              <a:solidFill>
                <a:srgbClr val="11111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fontAlgn="base">
              <a:spcAft>
                <a:spcPts val="1500"/>
              </a:spcAft>
            </a:pPr>
            <a:r>
              <a:rPr lang="zh-CN" altLang="en-US" sz="2000" dirty="0">
                <a:solidFill>
                  <a:srgbClr val="111111"/>
                </a:solidFill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样品：</a:t>
            </a:r>
            <a:r>
              <a:rPr lang="en-US" altLang="zh-CN" sz="2000" dirty="0">
                <a:solidFill>
                  <a:srgbClr val="111111"/>
                </a:solidFill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10mm*20mm</a:t>
            </a:r>
            <a:r>
              <a:rPr lang="zh-CN" altLang="en-US" sz="2000" dirty="0">
                <a:solidFill>
                  <a:srgbClr val="111111"/>
                </a:solidFill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碳纸负载</a:t>
            </a:r>
            <a:endParaRPr lang="en-US" altLang="zh-CN" sz="2000" dirty="0">
              <a:solidFill>
                <a:srgbClr val="111111"/>
              </a:solidFill>
              <a:highlight>
                <a:srgbClr val="FFFF00"/>
              </a:highligh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fontAlgn="base">
              <a:spcAft>
                <a:spcPts val="1500"/>
              </a:spcAft>
            </a:pPr>
            <a:r>
              <a:rPr lang="zh-CN" altLang="en-US" sz="2000" dirty="0">
                <a:solidFill>
                  <a:srgbClr val="111111"/>
                </a:solidFill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也可作为液体池使用。</a:t>
            </a:r>
            <a:endParaRPr lang="zh-CN" altLang="en-US" sz="2000" i="0" dirty="0">
              <a:solidFill>
                <a:srgbClr val="111111"/>
              </a:solidFill>
              <a:effectLst/>
              <a:highlight>
                <a:srgbClr val="FFFF00"/>
              </a:highligh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2"/>
          <a:srcRect t="10918" r="15064" b="21495"/>
          <a:stretch>
            <a:fillRect/>
          </a:stretch>
        </p:blipFill>
        <p:spPr>
          <a:xfrm>
            <a:off x="8095120" y="1761017"/>
            <a:ext cx="2701594" cy="2819055"/>
          </a:xfrm>
          <a:prstGeom prst="rect">
            <a:avLst/>
          </a:prstGeom>
        </p:spPr>
      </p:pic>
      <p:sp>
        <p:nvSpPr>
          <p:cNvPr id="14" name="文本框 13"/>
          <p:cNvSpPr txBox="1"/>
          <p:nvPr/>
        </p:nvSpPr>
        <p:spPr>
          <a:xfrm>
            <a:off x="3039587" y="6458523"/>
            <a:ext cx="17895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图片来自</a:t>
            </a:r>
            <a:r>
              <a:rPr lang="zh-CN" altLang="en-US" sz="18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文献</a:t>
            </a:r>
            <a:endParaRPr lang="zh-CN" altLang="en-US" dirty="0"/>
          </a:p>
        </p:txBody>
      </p:sp>
      <p:pic>
        <p:nvPicPr>
          <p:cNvPr id="2" name="图片 1"/>
          <p:cNvPicPr>
            <a:picLocks noChangeAspect="1"/>
          </p:cNvPicPr>
          <p:nvPr userDrawn="1"/>
        </p:nvPicPr>
        <p:blipFill>
          <a:blip r:embed="rId3"/>
          <a:srcRect r="70696"/>
          <a:stretch>
            <a:fillRect/>
          </a:stretch>
        </p:blipFill>
        <p:spPr>
          <a:xfrm>
            <a:off x="205105" y="182245"/>
            <a:ext cx="703580" cy="689610"/>
          </a:xfrm>
          <a:prstGeom prst="rect">
            <a:avLst/>
          </a:prstGeom>
        </p:spPr>
      </p:pic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3228325" y="2478217"/>
            <a:ext cx="5466080" cy="5835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zh-CN" altLang="en-US" sz="3200" dirty="0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欢迎各位老师同学咨询测试！</a:t>
            </a:r>
            <a:endParaRPr lang="zh-CN" altLang="en-US" sz="3200" dirty="0">
              <a:solidFill>
                <a:schemeClr val="accent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7" name="图片 16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7" y="4944295"/>
            <a:ext cx="12192000" cy="1896533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0" y="0"/>
            <a:ext cx="12192000" cy="85830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n>
                <a:solidFill>
                  <a:srgbClr val="000000">
                    <a:alpha val="0"/>
                  </a:srgbClr>
                </a:solidFill>
              </a:ln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0050" y="0"/>
            <a:ext cx="4171950" cy="80962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 userDrawn="1"/>
        </p:nvPicPr>
        <p:blipFill>
          <a:blip r:embed="rId3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  <a:alpha val="0"/>
                </a:srgbClr>
              </a:clrTo>
            </a:clrChange>
            <a:lum bright="100000"/>
          </a:blip>
          <a:srcRect r="-818"/>
          <a:stretch>
            <a:fillRect/>
          </a:stretch>
        </p:blipFill>
        <p:spPr>
          <a:xfrm>
            <a:off x="436880" y="120015"/>
            <a:ext cx="2420620" cy="68961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8938</Words>
  <Application>WPS 演示</Application>
  <PresentationFormat>宽屏</PresentationFormat>
  <Paragraphs>724</Paragraphs>
  <Slides>62</Slides>
  <Notes>17</Notes>
  <HiddenSlides>0</HiddenSlides>
  <MMClips>3</MMClips>
  <ScaleCrop>false</ScaleCrop>
  <HeadingPairs>
    <vt:vector size="6" baseType="variant">
      <vt:variant>
        <vt:lpstr>已用的字体</vt:lpstr>
      </vt:variant>
      <vt:variant>
        <vt:i4>22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62</vt:i4>
      </vt:variant>
    </vt:vector>
  </HeadingPairs>
  <TitlesOfParts>
    <vt:vector size="85" baseType="lpstr">
      <vt:lpstr>Arial</vt:lpstr>
      <vt:lpstr>宋体</vt:lpstr>
      <vt:lpstr>Wingdings</vt:lpstr>
      <vt:lpstr>微软雅黑</vt:lpstr>
      <vt:lpstr>思源黑体 CN Bold</vt:lpstr>
      <vt:lpstr>黑体</vt:lpstr>
      <vt:lpstr>Wingdings</vt:lpstr>
      <vt:lpstr>仿宋</vt:lpstr>
      <vt:lpstr>华文宋体</vt:lpstr>
      <vt:lpstr>Times New Roman</vt:lpstr>
      <vt:lpstr>华文楷体</vt:lpstr>
      <vt:lpstr>等线</vt:lpstr>
      <vt:lpstr>Arial Unicode MS</vt:lpstr>
      <vt:lpstr>等线 Light</vt:lpstr>
      <vt:lpstr>Calibri</vt:lpstr>
      <vt:lpstr>-apple-system</vt:lpstr>
      <vt:lpstr>华文行楷</vt:lpstr>
      <vt:lpstr>Times New Roman</vt:lpstr>
      <vt:lpstr>方正舒体</vt:lpstr>
      <vt:lpstr>Segoe Print</vt:lpstr>
      <vt:lpstr>汉仪雅酷黑简</vt:lpstr>
      <vt:lpstr>汉仪君黑-45简</vt:lpstr>
      <vt:lpstr>Office 主题​​</vt:lpstr>
      <vt:lpstr>PowerPoint 演示文稿</vt:lpstr>
      <vt:lpstr>主要内容</vt:lpstr>
      <vt:lpstr>X射线精细结构吸收谱</vt:lpstr>
      <vt:lpstr>X射线吸收精细结构谱图的获取</vt:lpstr>
      <vt:lpstr>X射线吸收近边结构谱</vt:lpstr>
      <vt:lpstr>X射线吸收近边结构谱</vt:lpstr>
      <vt:lpstr>扩展X射线吸收精细结构谱</vt:lpstr>
      <vt:lpstr>扩展X射线吸收精细结构谱</vt:lpstr>
      <vt:lpstr>X射线吸收精细结构谱仪</vt:lpstr>
      <vt:lpstr>台式XAFS主要部件与常见概念</vt:lpstr>
      <vt:lpstr>X射线吸收精细结构谱仪测试范围</vt:lpstr>
      <vt:lpstr>台式XAFS可测样品形态</vt:lpstr>
      <vt:lpstr>台式XAFS样品要求</vt:lpstr>
      <vt:lpstr>PowerPoint 演示文稿</vt:lpstr>
      <vt:lpstr>XAFS粉末样品压片制样(适用同步辐射)</vt:lpstr>
      <vt:lpstr>XAS粉末样品压片制样</vt:lpstr>
      <vt:lpstr>XAS粉末样品制样</vt:lpstr>
      <vt:lpstr>台式XAS粉末样品制样注意事项(小结)</vt:lpstr>
      <vt:lpstr>台式XAS粉末样品制样过程展示</vt:lpstr>
      <vt:lpstr>PowerPoint 演示文稿</vt:lpstr>
      <vt:lpstr>台式XAFS样品测试</vt:lpstr>
      <vt:lpstr>台式XAFS样品开始测试</vt:lpstr>
      <vt:lpstr>台式XAFS待测元素能量调节</vt:lpstr>
      <vt:lpstr>台式XAFS探测器能量信号</vt:lpstr>
      <vt:lpstr>台式XAFS待测元素扫描参数</vt:lpstr>
      <vt:lpstr>台式XAFS样品粗扫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台式XAFS样品精扫（Fe Foil示例）</vt:lpstr>
      <vt:lpstr>台式XAFS样品精扫（高熵合金中Fe）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上海光源透射模式数据类型：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台式XAFS样品精扫（Fe K 边XAFS谱图）</vt:lpstr>
      <vt:lpstr>台式XAFS谱图初探（Fe K edge）</vt:lpstr>
      <vt:lpstr>台式XAFS谱图初探（Fe K edge）</vt:lpstr>
      <vt:lpstr>台式XAFS谱图初探（Fe K edge）</vt:lpstr>
      <vt:lpstr>台式XAFS谱图初探（Fe K edge）</vt:lpstr>
      <vt:lpstr>PowerPoint 演示文稿</vt:lpstr>
      <vt:lpstr>台式XAFS原位测试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袁颖</dc:creator>
  <cp:lastModifiedBy>静如月</cp:lastModifiedBy>
  <cp:revision>185</cp:revision>
  <dcterms:created xsi:type="dcterms:W3CDTF">2020-07-22T07:30:00Z</dcterms:created>
  <dcterms:modified xsi:type="dcterms:W3CDTF">2025-11-04T02:49:11Z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9194D875F29C43E990CD9C69CC7CE1DE_13</vt:lpwstr>
  </property>
  <property fmtid="{D5CDD505-2E9C-101B-9397-08002B2CF9AE}" pid="3" name="KSOProductBuildVer">
    <vt:lpwstr>2052-12.1.0.21915</vt:lpwstr>
  </property>
</Properties>
</file>