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6" r:id="rId3"/>
    <p:sldMasterId id="2147483698" r:id="rId4"/>
    <p:sldMasterId id="2147483712" r:id="rId5"/>
    <p:sldMasterId id="2147483724" r:id="rId6"/>
  </p:sldMasterIdLst>
  <p:notesMasterIdLst>
    <p:notesMasterId r:id="rId31"/>
  </p:notesMasterIdLst>
  <p:sldIdLst>
    <p:sldId id="256" r:id="rId7"/>
    <p:sldId id="257" r:id="rId8"/>
    <p:sldId id="363" r:id="rId9"/>
    <p:sldId id="362" r:id="rId10"/>
    <p:sldId id="347" r:id="rId11"/>
    <p:sldId id="336" r:id="rId12"/>
    <p:sldId id="258" r:id="rId13"/>
    <p:sldId id="364" r:id="rId14"/>
    <p:sldId id="348" r:id="rId15"/>
    <p:sldId id="366" r:id="rId16"/>
    <p:sldId id="264" r:id="rId17"/>
    <p:sldId id="349" r:id="rId18"/>
    <p:sldId id="350" r:id="rId19"/>
    <p:sldId id="353" r:id="rId20"/>
    <p:sldId id="367" r:id="rId21"/>
    <p:sldId id="368" r:id="rId22"/>
    <p:sldId id="301" r:id="rId23"/>
    <p:sldId id="354" r:id="rId24"/>
    <p:sldId id="351" r:id="rId25"/>
    <p:sldId id="369" r:id="rId26"/>
    <p:sldId id="370" r:id="rId27"/>
    <p:sldId id="371" r:id="rId28"/>
    <p:sldId id="372" r:id="rId29"/>
    <p:sldId id="37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797" autoAdjust="0"/>
  </p:normalViewPr>
  <p:slideViewPr>
    <p:cSldViewPr snapToGrid="0">
      <p:cViewPr varScale="1">
        <p:scale>
          <a:sx n="72" d="100"/>
          <a:sy n="72" d="100"/>
        </p:scale>
        <p:origin x="8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EAFBB-6AB7-42B9-98A8-9D0E7DAF530F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0E4B5-A880-4863-96B5-E3F8DD9D89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7B4D2-1824-34E0-91BD-DF94DC1CB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C16E4F-A356-CA59-A227-1B428C16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06153F-78EE-49D6-ADD1-4887136DC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FeIII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(CN)₆]³⁻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的光谱相对于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FeII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(CN)₆]⁴⁻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的光谱向更高能量偏移，是由于金属的有效核电荷发生变化所致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峰宽与终态寿命成反比，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100974-B368-2864-5279-3E4B453A2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381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69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155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入射到样品的光子通量（激发通量），单位是 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photons/s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发射谱通量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探测器每秒接收的光子数，单位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photons/s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7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入射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射线将待测元素原子芯能级的电子击出，留下电子空穴，此时原子处于被激发状态，这个过程为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 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射线吸收。随后，</a:t>
            </a:r>
            <a:r>
              <a:rPr lang="zh-CN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外壳层的电子退激发填补芯能级的空穴而释放一定能量的</a:t>
            </a:r>
            <a:r>
              <a:rPr lang="en-US" altLang="zh-CN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 </a:t>
            </a:r>
            <a:r>
              <a:rPr lang="zh-CN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射线，即</a:t>
            </a:r>
            <a:r>
              <a:rPr lang="en-US" altLang="zh-CN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 </a:t>
            </a:r>
            <a:r>
              <a:rPr lang="zh-CN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射线荧光，这个过程为</a:t>
            </a:r>
            <a:r>
              <a:rPr lang="en-US" altLang="zh-CN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 </a:t>
            </a:r>
            <a:r>
              <a:rPr lang="zh-CN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射线发射，</a:t>
            </a:r>
            <a:r>
              <a:rPr lang="en-US" altLang="zh-CN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 </a:t>
            </a:r>
            <a:r>
              <a:rPr lang="zh-CN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射线发射谱是一种二次光电子过程</a:t>
            </a:r>
            <a:endParaRPr lang="en-US" altLang="zh-CN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射线谱学方法的能量分辨率受末态的寿命展宽的影响，常规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XAFS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的末态芯能级寿命展宽远远高于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射线发射谱的末态寿命展宽，因此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NXES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具有更高的能量分辨率。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5B96-0378-4C81-A325-3A017CE4777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Full Width at Half Maximum</a:t>
            </a:r>
            <a:r>
              <a:rPr lang="zh-CN" altLang="en-US" sz="1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（半最大值全宽度）</a:t>
            </a:r>
            <a:endParaRPr lang="en-US" altLang="zh-CN" sz="1200" b="1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2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α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2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β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谱线的精细结构与电子自旋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轨道耦合以及电子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电子相互作用强烈相关，因此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Kα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2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β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谱线对价态和自旋敏感</a:t>
            </a:r>
            <a:endParaRPr lang="en-US" altLang="zh-CN" sz="12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2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α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谱线</a:t>
            </a:r>
            <a:r>
              <a:rPr lang="zh-CN" altLang="en-US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（劈裂为</a:t>
            </a:r>
            <a:r>
              <a:rPr lang="en-US" altLang="zh-CN" b="1" dirty="0">
                <a:highlight>
                  <a:srgbClr val="FFFF00"/>
                </a:highlight>
              </a:rPr>
              <a:t>K</a:t>
            </a:r>
            <a:r>
              <a:rPr lang="el-GR" altLang="zh-CN" b="1" dirty="0">
                <a:highlight>
                  <a:srgbClr val="FFFF00"/>
                </a:highlight>
              </a:rPr>
              <a:t>α₁</a:t>
            </a:r>
            <a:r>
              <a:rPr lang="zh-CN" altLang="en-US" b="1" dirty="0">
                <a:highlight>
                  <a:srgbClr val="FFFF00"/>
                </a:highlight>
              </a:rPr>
              <a:t>和</a:t>
            </a:r>
            <a:r>
              <a:rPr lang="en-US" altLang="zh-CN" b="1" dirty="0">
                <a:highlight>
                  <a:srgbClr val="FFFF00"/>
                </a:highlight>
              </a:rPr>
              <a:t>K</a:t>
            </a:r>
            <a:r>
              <a:rPr lang="el-GR" altLang="zh-CN" b="1" dirty="0">
                <a:highlight>
                  <a:srgbClr val="FFFF00"/>
                </a:highlight>
              </a:rPr>
              <a:t>α₂ </a:t>
            </a:r>
            <a:r>
              <a:rPr lang="zh-CN" altLang="en-US" b="1" dirty="0">
                <a:highlight>
                  <a:srgbClr val="FFFF00"/>
                </a:highlight>
              </a:rPr>
              <a:t>双峰</a:t>
            </a:r>
            <a:r>
              <a:rPr lang="zh-CN" altLang="en-US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的电子自旋</a:t>
            </a:r>
            <a:r>
              <a:rPr lang="en-US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轨道自旋耦合作用（</a:t>
            </a:r>
            <a:r>
              <a:rPr lang="en-US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~10 eV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）比</a:t>
            </a:r>
            <a:r>
              <a:rPr lang="en-US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2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β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谱线强（小于</a:t>
            </a:r>
            <a:r>
              <a:rPr lang="en-US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1 eV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），故在实际应用中更多的采用</a:t>
            </a:r>
            <a:r>
              <a:rPr lang="en-US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2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β</a:t>
            </a:r>
            <a:r>
              <a:rPr lang="zh-CN" altLang="zh-CN" sz="1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谱来研究电子自旋和化学价态</a:t>
            </a:r>
            <a:endParaRPr lang="zh-CN" altLang="en-US" sz="1200" b="1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dirty="0"/>
              <a:t>自旋的敏感性来源于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未配对的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3p (2p)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电子和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电子之间的交换相互作用，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Kβ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的交换作用比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Kα 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更大，因此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Kβ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对自旋更加敏感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Kb</a:t>
            </a:r>
            <a:r>
              <a:rPr lang="zh-CN" altLang="en-US" dirty="0"/>
              <a:t>‘可以看自旋；</a:t>
            </a:r>
            <a:r>
              <a:rPr lang="en-US" altLang="zh-CN" dirty="0"/>
              <a:t>Kb1,3</a:t>
            </a:r>
            <a:r>
              <a:rPr lang="zh-CN" altLang="en-US" dirty="0"/>
              <a:t>看价态，而且价态和能量位置更线性，和</a:t>
            </a:r>
            <a:r>
              <a:rPr lang="en-US" altLang="zh-CN" dirty="0"/>
              <a:t>XANES</a:t>
            </a:r>
            <a:r>
              <a:rPr lang="zh-CN" altLang="en-US" dirty="0"/>
              <a:t>相比，</a:t>
            </a:r>
            <a:r>
              <a:rPr lang="en-US" altLang="zh-CN" dirty="0"/>
              <a:t>Kb1,3</a:t>
            </a:r>
            <a:r>
              <a:rPr lang="zh-CN" altLang="en-US" dirty="0"/>
              <a:t>看价态不受结构的影响；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5B96-0378-4C81-A325-3A017CE4777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DC5D2-6BB1-B9EF-41AC-5B761A5D8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B3F90A-5FB4-F53C-1425-FFB55CA96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2847F9-9397-0ED1-BCDD-BED22EDCD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Kb</a:t>
            </a:r>
            <a:r>
              <a:rPr lang="zh-CN" altLang="en-US" dirty="0"/>
              <a:t>‘可以看自旋；</a:t>
            </a:r>
            <a:r>
              <a:rPr lang="en-US" altLang="zh-CN" dirty="0"/>
              <a:t>Kb1,3</a:t>
            </a:r>
            <a:r>
              <a:rPr lang="zh-CN" altLang="en-US" dirty="0"/>
              <a:t>看价态，而且价态和能量位置更线性，和</a:t>
            </a:r>
            <a:r>
              <a:rPr lang="en-US" altLang="zh-CN" dirty="0"/>
              <a:t>XANES</a:t>
            </a:r>
            <a:r>
              <a:rPr lang="zh-CN" altLang="en-US" dirty="0"/>
              <a:t>相比，</a:t>
            </a:r>
            <a:r>
              <a:rPr lang="en-US" altLang="zh-CN" dirty="0"/>
              <a:t>Kb1,3</a:t>
            </a:r>
            <a:r>
              <a:rPr lang="zh-CN" altLang="en-US" dirty="0"/>
              <a:t>看价态不受结构的影响；</a:t>
            </a:r>
            <a:endParaRPr lang="en-US" altLang="zh-CN" dirty="0"/>
          </a:p>
          <a:p>
            <a:r>
              <a:rPr lang="zh-CN" altLang="en-US" dirty="0"/>
              <a:t>对于</a:t>
            </a:r>
            <a:r>
              <a:rPr lang="en-US" altLang="zh-CN" dirty="0"/>
              <a:t>Kβ</a:t>
            </a:r>
            <a:r>
              <a:rPr lang="zh-CN" altLang="en-US" dirty="0"/>
              <a:t>’看起来不明显的情况下，可以使用</a:t>
            </a:r>
            <a:r>
              <a:rPr lang="en-US" altLang="zh-CN" dirty="0"/>
              <a:t>IAD</a:t>
            </a:r>
            <a:r>
              <a:rPr lang="zh-CN" altLang="en-US" dirty="0"/>
              <a:t>进行自旋的计算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9373E-9E10-D469-4516-1678E4785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5B96-0378-4C81-A325-3A017CE477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0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对于常规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XAFS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而言，虽然其可以获取吸收原子的径向结构信息，但是却很难区分具有相似原子序数的配体，如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C, N, O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等近邻轻元素配体。而对于</a:t>
            </a:r>
            <a:r>
              <a:rPr lang="en-US" altLang="zh-CN" sz="12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VtC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-XES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的发射光谱，直接探测了所研究体系的价电子能级，提供了与价带光电子能谱类似的信息。价电子能级反映了化学环境，特别是当配体具有相似的原子序数时，与这些能级相联系的荧光线的分析是配体识别的良好</a:t>
            </a:r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途径。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0E4B5-A880-4863-96B5-E3F8DD9D899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B92F6B-A24B-5D49-4213-421DF8067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FC2D08-CA31-F43D-9E5B-7BEF54B37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AB00FC-7302-9331-2FD1-BD32F8AB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E54748-BF19-FF90-842D-673AE658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6BDABF-BA3B-5FE4-65A5-B16F241E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7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3510C-1271-6AFD-C9D1-CD45DB96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153D40-0386-DC2B-0DC3-07AA806F1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93698-7ADF-E6DA-15B4-2342883E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4A77B0-63DC-09AF-4E63-7A1A030C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A7E578-BCB7-9A02-E228-D73CB061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75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095E71-C97A-BA73-C799-03D782003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67CD10-0C1A-32F7-F994-262CC3D4C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5793B-220D-D9CA-9AF1-D931A7FF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904870-431F-C88B-F342-8493C490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D7682-94E7-53BD-C36F-5F2B4AFB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24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0374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673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5588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113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30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875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971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75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7FCD4-2286-342F-1490-49F0153E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DAD456-A357-528D-D8BE-E4B3D0166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DBBF45-2CA0-B603-7C55-B861B008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272783-F843-5CC1-6A3D-38CC3CED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5F949-92F8-22B9-3ABA-07044611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77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388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78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1822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92150"/>
            <a:ext cx="10972800" cy="55451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9113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4D68B0-90E0-491C-868C-690359326A1A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169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B92F6B-A24B-5D49-4213-421DF8067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FC2D08-CA31-F43D-9E5B-7BEF54B37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AB00FC-7302-9331-2FD1-BD32F8AB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E54748-BF19-FF90-842D-673AE658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6BDABF-BA3B-5FE4-65A5-B16F241E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152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7FCD4-2286-342F-1490-49F0153E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DAD456-A357-528D-D8BE-E4B3D0166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DBBF45-2CA0-B603-7C55-B861B008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272783-F843-5CC1-6A3D-38CC3CED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5F949-92F8-22B9-3ABA-07044611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41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6403D9-FCC1-2660-2642-098C3CB5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BE2EF2-65B2-35AE-205D-F1898DBD8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09322-1454-A434-72B6-95081890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09A9CD-63B0-CA86-E901-75670671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50A43B-99EE-6D13-126C-2C55E471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88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BD2F5-5C94-7572-AA2B-F73E7BA3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AF0DD5-1B74-5C30-F85C-1DC6A7A00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CD026-1735-1760-9C1D-F13B2E6DD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6A548-5477-3C2A-6378-DD52B11B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CC7E25-F510-D92C-6E19-982F7D00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C8D8D4-41D0-BBDD-167E-BE4301A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189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E08B6-585A-6A48-D659-6CB5D223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46C6E9-929C-C7A5-7485-CE4613E9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09518F-D002-6967-3725-FC377C8A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9EA169-E9A2-D407-AC67-736CD69A9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D44829-990C-152C-14F3-3D64D6327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6CEE729-C45F-D2F8-530D-60296A29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BC0493-33A9-5A15-A907-A1FE3D4E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7F6C48-5C21-7C67-42D8-74CBCF74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37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6403D9-FCC1-2660-2642-098C3CB5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BE2EF2-65B2-35AE-205D-F1898DBD8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09322-1454-A434-72B6-95081890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09A9CD-63B0-CA86-E901-75670671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50A43B-99EE-6D13-126C-2C55E471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24A22-A871-D29A-AB32-9C711238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24EAF2-A30F-9BF0-49B1-03C6238F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7BAD46-BCD6-8DF2-5BD2-756D7A21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133433-B9FF-2BA9-C322-B68DE4AF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198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08E3AB5-9BA5-3970-9321-AEC15656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94DC9B-5603-5845-56A8-8CA2D44E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72E05F-571C-EB9E-94B3-017D8E42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43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FC639-5562-B306-19BD-BBE6554E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C2FD4F-4E6B-1CAE-1BDD-77C05BD8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6934D8-0053-C8FE-6143-F1246F507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FA708-8599-A1DB-1B05-C004D708B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617E94-BDBD-EA13-44BA-A02FE73A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D2A657-8AF0-1E48-DC96-C469C22F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225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B6DB4-3A7D-5322-1F8D-211EEAAF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DCADB3D-EE1D-99CE-D867-825C26AF0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EFA67E-934B-AE3C-4E33-B6F19AF0D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02C411-4FCD-2F79-C570-9815399F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51324-DFB4-90E7-B0DC-614AE771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6CFA14-8245-77D5-F8AE-D474F76E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1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3510C-1271-6AFD-C9D1-CD45DB96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153D40-0386-DC2B-0DC3-07AA806F1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93698-7ADF-E6DA-15B4-2342883E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4A77B0-63DC-09AF-4E63-7A1A030C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A7E578-BCB7-9A02-E228-D73CB061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089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095E71-C97A-BA73-C799-03D782003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67CD10-0C1A-32F7-F994-262CC3D4C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5793B-220D-D9CA-9AF1-D931A7FF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904870-431F-C88B-F342-8493C490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D7682-94E7-53BD-C36F-5F2B4AFB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9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879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327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8415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8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BD2F5-5C94-7572-AA2B-F73E7BA3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AF0DD5-1B74-5C30-F85C-1DC6A7A00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CD026-1735-1760-9C1D-F13B2E6DD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6A548-5477-3C2A-6378-DD52B11B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CC7E25-F510-D92C-6E19-982F7D00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C8D8D4-41D0-BBDD-167E-BE4301A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610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5283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9495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1246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041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876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6608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4322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92150"/>
            <a:ext cx="10972800" cy="55451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5604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4D68B0-90E0-491C-868C-690359326A1A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0109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B92F6B-A24B-5D49-4213-421DF8067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FC2D08-CA31-F43D-9E5B-7BEF54B37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AB00FC-7302-9331-2FD1-BD32F8AB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E54748-BF19-FF90-842D-673AE658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6BDABF-BA3B-5FE4-65A5-B16F241E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0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E08B6-585A-6A48-D659-6CB5D223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46C6E9-929C-C7A5-7485-CE4613E9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09518F-D002-6967-3725-FC377C8A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9EA169-E9A2-D407-AC67-736CD69A9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D44829-990C-152C-14F3-3D64D6327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6CEE729-C45F-D2F8-530D-60296A29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BC0493-33A9-5A15-A907-A1FE3D4E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7F6C48-5C21-7C67-42D8-74CBCF74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8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7FCD4-2286-342F-1490-49F0153E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DAD456-A357-528D-D8BE-E4B3D0166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DBBF45-2CA0-B603-7C55-B861B008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272783-F843-5CC1-6A3D-38CC3CED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5F949-92F8-22B9-3ABA-07044611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552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6403D9-FCC1-2660-2642-098C3CB5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BE2EF2-65B2-35AE-205D-F1898DBD8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09322-1454-A434-72B6-95081890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09A9CD-63B0-CA86-E901-75670671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50A43B-99EE-6D13-126C-2C55E471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91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BD2F5-5C94-7572-AA2B-F73E7BA3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AF0DD5-1B74-5C30-F85C-1DC6A7A00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CD026-1735-1760-9C1D-F13B2E6DD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6A548-5477-3C2A-6378-DD52B11B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CC7E25-F510-D92C-6E19-982F7D00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C8D8D4-41D0-BBDD-167E-BE4301A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66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E08B6-585A-6A48-D659-6CB5D223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46C6E9-929C-C7A5-7485-CE4613E9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09518F-D002-6967-3725-FC377C8A0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9EA169-E9A2-D407-AC67-736CD69A9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D44829-990C-152C-14F3-3D64D6327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6CEE729-C45F-D2F8-530D-60296A29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BC0493-33A9-5A15-A907-A1FE3D4E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7F6C48-5C21-7C67-42D8-74CBCF74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96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24A22-A871-D29A-AB32-9C711238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24EAF2-A30F-9BF0-49B1-03C6238F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7BAD46-BCD6-8DF2-5BD2-756D7A21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133433-B9FF-2BA9-C322-B68DE4AF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01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08E3AB5-9BA5-3970-9321-AEC15656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94DC9B-5603-5845-56A8-8CA2D44E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72E05F-571C-EB9E-94B3-017D8E42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134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FC639-5562-B306-19BD-BBE6554E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C2FD4F-4E6B-1CAE-1BDD-77C05BD8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6934D8-0053-C8FE-6143-F1246F507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FA708-8599-A1DB-1B05-C004D708B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617E94-BDBD-EA13-44BA-A02FE73A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D2A657-8AF0-1E48-DC96-C469C22F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89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B6DB4-3A7D-5322-1F8D-211EEAAF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DCADB3D-EE1D-99CE-D867-825C26AF0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EFA67E-934B-AE3C-4E33-B6F19AF0D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02C411-4FCD-2F79-C570-9815399F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51324-DFB4-90E7-B0DC-614AE771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6CFA14-8245-77D5-F8AE-D474F76E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27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3510C-1271-6AFD-C9D1-CD45DB96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153D40-0386-DC2B-0DC3-07AA806F1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93698-7ADF-E6DA-15B4-2342883E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4A77B0-63DC-09AF-4E63-7A1A030C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A7E578-BCB7-9A02-E228-D73CB061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580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095E71-C97A-BA73-C799-03D782003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67CD10-0C1A-32F7-F994-262CC3D4C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5793B-220D-D9CA-9AF1-D931A7FF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904870-431F-C88B-F342-8493C490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D7682-94E7-53BD-C36F-5F2B4AFB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4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24A22-A871-D29A-AB32-9C711238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24EAF2-A30F-9BF0-49B1-03C6238F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7BAD46-BCD6-8DF2-5BD2-756D7A21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133433-B9FF-2BA9-C322-B68DE4AF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315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519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8478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93863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1270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7356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7749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7067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9789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773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93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08E3AB5-9BA5-3970-9321-AEC15656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94DC9B-5603-5845-56A8-8CA2D44E7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72E05F-571C-EB9E-94B3-017D8E42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6806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613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92150"/>
            <a:ext cx="10972800" cy="55451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7288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4D68B0-90E0-491C-868C-690359326A1A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223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FC639-5562-B306-19BD-BBE6554E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C2FD4F-4E6B-1CAE-1BDD-77C05BD8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6934D8-0053-C8FE-6143-F1246F507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7FA708-8599-A1DB-1B05-C004D708B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617E94-BDBD-EA13-44BA-A02FE73A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D2A657-8AF0-1E48-DC96-C469C22F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26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B6DB4-3A7D-5322-1F8D-211EEAAF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DCADB3D-EE1D-99CE-D867-825C26AF0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EFA67E-934B-AE3C-4E33-B6F19AF0D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02C411-4FCD-2F79-C570-9815399F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51324-DFB4-90E7-B0DC-614AE771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6CFA14-8245-77D5-F8AE-D474F76E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5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C40242-17FC-258B-7725-0FA28621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A8229A-50C2-17FE-0622-AE696CC8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18709C-87A5-CA72-5014-1833B0315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5E907-AC4D-8B81-6F4E-594D1D217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E50B39-3C8D-6B2D-5149-9F640A401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3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2000">
              <a:srgbClr val="F7FAFD"/>
            </a:gs>
            <a:gs pos="100000">
              <a:srgbClr val="ED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314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C40242-17FC-258B-7725-0FA28621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A8229A-50C2-17FE-0622-AE696CC8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18709C-87A5-CA72-5014-1833B0315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5E907-AC4D-8B81-6F4E-594D1D217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E50B39-3C8D-6B2D-5149-9F640A401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45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2000">
              <a:srgbClr val="F7FAFD"/>
            </a:gs>
            <a:gs pos="100000">
              <a:srgbClr val="ED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332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C40242-17FC-258B-7725-0FA28621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A8229A-50C2-17FE-0622-AE696CC8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18709C-87A5-CA72-5014-1833B0315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5E907-AC4D-8B81-6F4E-594D1D217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E50B39-3C8D-6B2D-5149-9F640A401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38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2000">
              <a:srgbClr val="F7FAFD"/>
            </a:gs>
            <a:gs pos="100000">
              <a:srgbClr val="EDF9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07EF3F-0202-458D-9F64-20F5D06105F9}" type="slidenum"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26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Medium" panose="020B0603020102020204" pitchFamily="34" charset="0"/>
          <a:ea typeface="隶书" panose="02010509060101010101" pitchFamily="49" charset="-122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hyperlink" Target="https://doi.org/10.1126/sciadv.ads0861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47134" y="1149864"/>
            <a:ext cx="8286893" cy="238760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射线发射谱（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XES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）原理及其应用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东营之花">
            <a:extLst>
              <a:ext uri="{FF2B5EF4-FFF2-40B4-BE49-F238E27FC236}">
                <a16:creationId xmlns:a16="http://schemas.microsoft.com/office/drawing/2014/main" id="{C61375FD-92FD-BE2D-30FD-1EF7A122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0810F-50D8-D178-C468-6DC2FCC79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FDD41D35-0138-BE14-C861-B61FFC7B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02" y="506675"/>
            <a:ext cx="7373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2.1.2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α1/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α2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--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应用案例测试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F6AD0987-61DE-8E7D-6EB9-AD68F76FD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53526D-118B-DF1A-2F59-DEEF2B0B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27" y="1982211"/>
            <a:ext cx="4576854" cy="36248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058D78D-205F-6CD7-90D1-7F0FFB6E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285" y="1982211"/>
            <a:ext cx="4718625" cy="37510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1BF3B62-8E0C-2841-6A8D-A297D4552672}"/>
              </a:ext>
            </a:extLst>
          </p:cNvPr>
          <p:cNvSpPr txBox="1"/>
          <p:nvPr/>
        </p:nvSpPr>
        <p:spPr>
          <a:xfrm flipH="1">
            <a:off x="1776090" y="5733264"/>
            <a:ext cx="214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Mn</a:t>
            </a:r>
            <a:r>
              <a:rPr lang="zh-CN" altLang="en-US" dirty="0">
                <a:latin typeface="Times New Roman" panose="02020603050405020304" pitchFamily="18" charset="0"/>
              </a:rPr>
              <a:t>化合物的</a:t>
            </a:r>
            <a:r>
              <a:rPr lang="en-US" altLang="zh-CN" dirty="0">
                <a:latin typeface="Times New Roman" panose="02020603050405020304" pitchFamily="18" charset="0"/>
              </a:rPr>
              <a:t>Kα</a:t>
            </a:r>
            <a:r>
              <a:rPr lang="zh-CN" altLang="en-US" dirty="0">
                <a:latin typeface="Times New Roman" panose="02020603050405020304" pitchFamily="18" charset="0"/>
              </a:rPr>
              <a:t>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A75313-92D4-982A-2EB7-0CE17C582938}"/>
              </a:ext>
            </a:extLst>
          </p:cNvPr>
          <p:cNvSpPr txBox="1"/>
          <p:nvPr/>
        </p:nvSpPr>
        <p:spPr>
          <a:xfrm flipH="1">
            <a:off x="6234592" y="5733264"/>
            <a:ext cx="350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Mn</a:t>
            </a:r>
            <a:r>
              <a:rPr lang="zh-CN" altLang="en-US" dirty="0">
                <a:latin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</a:rPr>
              <a:t>Kα1</a:t>
            </a:r>
            <a:r>
              <a:rPr lang="zh-CN" altLang="en-US" dirty="0">
                <a:latin typeface="Times New Roman" panose="02020603050405020304" pitchFamily="18" charset="0"/>
              </a:rPr>
              <a:t>的能量位移与价态关系</a:t>
            </a:r>
          </a:p>
        </p:txBody>
      </p:sp>
    </p:spTree>
    <p:extLst>
      <p:ext uri="{BB962C8B-B14F-4D97-AF65-F5344CB8AC3E}">
        <p14:creationId xmlns:p14="http://schemas.microsoft.com/office/powerpoint/2010/main" val="380394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518990" y="256553"/>
            <a:ext cx="654795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2.2.1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1,3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/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dirty="0">
                <a:sym typeface="Symbol" panose="05050102010706020507" pitchFamily="18" charset="2"/>
              </a:rPr>
              <a:t>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1680" y="1175320"/>
            <a:ext cx="183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自旋态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396435" y="1153415"/>
            <a:ext cx="183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价态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0855" y="1761703"/>
            <a:ext cx="5386839" cy="3959935"/>
          </a:xfrm>
          <a:prstGeom prst="rect">
            <a:avLst/>
          </a:prstGeom>
        </p:spPr>
      </p:pic>
      <p:cxnSp>
        <p:nvCxnSpPr>
          <p:cNvPr id="11" name="直接箭头连接符 10"/>
          <p:cNvCxnSpPr>
            <a:cxnSpLocks/>
          </p:cNvCxnSpPr>
          <p:nvPr/>
        </p:nvCxnSpPr>
        <p:spPr>
          <a:xfrm flipH="1">
            <a:off x="9141430" y="3198918"/>
            <a:ext cx="151892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294244" y="6460302"/>
            <a:ext cx="4733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 i="1"/>
            </a:lvl1pPr>
          </a:lstStyle>
          <a:p>
            <a:r>
              <a:rPr lang="zh-CN" altLang="en-US" dirty="0"/>
              <a:t>X-Ray Spectrom. 2017, 46, 12–18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00014" y="1761703"/>
            <a:ext cx="4828985" cy="5014837"/>
            <a:chOff x="447352" y="1666554"/>
            <a:chExt cx="4828985" cy="501483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234" b="24190"/>
            <a:stretch>
              <a:fillRect/>
            </a:stretch>
          </p:blipFill>
          <p:spPr>
            <a:xfrm>
              <a:off x="447352" y="4069386"/>
              <a:ext cx="4139626" cy="261200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21" t="2169" r="51118" b="22021"/>
            <a:stretch>
              <a:fillRect/>
            </a:stretch>
          </p:blipFill>
          <p:spPr>
            <a:xfrm>
              <a:off x="541644" y="1666554"/>
              <a:ext cx="4734693" cy="278846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5229506" y="6090970"/>
            <a:ext cx="6558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1" dirty="0"/>
              <a:t>Semiconductor Science and Technology 29.2 (2014), p. 023002.</a:t>
            </a:r>
            <a:endParaRPr lang="en-US" altLang="zh-CN" b="1" i="1" dirty="0"/>
          </a:p>
        </p:txBody>
      </p:sp>
      <p:pic>
        <p:nvPicPr>
          <p:cNvPr id="4" name="图片 3" descr="东营之花">
            <a:extLst>
              <a:ext uri="{FF2B5EF4-FFF2-40B4-BE49-F238E27FC236}">
                <a16:creationId xmlns:a16="http://schemas.microsoft.com/office/drawing/2014/main" id="{B50C11C5-C668-FE13-7A61-DF26AB4D2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0DEC999-4599-4522-B46D-9424D605D63B}"/>
              </a:ext>
            </a:extLst>
          </p:cNvPr>
          <p:cNvSpPr txBox="1"/>
          <p:nvPr/>
        </p:nvSpPr>
        <p:spPr>
          <a:xfrm>
            <a:off x="600014" y="1935915"/>
            <a:ext cx="492443" cy="20544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积分绝对只差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51CF2E8-088F-54FE-60C0-574406B1EC36}"/>
              </a:ext>
            </a:extLst>
          </p:cNvPr>
          <p:cNvSpPr txBox="1"/>
          <p:nvPr/>
        </p:nvSpPr>
        <p:spPr>
          <a:xfrm>
            <a:off x="600016" y="5028897"/>
            <a:ext cx="492443" cy="107337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一阶矩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41C4D64-40EC-5C66-E842-A0AE9468AEBF}"/>
              </a:ext>
            </a:extLst>
          </p:cNvPr>
          <p:cNvCxnSpPr>
            <a:cxnSpLocks/>
          </p:cNvCxnSpPr>
          <p:nvPr/>
        </p:nvCxnSpPr>
        <p:spPr>
          <a:xfrm flipV="1">
            <a:off x="8310850" y="4289524"/>
            <a:ext cx="0" cy="8158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9474" y="4333570"/>
            <a:ext cx="7714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处理</a:t>
            </a:r>
            <a:r>
              <a:rPr lang="zh-CN" altLang="zh-CN" b="1" dirty="0"/>
              <a:t>步骤：能量对齐、扣除背底、归一化、计算整个</a:t>
            </a:r>
            <a:r>
              <a:rPr lang="zh-CN" altLang="zh-CN" b="1" dirty="0">
                <a:highlight>
                  <a:srgbClr val="FFFF00"/>
                </a:highlight>
              </a:rPr>
              <a:t>区域</a:t>
            </a:r>
            <a:r>
              <a:rPr lang="zh-CN" altLang="en-US" b="1" dirty="0">
                <a:highlight>
                  <a:srgbClr val="FFFF00"/>
                </a:highlight>
              </a:rPr>
              <a:t>（</a:t>
            </a:r>
            <a:r>
              <a:rPr lang="en-US" altLang="zh-CN" b="1" dirty="0">
                <a:highlight>
                  <a:srgbClr val="FFFF00"/>
                </a:highlight>
              </a:rPr>
              <a:t>Kβ1,3+Kβ</a:t>
            </a:r>
            <a:r>
              <a:rPr lang="en-US" altLang="zh-CN" b="1" dirty="0">
                <a:highlight>
                  <a:srgbClr val="FFFF00"/>
                </a:highligh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’</a:t>
            </a:r>
            <a:r>
              <a:rPr lang="zh-CN" altLang="en-US" b="1" dirty="0">
                <a:highlight>
                  <a:srgbClr val="FFFF00"/>
                </a:highlight>
              </a:rPr>
              <a:t>）</a:t>
            </a:r>
            <a:r>
              <a:rPr lang="zh-CN" alt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。</a:t>
            </a:r>
            <a:endParaRPr lang="zh-CN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789474" y="4815835"/>
            <a:ext cx="10165080" cy="1701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zh-CN" altLang="zh-CN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作用：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量化整体差异、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特别适用于追踪一系列样品相对于某个参考（如标准样品、初始状态、特定氧化态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自旋态的标准谱）的连续变化</a:t>
            </a:r>
            <a:r>
              <a:rPr lang="zh-CN" altLang="en-US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物理性质：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可以将计算得到的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IAD 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值与样品的其他物理化学性质（如磁性、催化活性、电导率）进行关联分析，寻找光谱特征与宏观性质的联系。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89474" y="467915"/>
            <a:ext cx="10030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Integrated Absolute Difference (IAD) </a:t>
            </a:r>
            <a:r>
              <a:rPr lang="zh-CN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（积分绝对差值）</a:t>
            </a:r>
            <a:endParaRPr lang="en-US" altLang="zh-CN" sz="3200" b="1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474" y="2175084"/>
            <a:ext cx="4887007" cy="158137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89474" y="3788291"/>
            <a:ext cx="7170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注：对差谱的绝对值进行积分，</a:t>
            </a:r>
            <a:r>
              <a:rPr lang="en-US" altLang="zh-CN" b="1" dirty="0" err="1"/>
              <a:t>SP</a:t>
            </a:r>
            <a:r>
              <a:rPr lang="en-US" altLang="zh-CN" b="1" baseline="-25000" dirty="0" err="1"/>
              <a:t>ref</a:t>
            </a:r>
            <a:r>
              <a:rPr lang="zh-CN" altLang="en-US" b="1" dirty="0"/>
              <a:t>一般为标称自旋值为</a:t>
            </a:r>
            <a:r>
              <a:rPr lang="en-US" altLang="zh-CN" b="1" dirty="0"/>
              <a:t>0</a:t>
            </a:r>
            <a:r>
              <a:rPr lang="zh-CN" altLang="en-US" b="1" dirty="0"/>
              <a:t>的谱线。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789475" y="1228637"/>
            <a:ext cx="7546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IAD </a:t>
            </a:r>
            <a:r>
              <a:rPr lang="zh-CN" altLang="zh-C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值与自旋之间存在线性关系，可以推断出自旋未知的样品的自旋值。</a:t>
            </a:r>
            <a:endParaRPr lang="zh-CN" altLang="en-US" dirty="0"/>
          </a:p>
        </p:txBody>
      </p:sp>
      <p:pic>
        <p:nvPicPr>
          <p:cNvPr id="2" name="图片 1" descr="东营之花">
            <a:extLst>
              <a:ext uri="{FF2B5EF4-FFF2-40B4-BE49-F238E27FC236}">
                <a16:creationId xmlns:a16="http://schemas.microsoft.com/office/drawing/2014/main" id="{65693E52-84FF-560D-1BEA-178A57CE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5360" y="501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1st moment of Kβ1,3</a:t>
            </a:r>
            <a:r>
              <a:rPr lang="zh-CN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（一阶矩）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" y="1824635"/>
            <a:ext cx="4525670" cy="20211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7720" y="3668516"/>
            <a:ext cx="6096000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注：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1800" kern="100" baseline="-250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1800" kern="100" baseline="-250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分别表示数据点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 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的能量和强度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，计算时，一般需要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插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值，使步长达到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meV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，确保数据准确性。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7720" y="5263183"/>
            <a:ext cx="10073640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反映平均能量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 当谱峰形状发生改变（如不对称性增加、展宽）但峰值位置相对稳定时，或者峰值定义不明确（如平台状峰顶）时，一阶矩能更可靠地追踪能量的整体移动。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7720" y="4716559"/>
            <a:ext cx="7714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处理</a:t>
            </a:r>
            <a:r>
              <a:rPr lang="zh-CN" altLang="zh-CN" b="1" dirty="0"/>
              <a:t>步骤：能量对齐、扣除背底、归一化、计算</a:t>
            </a:r>
            <a:r>
              <a:rPr lang="zh-CN" altLang="zh-CN" b="1" dirty="0">
                <a:highlight>
                  <a:srgbClr val="FFFF00"/>
                </a:highlight>
              </a:rPr>
              <a:t>区域</a:t>
            </a:r>
            <a:r>
              <a:rPr lang="zh-CN" altLang="en-US" b="1" dirty="0">
                <a:highlight>
                  <a:srgbClr val="FFFF00"/>
                </a:highlight>
              </a:rPr>
              <a:t>（</a:t>
            </a:r>
            <a:r>
              <a:rPr lang="en-US" altLang="zh-CN" b="1" dirty="0">
                <a:highlight>
                  <a:srgbClr val="FFFF00"/>
                </a:highlight>
              </a:rPr>
              <a:t>Kβ1,3</a:t>
            </a:r>
            <a:r>
              <a:rPr lang="zh-CN" altLang="en-US" b="1" dirty="0">
                <a:highlight>
                  <a:srgbClr val="FFFF00"/>
                </a:highlight>
              </a:rPr>
              <a:t>）</a:t>
            </a:r>
            <a:r>
              <a:rPr lang="zh-CN" alt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。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719202" y="1211967"/>
            <a:ext cx="9992341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zh-CN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在具有相同配体的化合物中，</a:t>
            </a:r>
            <a:r>
              <a:rPr lang="en-US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1st moment</a:t>
            </a:r>
            <a:r>
              <a:rPr lang="zh-CN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与自旋值呈线性关系。一般来说，在保持相同氧化态的情况下，</a:t>
            </a:r>
            <a:r>
              <a:rPr lang="en-US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Kβ1,3 </a:t>
            </a:r>
            <a:r>
              <a:rPr lang="zh-CN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1st moment</a:t>
            </a:r>
            <a:r>
              <a:rPr lang="zh-CN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会随着自旋态的降低而向低能转变。但对微弱变化的敏感性不如</a:t>
            </a:r>
            <a:r>
              <a:rPr lang="en-US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IAD</a:t>
            </a:r>
            <a:r>
              <a:rPr lang="zh-CN" altLang="zh-CN" sz="1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" name="图片 1" descr="东营之花">
            <a:extLst>
              <a:ext uri="{FF2B5EF4-FFF2-40B4-BE49-F238E27FC236}">
                <a16:creationId xmlns:a16="http://schemas.microsoft.com/office/drawing/2014/main" id="{D97C6B1C-0F31-BD72-CD53-F0ACD572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2F12C-0931-0DAD-DCFA-DA024324C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86942E7D-943F-C4DE-31C3-9D9E3D65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90" y="256553"/>
            <a:ext cx="654795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2.2.2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1,3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/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dirty="0">
                <a:sym typeface="Symbol" panose="05050102010706020507" pitchFamily="18" charset="2"/>
              </a:rPr>
              <a:t>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图片 3" descr="东营之花">
            <a:extLst>
              <a:ext uri="{FF2B5EF4-FFF2-40B4-BE49-F238E27FC236}">
                <a16:creationId xmlns:a16="http://schemas.microsoft.com/office/drawing/2014/main" id="{E3DA253C-F23D-F5C8-C17E-C2E92774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E6ADBC-14AB-670B-E24D-3D7A5CC17B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6870" y="1693851"/>
            <a:ext cx="4659459" cy="41125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2EFDE65-60AA-6D20-6595-7C94FCC1733D}"/>
              </a:ext>
            </a:extLst>
          </p:cNvPr>
          <p:cNvSpPr txBox="1"/>
          <p:nvPr/>
        </p:nvSpPr>
        <p:spPr>
          <a:xfrm>
            <a:off x="893921" y="1109878"/>
            <a:ext cx="183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原位探测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5E3657-9D6A-7DE1-B699-FED8E90ACB1B}"/>
              </a:ext>
            </a:extLst>
          </p:cNvPr>
          <p:cNvSpPr txBox="1"/>
          <p:nvPr/>
        </p:nvSpPr>
        <p:spPr>
          <a:xfrm>
            <a:off x="6605768" y="6118388"/>
            <a:ext cx="4809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Chem. Chem. Phys., 2015, 17, 8901--8912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F06F95E-D205-CB80-6AB9-8D24CE32567B}"/>
              </a:ext>
            </a:extLst>
          </p:cNvPr>
          <p:cNvSpPr txBox="1"/>
          <p:nvPr/>
        </p:nvSpPr>
        <p:spPr>
          <a:xfrm>
            <a:off x="1903206" y="6130646"/>
            <a:ext cx="3779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 10.1126/sciadv.ads0861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AB7AA01-D858-9196-6F19-165548C4D169}"/>
              </a:ext>
            </a:extLst>
          </p:cNvPr>
          <p:cNvGrpSpPr/>
          <p:nvPr/>
        </p:nvGrpSpPr>
        <p:grpSpPr>
          <a:xfrm>
            <a:off x="439069" y="1491468"/>
            <a:ext cx="5731745" cy="4626920"/>
            <a:chOff x="5811169" y="1541923"/>
            <a:chExt cx="5731745" cy="462692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A31BBFF-1A3D-43EB-CDEA-54B186578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11169" y="1541923"/>
              <a:ext cx="5731745" cy="462692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F06BA15-D839-D5D3-C80B-BA16E212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11169" y="1580023"/>
              <a:ext cx="447737" cy="485843"/>
            </a:xfrm>
            <a:prstGeom prst="rect">
              <a:avLst/>
            </a:prstGeom>
          </p:spPr>
        </p:pic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440434BB-347F-437D-C4DC-658C939E10D0}"/>
              </a:ext>
            </a:extLst>
          </p:cNvPr>
          <p:cNvSpPr txBox="1"/>
          <p:nvPr/>
        </p:nvSpPr>
        <p:spPr>
          <a:xfrm>
            <a:off x="2763169" y="1122136"/>
            <a:ext cx="5474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XES 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altLang="zh-C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Kβ</a:t>
            </a:r>
            <a:r>
              <a:rPr lang="zh-CN" altLang="en-US" b="1" i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及其伴峰探究元素的高低自旋态的转变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38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4EBA3-B790-00B6-F034-63EC5C905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83606130-E4D6-10BE-F189-A897CE459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76" y="324706"/>
            <a:ext cx="8541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2.2.3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1,3/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--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应用案例测试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D4F9E235-1ADB-2766-83C6-896C802A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10FB0-BF62-1347-82D1-C22D7484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083" y="1793584"/>
            <a:ext cx="3840836" cy="3276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84957B-4546-59C5-F0E9-32D666706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215" y="1885281"/>
            <a:ext cx="3905660" cy="318448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E6F2144-D2DE-AA97-B0DB-B459B39566F9}"/>
              </a:ext>
            </a:extLst>
          </p:cNvPr>
          <p:cNvGrpSpPr/>
          <p:nvPr/>
        </p:nvGrpSpPr>
        <p:grpSpPr>
          <a:xfrm>
            <a:off x="255125" y="1793585"/>
            <a:ext cx="3821576" cy="3276186"/>
            <a:chOff x="5985364" y="1905414"/>
            <a:chExt cx="4643123" cy="377847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F47A63F-B1DB-3F9D-1E34-FAF21A57E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5364" y="1905414"/>
              <a:ext cx="4643123" cy="3778475"/>
            </a:xfrm>
            <a:prstGeom prst="rect">
              <a:avLst/>
            </a:prstGeom>
          </p:spPr>
        </p:pic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F21EEF49-D541-F6EA-404F-842E1C29927A}"/>
                </a:ext>
              </a:extLst>
            </p:cNvPr>
            <p:cNvCxnSpPr/>
            <p:nvPr/>
          </p:nvCxnSpPr>
          <p:spPr>
            <a:xfrm flipV="1">
              <a:off x="8153400" y="4099560"/>
              <a:ext cx="0" cy="6553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AA8BE1C-E00C-EF9A-9761-2208752A7681}"/>
              </a:ext>
            </a:extLst>
          </p:cNvPr>
          <p:cNvSpPr txBox="1"/>
          <p:nvPr/>
        </p:nvSpPr>
        <p:spPr>
          <a:xfrm>
            <a:off x="7545281" y="355483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Mn</a:t>
            </a:r>
            <a:endParaRPr lang="zh-CN" alt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8CD03B2-E603-D74A-A074-1732FF2EB0F4}"/>
              </a:ext>
            </a:extLst>
          </p:cNvPr>
          <p:cNvSpPr txBox="1"/>
          <p:nvPr/>
        </p:nvSpPr>
        <p:spPr>
          <a:xfrm>
            <a:off x="607325" y="5352163"/>
            <a:ext cx="2625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Kβ1,3</a:t>
            </a:r>
            <a:r>
              <a:rPr lang="zh-CN" altLang="en-US" dirty="0"/>
              <a:t>可用于判断氧化态</a:t>
            </a:r>
            <a:endParaRPr lang="en-US" altLang="zh-CN" dirty="0"/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Kβ</a:t>
            </a: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zh-CN" altLang="en-US" dirty="0"/>
              <a:t>可用于自旋态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A34AB2-80F2-89C9-D101-2F1855EA499A}"/>
              </a:ext>
            </a:extLst>
          </p:cNvPr>
          <p:cNvSpPr txBox="1"/>
          <p:nvPr/>
        </p:nvSpPr>
        <p:spPr>
          <a:xfrm>
            <a:off x="4524233" y="5352163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通过积分绝对值差（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可以量化自旋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DCA2D8-93C4-C4EA-EA2B-B4E90CF13B9D}"/>
              </a:ext>
            </a:extLst>
          </p:cNvPr>
          <p:cNvSpPr txBox="1"/>
          <p:nvPr/>
        </p:nvSpPr>
        <p:spPr>
          <a:xfrm>
            <a:off x="8482399" y="5352163"/>
            <a:ext cx="28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通过一阶矩（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1st moment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可以量化自旋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375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95627-444A-8E02-F1C3-4E8E354AB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4E4D8357-C139-9A57-2F8B-FCC944EE3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68" y="409074"/>
            <a:ext cx="78662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2.2.4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1,3/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--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应用案例测试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31F0F634-4C5A-836F-A057-6135E470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9F8A64-AC6B-9C2A-ABD1-8F6679B9D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965" y="2126740"/>
            <a:ext cx="3461178" cy="29680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CE16B9-6677-8FE1-CD6E-F016AA953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98" y="2195203"/>
            <a:ext cx="3660121" cy="28996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8BA18B-BD0B-231E-9459-5FD7659AC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10" y="2195203"/>
            <a:ext cx="3541013" cy="28996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A965F9F-12A0-7D63-06F5-9F0DDEC56A1D}"/>
              </a:ext>
            </a:extLst>
          </p:cNvPr>
          <p:cNvSpPr txBox="1"/>
          <p:nvPr/>
        </p:nvSpPr>
        <p:spPr>
          <a:xfrm>
            <a:off x="7809143" y="409074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Fe</a:t>
            </a:r>
            <a:endParaRPr lang="zh-CN" alt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745C94-4165-1416-C8E7-7031BD5FA425}"/>
              </a:ext>
            </a:extLst>
          </p:cNvPr>
          <p:cNvSpPr txBox="1"/>
          <p:nvPr/>
        </p:nvSpPr>
        <p:spPr>
          <a:xfrm flipH="1">
            <a:off x="2051668" y="5406752"/>
            <a:ext cx="869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</a:rPr>
              <a:t>通过分析</a:t>
            </a:r>
            <a:r>
              <a:rPr lang="en-US" altLang="zh-CN" dirty="0">
                <a:latin typeface="Times New Roman" panose="02020603050405020304" pitchFamily="18" charset="0"/>
              </a:rPr>
              <a:t>Fe</a:t>
            </a:r>
            <a:r>
              <a:rPr lang="zh-CN" altLang="en-US" dirty="0">
                <a:latin typeface="Times New Roman" panose="02020603050405020304" pitchFamily="18" charset="0"/>
              </a:rPr>
              <a:t>不同化合物的</a:t>
            </a:r>
            <a:r>
              <a:rPr lang="en-US" altLang="zh-CN" dirty="0">
                <a:latin typeface="Times New Roman" panose="02020603050405020304" pitchFamily="18" charset="0"/>
              </a:rPr>
              <a:t>Kβ1,3</a:t>
            </a:r>
            <a:r>
              <a:rPr lang="zh-CN" altLang="en-US" dirty="0">
                <a:latin typeface="Times New Roman" panose="02020603050405020304" pitchFamily="18" charset="0"/>
              </a:rPr>
              <a:t>谱线，发现</a:t>
            </a:r>
            <a:r>
              <a:rPr lang="en-US" altLang="zh-CN" dirty="0">
                <a:latin typeface="Times New Roman" panose="02020603050405020304" pitchFamily="18" charset="0"/>
              </a:rPr>
              <a:t>IAD</a:t>
            </a:r>
            <a:r>
              <a:rPr lang="zh-CN" altLang="en-US" dirty="0">
                <a:latin typeface="Times New Roman" panose="02020603050405020304" pitchFamily="18" charset="0"/>
              </a:rPr>
              <a:t>与</a:t>
            </a:r>
            <a:r>
              <a:rPr lang="en-US" altLang="zh-CN" dirty="0">
                <a:latin typeface="Times New Roman" panose="02020603050405020304" pitchFamily="18" charset="0"/>
              </a:rPr>
              <a:t>1 </a:t>
            </a:r>
            <a:r>
              <a:rPr lang="en-US" altLang="zh-CN" dirty="0" err="1">
                <a:latin typeface="Times New Roman" panose="02020603050405020304" pitchFamily="18" charset="0"/>
              </a:rPr>
              <a:t>st</a:t>
            </a:r>
            <a:r>
              <a:rPr lang="en-US" altLang="zh-CN" dirty="0">
                <a:latin typeface="Times New Roman" panose="02020603050405020304" pitchFamily="18" charset="0"/>
              </a:rPr>
              <a:t> moment</a:t>
            </a:r>
            <a:r>
              <a:rPr lang="zh-CN" altLang="en-US" dirty="0">
                <a:latin typeface="Times New Roman" panose="02020603050405020304" pitchFamily="18" charset="0"/>
              </a:rPr>
              <a:t>均与自旋值存在线性关系</a:t>
            </a:r>
          </a:p>
        </p:txBody>
      </p:sp>
    </p:spTree>
    <p:extLst>
      <p:ext uri="{BB962C8B-B14F-4D97-AF65-F5344CB8AC3E}">
        <p14:creationId xmlns:p14="http://schemas.microsoft.com/office/powerpoint/2010/main" val="209995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60552" y="1141647"/>
            <a:ext cx="580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sz="2000" b="1"/>
            </a:lvl1pPr>
          </a:lstStyle>
          <a:p>
            <a:r>
              <a:rPr lang="zh-CN" altLang="en-US" dirty="0"/>
              <a:t>配体识别（单原子催化剂局域精细结构表征）</a:t>
            </a:r>
          </a:p>
        </p:txBody>
      </p:sp>
      <p:sp>
        <p:nvSpPr>
          <p:cNvPr id="9" name="矩形 8"/>
          <p:cNvSpPr/>
          <p:nvPr/>
        </p:nvSpPr>
        <p:spPr>
          <a:xfrm>
            <a:off x="5388701" y="6296343"/>
            <a:ext cx="3203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/>
              <a:t>Chem, 7,(2021), 1297-1307</a:t>
            </a:r>
            <a:endParaRPr lang="zh-CN" altLang="en-US" b="1" i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5388701" y="5440371"/>
            <a:ext cx="6094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Fig: </a:t>
            </a:r>
            <a:r>
              <a:rPr lang="zh-CN" altLang="en-US" dirty="0"/>
              <a:t>Normalized Fe V2C XES spectra of Fe2O3, Fe(Cp)2, FePc, H2–FeN4/C, and N2–FeN4/C.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08351" y="5096014"/>
            <a:ext cx="3689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理论结合实验，证明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Fe-CN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催化剂中心原子为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，而非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和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O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。</a:t>
            </a:r>
            <a:endParaRPr lang="zh-CN" altLang="en-US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51" y="1805315"/>
            <a:ext cx="3434778" cy="2913611"/>
          </a:xfrm>
          <a:prstGeom prst="rect">
            <a:avLst/>
          </a:prstGeom>
        </p:spPr>
      </p:pic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60551" y="250691"/>
            <a:ext cx="71327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</a:rPr>
              <a:t>2.3.1 K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altLang="zh-CN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2,5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>
                <a:latin typeface="Times New Roman" panose="02020603050405020304" pitchFamily="18" charset="0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zh-CN" altLang="en-US" dirty="0">
                <a:latin typeface="Times New Roman" panose="02020603050405020304" pitchFamily="18" charset="0"/>
                <a:ea typeface="Yu Gothic UI Semibold" panose="020B0700000000000000" pitchFamily="34" charset="-128"/>
                <a:sym typeface="Symbol" panose="05050102010706020507" pitchFamily="18" charset="2"/>
              </a:rPr>
              <a:t> </a:t>
            </a:r>
            <a:r>
              <a:rPr lang="zh-CN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Symbol" panose="05050102010706020507" pitchFamily="18" charset="2"/>
              </a:rPr>
              <a:t>’’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</a:rPr>
              <a:t>VtC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-XES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）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 descr="东营之花">
            <a:extLst>
              <a:ext uri="{FF2B5EF4-FFF2-40B4-BE49-F238E27FC236}">
                <a16:creationId xmlns:a16="http://schemas.microsoft.com/office/drawing/2014/main" id="{90026BF4-B265-C227-9301-4D91AA601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0A69CA-808B-4241-3A19-578ECB525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961" y="1541757"/>
            <a:ext cx="4340882" cy="35143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B1BCC-DF64-1581-04B2-5D3B0CA60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079A2A2-DEAC-6E71-B6B3-276994CA7E24}"/>
              </a:ext>
            </a:extLst>
          </p:cNvPr>
          <p:cNvSpPr txBox="1"/>
          <p:nvPr/>
        </p:nvSpPr>
        <p:spPr>
          <a:xfrm>
            <a:off x="560552" y="1141647"/>
            <a:ext cx="4034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Ø"/>
              <a:defRPr sz="2000" b="1"/>
            </a:lvl1pPr>
          </a:lstStyle>
          <a:p>
            <a:r>
              <a:rPr lang="zh-CN" altLang="en-US" dirty="0"/>
              <a:t>研究电子和几何结构变化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8ECCED9-914D-5294-E6F1-4EADD79A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52" y="250691"/>
            <a:ext cx="69884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</a:rPr>
              <a:t>2.3.2 K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altLang="zh-CN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2,5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>
                <a:latin typeface="Times New Roman" panose="02020603050405020304" pitchFamily="18" charset="0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zh-CN" altLang="en-US" dirty="0">
                <a:latin typeface="Times New Roman" panose="02020603050405020304" pitchFamily="18" charset="0"/>
                <a:ea typeface="Yu Gothic UI Semibold" panose="020B0700000000000000" pitchFamily="34" charset="-128"/>
                <a:sym typeface="Symbol" panose="05050102010706020507" pitchFamily="18" charset="2"/>
              </a:rPr>
              <a:t> </a:t>
            </a:r>
            <a:r>
              <a:rPr lang="zh-CN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Symbol" panose="05050102010706020507" pitchFamily="18" charset="2"/>
              </a:rPr>
              <a:t>’’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</a:rPr>
              <a:t>VtC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-XES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）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 descr="东营之花">
            <a:extLst>
              <a:ext uri="{FF2B5EF4-FFF2-40B4-BE49-F238E27FC236}">
                <a16:creationId xmlns:a16="http://schemas.microsoft.com/office/drawing/2014/main" id="{9C317B34-3C27-530A-37D9-85CC0372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4B566B2-1860-3D87-3FE9-0660748C00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971" y="2202597"/>
            <a:ext cx="4331488" cy="242228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C9BB2A-C7A5-4C5E-447F-27B4711B2A62}"/>
              </a:ext>
            </a:extLst>
          </p:cNvPr>
          <p:cNvSpPr txBox="1"/>
          <p:nvPr/>
        </p:nvSpPr>
        <p:spPr>
          <a:xfrm>
            <a:off x="5113020" y="6212748"/>
            <a:ext cx="464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i="1" dirty="0">
                <a:solidFill>
                  <a:srgbClr val="151515"/>
                </a:solidFill>
                <a:latin typeface="Roboto" panose="02000000000000000000" pitchFamily="2" charset="0"/>
              </a:rPr>
              <a:t>J. Am. Chem. Soc</a:t>
            </a:r>
            <a:r>
              <a:rPr lang="de-DE" altLang="zh-CN" dirty="0">
                <a:solidFill>
                  <a:srgbClr val="151515"/>
                </a:solidFill>
                <a:latin typeface="Roboto" panose="02000000000000000000" pitchFamily="2" charset="0"/>
              </a:rPr>
              <a:t>. 2025, 147, 7, 5819–5827</a:t>
            </a:r>
            <a:endParaRPr lang="zh-CN" altLang="en-US" dirty="0">
              <a:solidFill>
                <a:srgbClr val="151515"/>
              </a:solidFill>
              <a:latin typeface="Roboto" panose="02000000000000000000" pitchFamily="2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08B310-8DB8-7F19-9A30-2FEED7BDBD81}"/>
              </a:ext>
            </a:extLst>
          </p:cNvPr>
          <p:cNvSpPr txBox="1"/>
          <p:nvPr/>
        </p:nvSpPr>
        <p:spPr>
          <a:xfrm>
            <a:off x="236220" y="6211979"/>
            <a:ext cx="4839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1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J. Phys. Chem. C</a:t>
            </a:r>
            <a:r>
              <a:rPr lang="en-US" altLang="zh-CN" b="0" i="0" dirty="0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 2015, 119, 26, 14571–14578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BE908C7-9326-5E4E-8D48-DD2BBD8C7C67}"/>
              </a:ext>
            </a:extLst>
          </p:cNvPr>
          <p:cNvSpPr txBox="1"/>
          <p:nvPr/>
        </p:nvSpPr>
        <p:spPr>
          <a:xfrm>
            <a:off x="236220" y="4754810"/>
            <a:ext cx="4358641" cy="1158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[Fe(CN)6] </a:t>
            </a:r>
            <a:r>
              <a:rPr lang="en-US" altLang="zh-CN" b="1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4−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→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[Fe(CN)6] 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3−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金属的有效核电荷发生变化，光谱向更高能量偏移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A4566DF0-B91B-7626-1E39-6AF996337D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5917" y="2072602"/>
            <a:ext cx="4839081" cy="2552283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2BE45466-9A07-34A9-7C17-3E0861FAD011}"/>
              </a:ext>
            </a:extLst>
          </p:cNvPr>
          <p:cNvGrpSpPr/>
          <p:nvPr/>
        </p:nvGrpSpPr>
        <p:grpSpPr>
          <a:xfrm>
            <a:off x="9864392" y="1912845"/>
            <a:ext cx="2025223" cy="4060972"/>
            <a:chOff x="9864392" y="1912845"/>
            <a:chExt cx="2025223" cy="406097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B0A5B0D-3F52-849B-C7BC-6FD881FEB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64392" y="1920465"/>
              <a:ext cx="1925197" cy="4053352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8ECB9564-7F24-B43B-1AC3-70102250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89562" y="1912845"/>
              <a:ext cx="200053" cy="276264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22B4C86-7901-BCD0-56C6-3F94D5EC2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89562" y="3920471"/>
              <a:ext cx="200053" cy="27626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8AAD6E10-A935-DAEA-D8C1-753BAA428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73613" y="1934470"/>
              <a:ext cx="200053" cy="27626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A05052A2-28B9-3118-B698-4C5E7FB5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1233" y="3947141"/>
              <a:ext cx="200053" cy="276264"/>
            </a:xfrm>
            <a:prstGeom prst="rect">
              <a:avLst/>
            </a:prstGeom>
          </p:spPr>
        </p:pic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F8A56A4E-5403-8570-D516-FB6BA2050331}"/>
              </a:ext>
            </a:extLst>
          </p:cNvPr>
          <p:cNvSpPr txBox="1"/>
          <p:nvPr/>
        </p:nvSpPr>
        <p:spPr>
          <a:xfrm>
            <a:off x="5075301" y="5149277"/>
            <a:ext cx="392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CoPc</a:t>
            </a:r>
            <a:r>
              <a:rPr lang="zh-CN" altLang="en-US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</a:t>
            </a:r>
            <a:r>
              <a:rPr lang="en-US" altLang="zh-CN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CO2RR</a:t>
            </a:r>
            <a:r>
              <a:rPr lang="zh-CN" altLang="en-US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条件下的结构演变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5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848702" y="506675"/>
            <a:ext cx="80890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2.3.3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K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altLang="zh-CN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2,5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>
                <a:latin typeface="Times New Roman" panose="02020603050405020304" pitchFamily="18" charset="0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zh-CN" altLang="en-US" dirty="0">
                <a:latin typeface="Times New Roman" panose="02020603050405020304" pitchFamily="18" charset="0"/>
                <a:ea typeface="Yu Gothic UI Semibold" panose="020B0700000000000000" pitchFamily="34" charset="-128"/>
                <a:sym typeface="Symbol" panose="05050102010706020507" pitchFamily="18" charset="2"/>
              </a:rPr>
              <a:t> </a:t>
            </a:r>
            <a:r>
              <a:rPr lang="zh-CN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  <a:sym typeface="Symbol" panose="05050102010706020507" pitchFamily="18" charset="2"/>
              </a:rPr>
              <a:t>’’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--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应用案例测试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ABEB0C71-916E-EEE0-4F37-F8FC2C0C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A1D24E-C93A-0995-C7D7-96570D8E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37" y="2263164"/>
            <a:ext cx="4589004" cy="373443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89155BE-2112-663B-16F6-7DE75E8D2F14}"/>
              </a:ext>
            </a:extLst>
          </p:cNvPr>
          <p:cNvSpPr txBox="1"/>
          <p:nvPr/>
        </p:nvSpPr>
        <p:spPr>
          <a:xfrm>
            <a:off x="1233704" y="616665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XAFS</a:t>
            </a:r>
            <a:r>
              <a:rPr lang="zh-CN" altLang="en-US" dirty="0"/>
              <a:t>不可区分配体精准识别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8A7F772-8FA7-3F49-DCF0-CE939038F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7" y="2263164"/>
            <a:ext cx="4715178" cy="3734435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4F40FCCE-F4B4-6628-5201-C85ADCC7A744}"/>
              </a:ext>
            </a:extLst>
          </p:cNvPr>
          <p:cNvSpPr txBox="1"/>
          <p:nvPr/>
        </p:nvSpPr>
        <p:spPr>
          <a:xfrm>
            <a:off x="938079" y="1384919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FF0000"/>
                </a:solidFill>
              </a:rPr>
              <a:t>vtc</a:t>
            </a:r>
            <a:r>
              <a:rPr lang="en-US" altLang="zh-CN" sz="3200" dirty="0">
                <a:solidFill>
                  <a:srgbClr val="FF0000"/>
                </a:solidFill>
              </a:rPr>
              <a:t>-XES</a:t>
            </a:r>
            <a:r>
              <a:rPr lang="zh-CN" altLang="en-US" sz="3200" dirty="0">
                <a:solidFill>
                  <a:srgbClr val="FF0000"/>
                </a:solidFill>
              </a:rPr>
              <a:t>谱线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目录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射线发射谱（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XES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）的基本原理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XES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的应用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、数据处理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 descr="东营之花">
            <a:extLst>
              <a:ext uri="{FF2B5EF4-FFF2-40B4-BE49-F238E27FC236}">
                <a16:creationId xmlns:a16="http://schemas.microsoft.com/office/drawing/2014/main" id="{C2E3EBA8-B425-495C-3C18-B9E4ECB8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4F767-A97D-569D-597D-A6EA77C4F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63FF7A9-DA47-8C6C-E71A-501DCB871DC7}"/>
              </a:ext>
            </a:extLst>
          </p:cNvPr>
          <p:cNvSpPr txBox="1"/>
          <p:nvPr/>
        </p:nvSpPr>
        <p:spPr>
          <a:xfrm>
            <a:off x="887761" y="2681118"/>
            <a:ext cx="10238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/>
              <a:t>第三部分：</a:t>
            </a:r>
            <a:r>
              <a:rPr lang="en-US" altLang="zh-C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XES</a:t>
            </a:r>
            <a:r>
              <a:rPr lang="zh-CN" altLang="en-US" sz="7200" dirty="0"/>
              <a:t>数据处理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0A0DAD6F-6EB5-7064-315C-76E48A25A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6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6AADDA-287A-667C-B8CD-5E5F231B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627" b="40497"/>
          <a:stretch>
            <a:fillRect/>
          </a:stretch>
        </p:blipFill>
        <p:spPr>
          <a:xfrm>
            <a:off x="781753" y="1707295"/>
            <a:ext cx="2737066" cy="272329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EB2B5AF6-3609-4079-483E-DFC17E64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9" y="418909"/>
            <a:ext cx="72034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3.1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导入数据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----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以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</a:rPr>
              <a:t>ZnO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Kbeta25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为例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445ECE39-379F-AD0A-B6C5-8D6219BE9A0E}"/>
              </a:ext>
            </a:extLst>
          </p:cNvPr>
          <p:cNvSpPr/>
          <p:nvPr/>
        </p:nvSpPr>
        <p:spPr>
          <a:xfrm>
            <a:off x="3542649" y="2799681"/>
            <a:ext cx="817270" cy="61414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7993531-3D88-E34D-6F7B-471ED35CC2CD}"/>
              </a:ext>
            </a:extLst>
          </p:cNvPr>
          <p:cNvGrpSpPr/>
          <p:nvPr/>
        </p:nvGrpSpPr>
        <p:grpSpPr>
          <a:xfrm>
            <a:off x="4341188" y="1787029"/>
            <a:ext cx="3731760" cy="2982863"/>
            <a:chOff x="4646233" y="1718790"/>
            <a:chExt cx="3731760" cy="298286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C0F8826-08F8-D05F-9A57-8B561120E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6233" y="1718790"/>
              <a:ext cx="3731760" cy="2982863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0B6B4DE-5391-63DD-0967-0DB156FED9AC}"/>
                </a:ext>
              </a:extLst>
            </p:cNvPr>
            <p:cNvSpPr txBox="1"/>
            <p:nvPr/>
          </p:nvSpPr>
          <p:spPr>
            <a:xfrm>
              <a:off x="7158251" y="1972102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Kβ2,5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6A3A200-1588-E8A0-952D-8F2372746C21}"/>
                </a:ext>
              </a:extLst>
            </p:cNvPr>
            <p:cNvSpPr txBox="1"/>
            <p:nvPr/>
          </p:nvSpPr>
          <p:spPr>
            <a:xfrm>
              <a:off x="5500965" y="305966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Kβ</a:t>
              </a:r>
              <a:r>
                <a:rPr lang="en-US" altLang="zh-CN" b="1" dirty="0">
                  <a:solidFill>
                    <a:srgbClr val="FF0000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Times New Roman" panose="02020603050405020304" pitchFamily="18" charset="0"/>
                </a:rPr>
                <a:t>”</a:t>
              </a:r>
              <a:endParaRPr lang="zh-CN" altLang="en-US" b="1" dirty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C66126F-EA48-EB37-117C-CBA7FC31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21" r="31172" b="33580"/>
          <a:stretch>
            <a:fillRect/>
          </a:stretch>
        </p:blipFill>
        <p:spPr>
          <a:xfrm>
            <a:off x="8564814" y="1696217"/>
            <a:ext cx="2880572" cy="2843642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9757928D-56C1-B9F9-17F4-E0D7453345E1}"/>
              </a:ext>
            </a:extLst>
          </p:cNvPr>
          <p:cNvSpPr/>
          <p:nvPr/>
        </p:nvSpPr>
        <p:spPr>
          <a:xfrm>
            <a:off x="7969779" y="2799681"/>
            <a:ext cx="595035" cy="61414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5">
            <a:extLst>
              <a:ext uri="{FF2B5EF4-FFF2-40B4-BE49-F238E27FC236}">
                <a16:creationId xmlns:a16="http://schemas.microsoft.com/office/drawing/2014/main" id="{378E10F8-C3F4-C6E3-53B7-28A3677902B2}"/>
              </a:ext>
            </a:extLst>
          </p:cNvPr>
          <p:cNvSpPr txBox="1"/>
          <p:nvPr/>
        </p:nvSpPr>
        <p:spPr>
          <a:xfrm>
            <a:off x="590956" y="5091572"/>
            <a:ext cx="571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数据导入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origin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中→选择扣除背底功能</a:t>
            </a:r>
          </a:p>
        </p:txBody>
      </p:sp>
    </p:spTree>
    <p:extLst>
      <p:ext uri="{BB962C8B-B14F-4D97-AF65-F5344CB8AC3E}">
        <p14:creationId xmlns:p14="http://schemas.microsoft.com/office/powerpoint/2010/main" val="640262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5D34858C-688D-04BD-67E3-7F3FF274E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9" y="418909"/>
            <a:ext cx="25359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3.2.1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抠背低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5DBCF6D-C075-0361-0567-3E1F00EA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600" y="1363019"/>
            <a:ext cx="1677628" cy="35122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5179231-CA81-2E3D-F002-21EBB8FE1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88" y="1371312"/>
            <a:ext cx="2208328" cy="35122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3A694D-1B65-B803-03D8-8E0FEDCDA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716" y="1371312"/>
            <a:ext cx="2194555" cy="3512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8E58-79CF-C49C-CDE4-9FB882AAF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044" y="1371312"/>
            <a:ext cx="2194556" cy="350391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8DAFD52-2A8E-6C7C-EFC8-63B242AE1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228" y="1316513"/>
            <a:ext cx="2104755" cy="3567006"/>
          </a:xfrm>
          <a:prstGeom prst="rect">
            <a:avLst/>
          </a:prstGeom>
        </p:spPr>
      </p:pic>
      <p:sp>
        <p:nvSpPr>
          <p:cNvPr id="19" name="文本框 5">
            <a:extLst>
              <a:ext uri="{FF2B5EF4-FFF2-40B4-BE49-F238E27FC236}">
                <a16:creationId xmlns:a16="http://schemas.microsoft.com/office/drawing/2014/main" id="{AB03DA05-04B4-2B83-F5A3-13F9D95F47F9}"/>
              </a:ext>
            </a:extLst>
          </p:cNvPr>
          <p:cNvSpPr txBox="1"/>
          <p:nvPr/>
        </p:nvSpPr>
        <p:spPr>
          <a:xfrm>
            <a:off x="792253" y="5125988"/>
            <a:ext cx="10463730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打开对话框→减去基线→用户自定义（设置锚点个数）→连接方式（拟合）函数选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cubic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→可适当删除添加修改锚点个数和位置</a:t>
            </a:r>
          </a:p>
        </p:txBody>
      </p:sp>
    </p:spTree>
    <p:extLst>
      <p:ext uri="{BB962C8B-B14F-4D97-AF65-F5344CB8AC3E}">
        <p14:creationId xmlns:p14="http://schemas.microsoft.com/office/powerpoint/2010/main" val="619272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B9F9BC0-BE74-62ED-3ABB-EAEF2B9BFE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023" y="1559290"/>
            <a:ext cx="5488148" cy="35893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40145B-EA6E-C86D-8E1F-CD9DACDD0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302" y="1559216"/>
            <a:ext cx="4678449" cy="373956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0503A582-6E8B-6F99-4893-6F4E4BAE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9" y="418909"/>
            <a:ext cx="33957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3.2.2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抠除背完成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DAF6475F-C6CD-826A-1369-627FEB041BB7}"/>
              </a:ext>
            </a:extLst>
          </p:cNvPr>
          <p:cNvSpPr/>
          <p:nvPr/>
        </p:nvSpPr>
        <p:spPr>
          <a:xfrm>
            <a:off x="6164171" y="3077570"/>
            <a:ext cx="748420" cy="60732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34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227A15CD-F10E-226A-82F6-56E92BCF7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9" y="418909"/>
            <a:ext cx="46581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3.3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归一化（面积归一）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312E7C-B3C2-4F55-B3B1-875129E914E1}"/>
              </a:ext>
            </a:extLst>
          </p:cNvPr>
          <p:cNvSpPr txBox="1"/>
          <p:nvPr/>
        </p:nvSpPr>
        <p:spPr>
          <a:xfrm>
            <a:off x="672020" y="1094087"/>
            <a:ext cx="9519578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面积归一化 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即</a:t>
            </a:r>
            <a:r>
              <a:rPr lang="en-US" altLang="zh-CN" sz="24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VtC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-XES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每一点的强度</a:t>
            </a:r>
            <a:r>
              <a:rPr lang="en-US" altLang="zh-CN" sz="2400" b="1" dirty="0" err="1">
                <a:latin typeface="Times New Roman" panose="02020603050405020304" pitchFamily="18" charset="0"/>
                <a:ea typeface="宋体" panose="02010600030101010101" pitchFamily="2" charset="-122"/>
              </a:rPr>
              <a:t>VtC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-XES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区域的面积。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70A8635-0C27-6B03-065A-2C64B3E9B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88" y="2122225"/>
            <a:ext cx="4515114" cy="38759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85C00B-2DA1-1196-970D-9683B929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766" y="2321788"/>
            <a:ext cx="4390975" cy="3476841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C587BA18-F74D-4C4A-05E1-76339DC44F11}"/>
              </a:ext>
            </a:extLst>
          </p:cNvPr>
          <p:cNvSpPr/>
          <p:nvPr/>
        </p:nvSpPr>
        <p:spPr>
          <a:xfrm>
            <a:off x="5083723" y="3500651"/>
            <a:ext cx="1153303" cy="60732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7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878EA90-F28D-F0A5-11AC-4909ACAD3172}"/>
              </a:ext>
            </a:extLst>
          </p:cNvPr>
          <p:cNvSpPr txBox="1"/>
          <p:nvPr/>
        </p:nvSpPr>
        <p:spPr>
          <a:xfrm>
            <a:off x="770021" y="2571320"/>
            <a:ext cx="10238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/>
              <a:t>第一部分：</a:t>
            </a:r>
            <a:r>
              <a:rPr lang="en-US" altLang="zh-C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XES</a:t>
            </a:r>
            <a:r>
              <a:rPr lang="zh-CN" altLang="en-US" sz="7200" dirty="0"/>
              <a:t>基础知识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8708D0B7-A4DB-C402-CB1A-90C410E2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4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发射谱2">
            <a:extLst>
              <a:ext uri="{FF2B5EF4-FFF2-40B4-BE49-F238E27FC236}">
                <a16:creationId xmlns:a16="http://schemas.microsoft.com/office/drawing/2014/main" id="{663E1F53-03B3-4A72-C8ED-ECA4296B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37" t="6015" r="19393" b="6514"/>
          <a:stretch>
            <a:fillRect/>
          </a:stretch>
        </p:blipFill>
        <p:spPr>
          <a:xfrm>
            <a:off x="98218" y="1191228"/>
            <a:ext cx="3550383" cy="3314472"/>
          </a:xfrm>
          <a:prstGeom prst="rect">
            <a:avLst/>
          </a:prstGeom>
        </p:spPr>
      </p:pic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353E0C8B-2079-1520-771C-14CE97DD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826F676D-715C-2C11-1F13-77C0F316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297" y="205007"/>
            <a:ext cx="65976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1.1 Rapid XAFS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台式</a:t>
            </a:r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XES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谱仪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2199942-E5D6-232C-9B5D-2F44CED0EC9E}"/>
              </a:ext>
            </a:extLst>
          </p:cNvPr>
          <p:cNvSpPr txBox="1"/>
          <p:nvPr/>
        </p:nvSpPr>
        <p:spPr>
          <a:xfrm>
            <a:off x="291280" y="4684924"/>
            <a:ext cx="2658176" cy="11630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latin typeface="Times New Roman" panose="02020603050405020304" pitchFamily="18" charset="0"/>
              </a:rPr>
              <a:t>能量范围</a:t>
            </a:r>
            <a:r>
              <a:rPr lang="en-US" altLang="zh-CN" sz="1600" b="1" dirty="0">
                <a:latin typeface="Times New Roman" panose="02020603050405020304" pitchFamily="18" charset="0"/>
              </a:rPr>
              <a:t>: 4.5 - 20 keV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</a:rPr>
              <a:t>能量分辨率</a:t>
            </a:r>
            <a:r>
              <a:rPr lang="en-US" altLang="zh-CN" sz="1600" b="1" dirty="0">
                <a:latin typeface="Times New Roman" panose="02020603050405020304" pitchFamily="18" charset="0"/>
              </a:rPr>
              <a:t>: </a:t>
            </a:r>
            <a:r>
              <a:rPr lang="en-US" altLang="zh-CN" sz="1600" b="1" dirty="0">
                <a:latin typeface="Times New Roman" panose="02020603050405020304" pitchFamily="18" charset="0"/>
                <a:sym typeface="+mn-ea"/>
              </a:rPr>
              <a:t>≤ 1 eV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sym typeface="+mn-ea"/>
              </a:rPr>
              <a:t>电子空穴对</a:t>
            </a:r>
            <a:r>
              <a:rPr lang="en-US" altLang="zh-CN" sz="1600" b="1" dirty="0">
                <a:latin typeface="Times New Roman" panose="02020603050405020304" pitchFamily="18" charset="0"/>
                <a:sym typeface="+mn-ea"/>
              </a:rPr>
              <a:t>: &gt;10</a:t>
            </a:r>
            <a:r>
              <a:rPr lang="en-US" altLang="zh-CN" sz="1600" b="1" baseline="30000" dirty="0">
                <a:latin typeface="Times New Roman" panose="02020603050405020304" pitchFamily="18" charset="0"/>
                <a:sym typeface="+mn-ea"/>
              </a:rPr>
              <a:t>12</a:t>
            </a:r>
            <a:r>
              <a:rPr lang="en-US" altLang="zh-CN" sz="1600" b="1" dirty="0">
                <a:latin typeface="Times New Roman" panose="02020603050405020304" pitchFamily="18" charset="0"/>
                <a:sym typeface="+mn-ea"/>
              </a:rPr>
              <a:t>/s</a:t>
            </a:r>
          </a:p>
        </p:txBody>
      </p:sp>
      <p:pic>
        <p:nvPicPr>
          <p:cNvPr id="10" name="图片 9" descr="图表&#10;&#10;AI 生成的内容可能不正确。">
            <a:extLst>
              <a:ext uri="{FF2B5EF4-FFF2-40B4-BE49-F238E27FC236}">
                <a16:creationId xmlns:a16="http://schemas.microsoft.com/office/drawing/2014/main" id="{8762097F-6A7A-7605-F58E-FD95C6C930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21" y="1349774"/>
            <a:ext cx="3819039" cy="302498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E3D0BC2-F920-74D9-8076-E570B403BE34}"/>
              </a:ext>
            </a:extLst>
          </p:cNvPr>
          <p:cNvSpPr txBox="1"/>
          <p:nvPr/>
        </p:nvSpPr>
        <p:spPr>
          <a:xfrm>
            <a:off x="3661841" y="4684924"/>
            <a:ext cx="3254598" cy="12044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  <a:r>
              <a:rPr lang="zh-CN" altLang="en-US" sz="1600" b="1" dirty="0">
                <a:latin typeface="Times New Roman" panose="02020603050405020304" pitchFamily="18" charset="0"/>
              </a:rPr>
              <a:t>射线源：高能</a:t>
            </a:r>
            <a:r>
              <a:rPr lang="en-US" altLang="zh-CN" sz="1600" b="1" dirty="0">
                <a:latin typeface="Times New Roman" panose="02020603050405020304" pitchFamily="18" charset="0"/>
              </a:rPr>
              <a:t>X</a:t>
            </a:r>
            <a:r>
              <a:rPr lang="zh-CN" altLang="en-US" sz="1600" b="1" dirty="0">
                <a:latin typeface="Times New Roman" panose="02020603050405020304" pitchFamily="18" charset="0"/>
              </a:rPr>
              <a:t>射线光子束</a:t>
            </a:r>
            <a:endParaRPr lang="en-US" altLang="zh-CN" sz="1600" b="1" dirty="0">
              <a:latin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单色器：能量的选择与聚焦</a:t>
            </a:r>
            <a:endParaRPr lang="en-US" altLang="zh-CN" sz="1600" b="0" dirty="0">
              <a:solidFill>
                <a:schemeClr val="tx1"/>
              </a:solidFill>
              <a:latin typeface="Times New Roman" panose="02020603050405020304" pitchFamily="18" charset="0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SDD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探测器：</a:t>
            </a:r>
            <a:r>
              <a:rPr lang="zh-CN" altLang="en-US" sz="1600" b="1" dirty="0">
                <a:latin typeface="Times New Roman" panose="02020603050405020304" pitchFamily="18" charset="0"/>
              </a:rPr>
              <a:t>信号采集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99990E6-A066-C0DB-E011-BE1B51643DD0}"/>
              </a:ext>
            </a:extLst>
          </p:cNvPr>
          <p:cNvSpPr txBox="1"/>
          <p:nvPr/>
        </p:nvSpPr>
        <p:spPr>
          <a:xfrm>
            <a:off x="7628825" y="4684924"/>
            <a:ext cx="3254598" cy="153240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XES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信号来源于材料自身退激发过程产生的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	X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射线荧光信号，并不依赖于入射光的强度，只要大于</a:t>
            </a:r>
            <a:r>
              <a:rPr lang="zh-CN" altLang="en-US" sz="1600" b="1" dirty="0">
                <a:latin typeface="Times New Roman" panose="02020603050405020304" pitchFamily="18" charset="0"/>
              </a:rPr>
              <a:t>激发所需能量，都可以被利用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299688F-DC93-7EE9-30D0-D38F9855B87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7074" y="1469154"/>
            <a:ext cx="3550383" cy="29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>
            <a:spLocks noChangeArrowheads="1"/>
          </p:cNvSpPr>
          <p:nvPr/>
        </p:nvSpPr>
        <p:spPr bwMode="auto">
          <a:xfrm>
            <a:off x="442840" y="300636"/>
            <a:ext cx="630171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1.2 X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射线发射谱（</a:t>
            </a:r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XES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）分类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69129" y="2713564"/>
            <a:ext cx="10435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入射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射线能量的不同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80342" y="3415347"/>
            <a:ext cx="1265035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dirty="0"/>
              <a:t>X</a:t>
            </a:r>
            <a:r>
              <a:rPr lang="zh-CN" altLang="en-US" dirty="0"/>
              <a:t>射线发射谱（</a:t>
            </a:r>
            <a:r>
              <a:rPr lang="en-US" altLang="zh-CN" dirty="0"/>
              <a:t>XES</a:t>
            </a:r>
            <a:r>
              <a:rPr lang="zh-CN" altLang="en-US" dirty="0"/>
              <a:t>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830163" y="2967335"/>
            <a:ext cx="1292822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zh-CN" altLang="zh-CN" dirty="0"/>
              <a:t>共振非弹性</a:t>
            </a:r>
            <a:r>
              <a:rPr lang="en-US" altLang="zh-CN" dirty="0"/>
              <a:t>X</a:t>
            </a:r>
            <a:r>
              <a:rPr lang="zh-CN" altLang="zh-CN" dirty="0"/>
              <a:t>射线（</a:t>
            </a:r>
            <a:r>
              <a:rPr lang="en-US" altLang="zh-CN" dirty="0"/>
              <a:t>RIXS</a:t>
            </a:r>
            <a:r>
              <a:rPr lang="zh-CN" altLang="zh-CN" dirty="0"/>
              <a:t>）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324235" y="2212237"/>
            <a:ext cx="1265035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zh-CN" altLang="en-US" dirty="0"/>
              <a:t>共振</a:t>
            </a:r>
            <a:r>
              <a:rPr lang="en-US" altLang="zh-CN" dirty="0"/>
              <a:t>X</a:t>
            </a:r>
            <a:r>
              <a:rPr lang="zh-CN" altLang="en-US" dirty="0"/>
              <a:t>射线发射谱（</a:t>
            </a:r>
            <a:r>
              <a:rPr lang="en-US" altLang="zh-CN" dirty="0"/>
              <a:t>RXES</a:t>
            </a:r>
            <a:r>
              <a:rPr lang="zh-CN" altLang="en-US" dirty="0"/>
              <a:t>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791229" y="4427087"/>
            <a:ext cx="1265035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zh-CN" altLang="en-US" dirty="0">
                <a:highlight>
                  <a:srgbClr val="FFFF00"/>
                </a:highlight>
              </a:rPr>
              <a:t>非共振</a:t>
            </a:r>
            <a:r>
              <a:rPr lang="en-US" altLang="zh-CN" dirty="0">
                <a:highlight>
                  <a:srgbClr val="FFFF00"/>
                </a:highlight>
              </a:rPr>
              <a:t>X</a:t>
            </a:r>
            <a:r>
              <a:rPr lang="zh-CN" altLang="en-US" dirty="0">
                <a:highlight>
                  <a:srgbClr val="FFFF00"/>
                </a:highlight>
              </a:rPr>
              <a:t>射线发射谱（</a:t>
            </a:r>
            <a:r>
              <a:rPr lang="en-US" altLang="zh-CN" dirty="0">
                <a:highlight>
                  <a:srgbClr val="FFFF00"/>
                </a:highlight>
              </a:rPr>
              <a:t>NXES</a:t>
            </a:r>
            <a:r>
              <a:rPr lang="zh-CN" altLang="en-US" dirty="0">
                <a:highlight>
                  <a:srgbClr val="FFFF00"/>
                </a:highlight>
              </a:rPr>
              <a:t>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179276" y="1569133"/>
            <a:ext cx="2090202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zh-CN" altLang="zh-CN" dirty="0"/>
              <a:t>入射光子能量（</a:t>
            </a:r>
            <a:r>
              <a:rPr lang="en-US" altLang="zh-CN" dirty="0" err="1"/>
              <a:t>ω</a:t>
            </a:r>
            <a:r>
              <a:rPr lang="en-US" altLang="zh-CN" baseline="-25000" dirty="0" err="1"/>
              <a:t>in</a:t>
            </a:r>
            <a:r>
              <a:rPr lang="zh-CN" altLang="zh-CN" dirty="0"/>
              <a:t>）和出射光子能量（</a:t>
            </a:r>
            <a:r>
              <a:rPr lang="en-US" altLang="zh-CN" dirty="0" err="1"/>
              <a:t>ω</a:t>
            </a:r>
            <a:r>
              <a:rPr lang="en-US" altLang="zh-CN" baseline="-25000" dirty="0" err="1"/>
              <a:t>out</a:t>
            </a:r>
            <a:r>
              <a:rPr lang="zh-CN" altLang="zh-CN" dirty="0"/>
              <a:t>）相等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9830163" y="1569133"/>
            <a:ext cx="1292821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zh-CN" altLang="zh-CN" dirty="0"/>
              <a:t>共振弹性散</a:t>
            </a:r>
            <a:r>
              <a:rPr lang="en-US" altLang="zh-CN" dirty="0"/>
              <a:t>X</a:t>
            </a:r>
            <a:r>
              <a:rPr lang="zh-CN" altLang="zh-CN" dirty="0"/>
              <a:t>射线（</a:t>
            </a:r>
            <a:r>
              <a:rPr lang="en-US" altLang="zh-CN" dirty="0"/>
              <a:t>REXS</a:t>
            </a:r>
            <a:r>
              <a:rPr lang="zh-CN" altLang="zh-CN" dirty="0"/>
              <a:t>）</a:t>
            </a:r>
            <a:endParaRPr lang="zh-CN" altLang="en-US" dirty="0"/>
          </a:p>
        </p:txBody>
      </p:sp>
      <p:sp>
        <p:nvSpPr>
          <p:cNvPr id="14" name="箭头: 右 13"/>
          <p:cNvSpPr/>
          <p:nvPr/>
        </p:nvSpPr>
        <p:spPr>
          <a:xfrm>
            <a:off x="1594613" y="3629677"/>
            <a:ext cx="1043598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大括号 14"/>
          <p:cNvSpPr/>
          <p:nvPr/>
        </p:nvSpPr>
        <p:spPr>
          <a:xfrm>
            <a:off x="2687447" y="2703121"/>
            <a:ext cx="447030" cy="2110041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>
            <a:off x="6646736" y="1914455"/>
            <a:ext cx="447030" cy="158651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167459" y="3027222"/>
            <a:ext cx="2090202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zh-CN" altLang="zh-CN" dirty="0"/>
              <a:t>入射光子能量（</a:t>
            </a:r>
            <a:r>
              <a:rPr lang="en-US" altLang="zh-CN" dirty="0" err="1"/>
              <a:t>ω</a:t>
            </a:r>
            <a:r>
              <a:rPr lang="en-US" altLang="zh-CN" baseline="-25000" dirty="0" err="1"/>
              <a:t>in</a:t>
            </a:r>
            <a:r>
              <a:rPr lang="zh-CN" altLang="zh-CN" dirty="0"/>
              <a:t>）和出射光子能量（</a:t>
            </a:r>
            <a:r>
              <a:rPr lang="en-US" altLang="zh-CN" dirty="0" err="1"/>
              <a:t>ω</a:t>
            </a:r>
            <a:r>
              <a:rPr lang="en-US" altLang="zh-CN" baseline="-25000" dirty="0" err="1"/>
              <a:t>out</a:t>
            </a:r>
            <a:r>
              <a:rPr lang="zh-CN" altLang="zh-CN" dirty="0"/>
              <a:t>）</a:t>
            </a:r>
            <a:r>
              <a:rPr lang="zh-CN" altLang="en-US" dirty="0"/>
              <a:t>不</a:t>
            </a:r>
            <a:r>
              <a:rPr lang="zh-CN" altLang="zh-CN" dirty="0"/>
              <a:t>相等</a:t>
            </a:r>
            <a:endParaRPr lang="zh-CN" altLang="en-US" dirty="0"/>
          </a:p>
        </p:txBody>
      </p:sp>
      <p:sp>
        <p:nvSpPr>
          <p:cNvPr id="18" name="箭头: 右 17"/>
          <p:cNvSpPr/>
          <p:nvPr/>
        </p:nvSpPr>
        <p:spPr>
          <a:xfrm>
            <a:off x="9341666" y="1911366"/>
            <a:ext cx="436933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/>
          <p:cNvSpPr/>
          <p:nvPr/>
        </p:nvSpPr>
        <p:spPr>
          <a:xfrm>
            <a:off x="9331354" y="3398031"/>
            <a:ext cx="436933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204840" y="2212237"/>
            <a:ext cx="1476268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在吸收边附近进行入射能量调节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3176031" y="4150089"/>
            <a:ext cx="1416595" cy="14773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入射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射线的光子能量远大于待测元素吸收边的能量</a:t>
            </a:r>
            <a:endParaRPr lang="zh-CN" altLang="en-US" dirty="0"/>
          </a:p>
        </p:txBody>
      </p:sp>
      <p:sp>
        <p:nvSpPr>
          <p:cNvPr id="28" name="箭头: 右 27"/>
          <p:cNvSpPr/>
          <p:nvPr/>
        </p:nvSpPr>
        <p:spPr>
          <a:xfrm>
            <a:off x="4784205" y="2594132"/>
            <a:ext cx="436933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箭头: 右 28"/>
          <p:cNvSpPr/>
          <p:nvPr/>
        </p:nvSpPr>
        <p:spPr>
          <a:xfrm>
            <a:off x="4659981" y="4744596"/>
            <a:ext cx="436933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5144413" y="4061678"/>
            <a:ext cx="2110037" cy="175432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退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激发出特定能量的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射线荧光信号，</a:t>
            </a:r>
            <a:r>
              <a:rPr lang="zh-CN" altLang="zh-CN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荧光信号能量仅由退激发过程中相应能级差决定，不依赖于入射光能量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34" name="箭头: 右 33"/>
          <p:cNvSpPr/>
          <p:nvPr/>
        </p:nvSpPr>
        <p:spPr>
          <a:xfrm>
            <a:off x="7304373" y="4769321"/>
            <a:ext cx="436933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左大括号 34"/>
          <p:cNvSpPr/>
          <p:nvPr/>
        </p:nvSpPr>
        <p:spPr>
          <a:xfrm>
            <a:off x="9884942" y="4337930"/>
            <a:ext cx="319283" cy="114750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9084192" y="4140417"/>
            <a:ext cx="960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跃迁能级不同</a:t>
            </a:r>
            <a:endParaRPr lang="zh-CN" altLang="en-US" dirty="0"/>
          </a:p>
        </p:txBody>
      </p:sp>
      <p:sp>
        <p:nvSpPr>
          <p:cNvPr id="38" name="箭头: 右 37"/>
          <p:cNvSpPr/>
          <p:nvPr/>
        </p:nvSpPr>
        <p:spPr>
          <a:xfrm>
            <a:off x="9121003" y="4799595"/>
            <a:ext cx="721124" cy="238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10219540" y="4167917"/>
            <a:ext cx="960392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i="1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α</a:t>
            </a:r>
            <a:r>
              <a:rPr lang="zh-CN" alt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谱线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228392" y="5256151"/>
            <a:ext cx="930673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i="1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β</a:t>
            </a:r>
            <a:r>
              <a:rPr lang="zh-CN" altLang="en-US" i="1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谱线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2" name="图片 1" descr="东营之花">
            <a:extLst>
              <a:ext uri="{FF2B5EF4-FFF2-40B4-BE49-F238E27FC236}">
                <a16:creationId xmlns:a16="http://schemas.microsoft.com/office/drawing/2014/main" id="{1FD48A45-528A-C8F4-4146-8CB4FB6EE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3" y="1245016"/>
            <a:ext cx="4581051" cy="34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文本框 4"/>
          <p:cNvSpPr txBox="1">
            <a:spLocks noChangeArrowheads="1"/>
          </p:cNvSpPr>
          <p:nvPr/>
        </p:nvSpPr>
        <p:spPr bwMode="auto">
          <a:xfrm>
            <a:off x="153777" y="128588"/>
            <a:ext cx="659765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1.3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射线发射谱（</a:t>
            </a:r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XES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）基本原理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95031" y="3098537"/>
            <a:ext cx="4024938" cy="128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: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局域结构信息，化学态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K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b="1" baseline="-250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1,3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K</a:t>
            </a:r>
            <a:r>
              <a:rPr lang="en-US" altLang="zh-CN" b="1" dirty="0"/>
              <a:t>′</a:t>
            </a:r>
            <a:r>
              <a:rPr lang="en-US" altLang="zh-CN" dirty="0"/>
              <a:t>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化学态，电子自旋态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K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</a:t>
            </a:r>
            <a:r>
              <a:rPr lang="en-US" altLang="zh-CN" b="1" baseline="-250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2,5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,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K</a:t>
            </a:r>
            <a:r>
              <a:rPr lang="en-US" altLang="zh-CN" b="1" dirty="0"/>
              <a:t>″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配体信息，区分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C\N\O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95031" y="1052511"/>
            <a:ext cx="4874508" cy="170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XAS</a:t>
            </a:r>
            <a:r>
              <a:rPr lang="en-US" altLang="zh-CN" dirty="0"/>
              <a:t>: </a:t>
            </a:r>
            <a:r>
              <a:rPr lang="zh-CN" altLang="en-US" dirty="0"/>
              <a:t>光子入射→电子跃迁（</a:t>
            </a:r>
            <a:r>
              <a:rPr lang="en-US" altLang="zh-CN" dirty="0"/>
              <a:t>1s → </a:t>
            </a:r>
            <a:r>
              <a:rPr lang="zh-CN" altLang="en-US" dirty="0"/>
              <a:t>未占据态）→ 核心空穴形成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XES</a:t>
            </a:r>
            <a:r>
              <a:rPr lang="en-US" altLang="zh-CN" dirty="0"/>
              <a:t>: </a:t>
            </a:r>
            <a:r>
              <a:rPr lang="zh-CN" altLang="en-US" dirty="0"/>
              <a:t>核心空穴存在→电子弛豫（高能级→低能级）→ </a:t>
            </a:r>
            <a:r>
              <a:rPr lang="en-US" altLang="zh-CN" dirty="0"/>
              <a:t>X</a:t>
            </a:r>
            <a:r>
              <a:rPr lang="zh-CN" altLang="zh-CN" dirty="0"/>
              <a:t>射线荧光产生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801659" y="5118563"/>
            <a:ext cx="9614251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XAFS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反映了电子态的未占据态密度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XES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则与占据态的密度有关。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XAFS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XES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相辅相成，可以实现对外层轨道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未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占据态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信息和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占据态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信息的全方位探测。</a:t>
            </a:r>
            <a:endParaRPr lang="zh-CN" altLang="en-US" dirty="0"/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80DFA609-2522-1C10-436D-F07FE4FE4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54316" y="1021990"/>
            <a:ext cx="6007289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α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轨道电子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轨道的跃迁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dirty="0"/>
              <a:t>由于</a:t>
            </a:r>
            <a:r>
              <a:rPr lang="en-US" altLang="zh-CN" dirty="0"/>
              <a:t>2p</a:t>
            </a:r>
            <a:r>
              <a:rPr lang="zh-CN" altLang="zh-CN" dirty="0"/>
              <a:t>轨道的劈裂，又可将其细分为 </a:t>
            </a:r>
            <a:r>
              <a:rPr lang="en-US" altLang="zh-CN" dirty="0"/>
              <a:t>K</a:t>
            </a:r>
            <a:r>
              <a:rPr lang="en-US" altLang="zh-CN" i="1" dirty="0"/>
              <a:t>α</a:t>
            </a:r>
            <a:r>
              <a:rPr lang="en-US" altLang="zh-CN" baseline="-25000" dirty="0"/>
              <a:t>1</a:t>
            </a:r>
            <a:r>
              <a:rPr lang="zh-CN" altLang="zh-CN" dirty="0"/>
              <a:t>和</a:t>
            </a:r>
            <a:r>
              <a:rPr lang="en-US" altLang="zh-CN" dirty="0"/>
              <a:t>K</a:t>
            </a:r>
            <a:r>
              <a:rPr lang="en-US" altLang="zh-CN" i="1" dirty="0"/>
              <a:t>α</a:t>
            </a:r>
            <a:r>
              <a:rPr lang="en-US" altLang="zh-CN" baseline="-25000" dirty="0"/>
              <a:t>2</a:t>
            </a:r>
            <a:r>
              <a:rPr lang="zh-CN" altLang="zh-CN" dirty="0"/>
              <a:t>谱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505079" y="4869309"/>
            <a:ext cx="4419073" cy="74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0" algn="just">
              <a:lnSpc>
                <a:spcPct val="125000"/>
              </a:lnSpc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发射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谱线示意图以及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射线发射谱基本原理示意图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67848" y="2838991"/>
            <a:ext cx="67200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zh-CN" dirty="0"/>
          </a:p>
          <a:p>
            <a:pPr algn="just">
              <a:lnSpc>
                <a:spcPct val="150000"/>
              </a:lnSpc>
            </a:pPr>
            <a:r>
              <a:rPr lang="en-US" altLang="zh-CN" dirty="0">
                <a:highlight>
                  <a:srgbClr val="FFFF00"/>
                </a:highlight>
              </a:rPr>
              <a:t>Kβ</a:t>
            </a:r>
            <a:r>
              <a:rPr lang="en-US" altLang="zh-CN" baseline="-25000" dirty="0">
                <a:highlight>
                  <a:srgbClr val="FFFF00"/>
                </a:highlight>
              </a:rPr>
              <a:t>2,5</a:t>
            </a:r>
            <a:r>
              <a:rPr lang="en-US" altLang="zh-CN" b="1" dirty="0">
                <a:highlight>
                  <a:srgbClr val="FFFF00"/>
                </a:highlight>
              </a:rPr>
              <a:t>/</a:t>
            </a:r>
            <a:r>
              <a:rPr lang="en-US" altLang="zh-CN" dirty="0">
                <a:highlight>
                  <a:srgbClr val="FFFF00"/>
                </a:highlight>
              </a:rPr>
              <a:t> K</a:t>
            </a:r>
            <a:r>
              <a:rPr lang="en-US" altLang="zh-CN" i="1" dirty="0">
                <a:highlight>
                  <a:srgbClr val="FFFF00"/>
                </a:highlight>
              </a:rPr>
              <a:t>β</a:t>
            </a:r>
            <a:r>
              <a:rPr lang="en-US" altLang="zh-CN" dirty="0">
                <a:highlight>
                  <a:srgbClr val="FFFF00"/>
                </a:highlight>
              </a:rPr>
              <a:t>″ </a:t>
            </a:r>
            <a:r>
              <a:rPr lang="zh-CN" altLang="en-US" dirty="0"/>
              <a:t>（卫星峰）：来源于 </a:t>
            </a:r>
            <a:r>
              <a:rPr lang="en-US" altLang="zh-CN" dirty="0"/>
              <a:t>3d </a:t>
            </a:r>
            <a:r>
              <a:rPr lang="zh-CN" altLang="en-US" dirty="0"/>
              <a:t>过渡金属 </a:t>
            </a:r>
            <a:r>
              <a:rPr lang="en-US" altLang="zh-CN" dirty="0"/>
              <a:t>3d </a:t>
            </a:r>
            <a:r>
              <a:rPr lang="zh-CN" altLang="en-US" dirty="0"/>
              <a:t>或 </a:t>
            </a:r>
            <a:r>
              <a:rPr lang="en-US" altLang="zh-CN" dirty="0"/>
              <a:t>4p </a:t>
            </a:r>
            <a:r>
              <a:rPr lang="zh-CN" altLang="en-US" dirty="0"/>
              <a:t>轨道与配位原子 </a:t>
            </a:r>
            <a:r>
              <a:rPr lang="en-US" altLang="zh-CN" dirty="0"/>
              <a:t>1s </a:t>
            </a:r>
            <a:r>
              <a:rPr lang="zh-CN" altLang="en-US" dirty="0"/>
              <a:t>或 </a:t>
            </a:r>
            <a:r>
              <a:rPr lang="en-US" altLang="zh-CN" dirty="0"/>
              <a:t>2p </a:t>
            </a:r>
            <a:r>
              <a:rPr lang="zh-CN" altLang="en-US" dirty="0"/>
              <a:t>轨道相互作用的杂化轨道向 </a:t>
            </a:r>
            <a:r>
              <a:rPr lang="en-US" altLang="zh-CN" dirty="0"/>
              <a:t>1s </a:t>
            </a:r>
            <a:r>
              <a:rPr lang="zh-CN" altLang="en-US" dirty="0"/>
              <a:t>轨道的跃迁，</a:t>
            </a:r>
            <a:r>
              <a:rPr lang="zh-CN" altLang="zh-CN" dirty="0"/>
              <a:t>又被称为价带至芯能级发射谱（</a:t>
            </a:r>
            <a:r>
              <a:rPr lang="en-US" altLang="zh-CN" dirty="0"/>
              <a:t>Valence to Core X-ray emission spectroscopy</a:t>
            </a:r>
            <a:r>
              <a:rPr lang="zh-CN" altLang="zh-CN" dirty="0"/>
              <a:t>，</a:t>
            </a:r>
            <a:r>
              <a:rPr lang="en-US" altLang="zh-CN" dirty="0" err="1"/>
              <a:t>VtC</a:t>
            </a:r>
            <a:r>
              <a:rPr lang="en-US" altLang="zh-CN" dirty="0"/>
              <a:t>-XES</a:t>
            </a:r>
            <a:r>
              <a:rPr lang="zh-CN" altLang="en-US" dirty="0"/>
              <a:t>）。</a:t>
            </a:r>
            <a:r>
              <a:rPr lang="en-US" altLang="zh-CN" dirty="0"/>
              <a:t>K</a:t>
            </a:r>
            <a:r>
              <a:rPr lang="en-US" altLang="zh-CN" i="1" dirty="0"/>
              <a:t>β</a:t>
            </a:r>
            <a:r>
              <a:rPr lang="en-US" altLang="zh-CN" baseline="-25000" dirty="0"/>
              <a:t>2,5</a:t>
            </a:r>
            <a:r>
              <a:rPr lang="zh-CN" altLang="zh-CN" dirty="0"/>
              <a:t>和</a:t>
            </a:r>
            <a:r>
              <a:rPr lang="en-US" altLang="zh-CN" dirty="0"/>
              <a:t>K</a:t>
            </a:r>
            <a:r>
              <a:rPr lang="en-US" altLang="zh-CN" i="1" dirty="0"/>
              <a:t>β</a:t>
            </a:r>
            <a:r>
              <a:rPr lang="en-US" altLang="zh-CN" dirty="0"/>
              <a:t>″</a:t>
            </a:r>
            <a:r>
              <a:rPr lang="zh-CN" altLang="zh-CN" dirty="0"/>
              <a:t>的能量分离与配体</a:t>
            </a:r>
            <a:r>
              <a:rPr lang="en-US" altLang="zh-CN" dirty="0"/>
              <a:t>s</a:t>
            </a:r>
            <a:r>
              <a:rPr lang="zh-CN" altLang="zh-CN" dirty="0"/>
              <a:t>轨道和</a:t>
            </a:r>
            <a:r>
              <a:rPr lang="en-US" altLang="zh-CN" dirty="0"/>
              <a:t>p</a:t>
            </a:r>
            <a:r>
              <a:rPr lang="zh-CN" altLang="zh-CN" dirty="0"/>
              <a:t>轨道的结合能差相关</a:t>
            </a:r>
            <a:r>
              <a:rPr lang="zh-CN" altLang="en-US" dirty="0"/>
              <a:t>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822998" y="6266117"/>
            <a:ext cx="4197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[1]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Inorg Chem, 2015, 54(13): 6410-6422.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310534" y="2122814"/>
            <a:ext cx="6094854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Kβ</a:t>
            </a:r>
            <a:r>
              <a:rPr lang="en-US" altLang="zh-CN" baseline="-25000" dirty="0"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1,3</a:t>
            </a:r>
            <a:r>
              <a:rPr lang="en-US" altLang="zh-CN" b="1" dirty="0">
                <a:highlight>
                  <a:srgbClr val="FFFF00"/>
                </a:highlight>
              </a:rPr>
              <a:t>/</a:t>
            </a:r>
            <a:r>
              <a:rPr lang="en-US" altLang="zh-CN" dirty="0">
                <a:highlight>
                  <a:srgbClr val="FFFF00"/>
                </a:highlight>
              </a:rPr>
              <a:t>K</a:t>
            </a:r>
            <a:r>
              <a:rPr lang="en-US" altLang="zh-CN" i="1" dirty="0">
                <a:highlight>
                  <a:srgbClr val="FFFF00"/>
                </a:highlight>
              </a:rPr>
              <a:t>β</a:t>
            </a:r>
            <a:r>
              <a:rPr lang="en-US" altLang="zh-CN" dirty="0">
                <a:highlight>
                  <a:srgbClr val="FFFF00"/>
                </a:highlight>
              </a:rPr>
              <a:t>′ </a:t>
            </a:r>
            <a:r>
              <a:rPr lang="zh-CN" altLang="zh-CN" dirty="0"/>
              <a:t>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3p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轨道电子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1s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轨道的跃迁</a:t>
            </a:r>
            <a:r>
              <a:rPr lang="zh-CN" altLang="zh-CN" dirty="0"/>
              <a:t>。</a:t>
            </a:r>
            <a:r>
              <a:rPr lang="en-US" altLang="zh-CN" dirty="0"/>
              <a:t>K</a:t>
            </a:r>
            <a:r>
              <a:rPr lang="en-US" altLang="zh-CN" i="1" dirty="0"/>
              <a:t>β</a:t>
            </a:r>
            <a:r>
              <a:rPr lang="en-US" altLang="zh-CN" dirty="0"/>
              <a:t>′</a:t>
            </a:r>
            <a:r>
              <a:rPr lang="zh-CN" altLang="en-US" dirty="0"/>
              <a:t>存在</a:t>
            </a:r>
            <a:r>
              <a:rPr lang="zh-CN" altLang="zh-CN" dirty="0"/>
              <a:t>其低能方向</a:t>
            </a:r>
            <a:r>
              <a:rPr lang="zh-CN" altLang="en-US" dirty="0"/>
              <a:t>，源</a:t>
            </a:r>
            <a:r>
              <a:rPr lang="zh-CN" altLang="zh-CN" dirty="0"/>
              <a:t>于</a:t>
            </a:r>
            <a:r>
              <a:rPr lang="en-US" altLang="zh-CN" dirty="0"/>
              <a:t>3p</a:t>
            </a:r>
            <a:r>
              <a:rPr lang="zh-CN" altLang="zh-CN" dirty="0"/>
              <a:t>与</a:t>
            </a:r>
            <a:r>
              <a:rPr lang="en-US" altLang="zh-CN" dirty="0"/>
              <a:t>3d</a:t>
            </a:r>
            <a:r>
              <a:rPr lang="zh-CN" altLang="zh-CN" dirty="0"/>
              <a:t>轨道中未成对电子的交换</a:t>
            </a:r>
            <a:r>
              <a:rPr lang="zh-CN" altLang="en-US" dirty="0"/>
              <a:t>相互作用。</a:t>
            </a:r>
            <a:endParaRPr lang="en-US" altLang="zh-CN" dirty="0"/>
          </a:p>
        </p:txBody>
      </p:sp>
      <p:sp>
        <p:nvSpPr>
          <p:cNvPr id="16" name="文本框 4"/>
          <p:cNvSpPr txBox="1">
            <a:spLocks noChangeArrowheads="1"/>
          </p:cNvSpPr>
          <p:nvPr/>
        </p:nvSpPr>
        <p:spPr bwMode="auto">
          <a:xfrm>
            <a:off x="426260" y="156414"/>
            <a:ext cx="47351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1.4 Kα 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和</a:t>
            </a:r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Kβ</a:t>
            </a:r>
            <a:r>
              <a:rPr lang="zh-CN" alt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谱线的来源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0549" y="896314"/>
            <a:ext cx="4893603" cy="3431193"/>
          </a:xfrm>
          <a:prstGeom prst="rect">
            <a:avLst/>
          </a:prstGeom>
        </p:spPr>
      </p:pic>
      <p:pic>
        <p:nvPicPr>
          <p:cNvPr id="2" name="图片 1" descr="东营之花">
            <a:extLst>
              <a:ext uri="{FF2B5EF4-FFF2-40B4-BE49-F238E27FC236}">
                <a16:creationId xmlns:a16="http://schemas.microsoft.com/office/drawing/2014/main" id="{E031DF28-89AA-A9D2-5A73-80F60ED81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BFF9D-9456-9E66-4401-7DE57096D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A3FCDC8-B025-14C6-463E-D384702D838C}"/>
              </a:ext>
            </a:extLst>
          </p:cNvPr>
          <p:cNvSpPr txBox="1"/>
          <p:nvPr/>
        </p:nvSpPr>
        <p:spPr>
          <a:xfrm>
            <a:off x="1438314" y="2523194"/>
            <a:ext cx="9315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/>
              <a:t>第二部分：</a:t>
            </a:r>
            <a:r>
              <a:rPr lang="en-US" altLang="zh-C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XES</a:t>
            </a:r>
            <a:r>
              <a:rPr lang="zh-CN" altLang="en-US" sz="7200" dirty="0"/>
              <a:t>的应用</a:t>
            </a:r>
          </a:p>
        </p:txBody>
      </p:sp>
      <p:pic>
        <p:nvPicPr>
          <p:cNvPr id="3" name="图片 2" descr="东营之花">
            <a:extLst>
              <a:ext uri="{FF2B5EF4-FFF2-40B4-BE49-F238E27FC236}">
                <a16:creationId xmlns:a16="http://schemas.microsoft.com/office/drawing/2014/main" id="{9903E384-63BF-B74E-FF88-F59A2F7B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737818" y="268090"/>
            <a:ext cx="1009835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2.1.1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α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/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K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α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sym typeface="Symbol" panose="05050102010706020507" pitchFamily="18" charset="2"/>
              </a:rPr>
              <a:t>的应用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33163" y="1109414"/>
            <a:ext cx="183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自旋态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5418" y="1073519"/>
            <a:ext cx="183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/>
              <a:t>价态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1515" y="1814010"/>
            <a:ext cx="4869810" cy="365372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629485" y="6405244"/>
            <a:ext cx="539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Inorganic Chemistry</a:t>
            </a:r>
            <a:r>
              <a:rPr lang="zh-CN" altLang="en-US" b="1" i="1" dirty="0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，</a:t>
            </a:r>
            <a:r>
              <a:rPr lang="en-US" altLang="zh-CN" b="1" i="1" dirty="0">
                <a:solidFill>
                  <a:srgbClr val="151515"/>
                </a:solidFill>
                <a:latin typeface="Roboto" panose="020F0502020204030204" pitchFamily="2" charset="0"/>
              </a:rPr>
              <a:t>2020, 59(17), 12518–12535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675" y="1729656"/>
            <a:ext cx="2820722" cy="3822428"/>
          </a:xfrm>
          <a:prstGeom prst="rect">
            <a:avLst/>
          </a:prstGeom>
        </p:spPr>
      </p:pic>
      <p:pic>
        <p:nvPicPr>
          <p:cNvPr id="5" name="图片 4" descr="东营之花">
            <a:extLst>
              <a:ext uri="{FF2B5EF4-FFF2-40B4-BE49-F238E27FC236}">
                <a16:creationId xmlns:a16="http://schemas.microsoft.com/office/drawing/2014/main" id="{0532F414-70BA-0DF1-BA49-B2356D20C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910" y="28366"/>
            <a:ext cx="1666762" cy="761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98DC56A-B671-7CC2-07CC-B6F8D75340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848"/>
          <a:stretch>
            <a:fillRect/>
          </a:stretch>
        </p:blipFill>
        <p:spPr>
          <a:xfrm>
            <a:off x="2013977" y="1981153"/>
            <a:ext cx="6298016" cy="36537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55DDECD-37A2-176F-C7AF-683B51A641EE}"/>
              </a:ext>
            </a:extLst>
          </p:cNvPr>
          <p:cNvSpPr txBox="1"/>
          <p:nvPr/>
        </p:nvSpPr>
        <p:spPr>
          <a:xfrm>
            <a:off x="6629485" y="6035912"/>
            <a:ext cx="3651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1" dirty="0">
                <a:solidFill>
                  <a:srgbClr val="151515"/>
                </a:solidFill>
                <a:latin typeface="Roboto" panose="020F0502020204030204" pitchFamily="2" charset="0"/>
              </a:rPr>
              <a:t>Anal. Chem. 2018, 90, 6587−6593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833EE1-6BF1-BCD0-CCD0-E93A40D37F64}"/>
              </a:ext>
            </a:extLst>
          </p:cNvPr>
          <p:cNvSpPr txBox="1"/>
          <p:nvPr/>
        </p:nvSpPr>
        <p:spPr>
          <a:xfrm>
            <a:off x="3442183" y="172965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Cr Kα1,2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7637CF-2F8D-CDB8-46BA-5A43A7C84F14}"/>
              </a:ext>
            </a:extLst>
          </p:cNvPr>
          <p:cNvSpPr txBox="1"/>
          <p:nvPr/>
        </p:nvSpPr>
        <p:spPr>
          <a:xfrm>
            <a:off x="7984782" y="1692427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Fe</a:t>
            </a:r>
            <a:r>
              <a:rPr lang="zh-CN" altLang="en-US" b="1" dirty="0"/>
              <a:t>的化合物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E613C13C-F0A4-452D-9A15-49794E624DF9}" vid="{2E45D11D-ADC4-4E3E-919A-EC570DAE92EE}"/>
    </a:ext>
  </a:extLst>
</a:theme>
</file>

<file path=ppt/theme/theme2.xml><?xml version="1.0" encoding="utf-8"?>
<a:theme xmlns:a="http://schemas.openxmlformats.org/drawingml/2006/main" name="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E613C13C-F0A4-452D-9A15-49794E624DF9}" vid="{2E45D11D-ADC4-4E3E-919A-EC570DAE92EE}"/>
    </a:ext>
  </a:extLst>
</a:theme>
</file>

<file path=ppt/theme/theme4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E613C13C-F0A4-452D-9A15-49794E624DF9}" vid="{2E45D11D-ADC4-4E3E-919A-EC570DAE92EE}"/>
    </a:ext>
  </a:extLst>
</a:theme>
</file>

<file path=ppt/theme/theme6.xml><?xml version="1.0" encoding="utf-8"?>
<a:theme xmlns:a="http://schemas.openxmlformats.org/drawingml/2006/main" name="2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11690</TotalTime>
  <Words>1902</Words>
  <Application>Microsoft Office PowerPoint</Application>
  <PresentationFormat>宽屏</PresentationFormat>
  <Paragraphs>138</Paragraphs>
  <Slides>24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Yu Gothic</vt:lpstr>
      <vt:lpstr>Yu Gothic UI Semibold</vt:lpstr>
      <vt:lpstr>等线</vt:lpstr>
      <vt:lpstr>等线 Light</vt:lpstr>
      <vt:lpstr>宋体</vt:lpstr>
      <vt:lpstr>Arial</vt:lpstr>
      <vt:lpstr>Calibri</vt:lpstr>
      <vt:lpstr>Franklin Gothic Book</vt:lpstr>
      <vt:lpstr>Franklin Gothic Medium</vt:lpstr>
      <vt:lpstr>Roboto</vt:lpstr>
      <vt:lpstr>Symbol</vt:lpstr>
      <vt:lpstr>Times New Roman</vt:lpstr>
      <vt:lpstr>Wingdings</vt:lpstr>
      <vt:lpstr>主题1</vt:lpstr>
      <vt:lpstr>Office 主题</vt:lpstr>
      <vt:lpstr>1_主题1</vt:lpstr>
      <vt:lpstr>1_Office 主题</vt:lpstr>
      <vt:lpstr>2_主题1</vt:lpstr>
      <vt:lpstr>2_Office 主题</vt:lpstr>
      <vt:lpstr>X射线发射谱（XES）原理及其应用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徐小峰</dc:creator>
  <cp:lastModifiedBy>lz h</cp:lastModifiedBy>
  <cp:revision>328</cp:revision>
  <dcterms:created xsi:type="dcterms:W3CDTF">2025-07-02T03:04:00Z</dcterms:created>
  <dcterms:modified xsi:type="dcterms:W3CDTF">2026-03-16T08:15:29Z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233EC291CACD406999AFD4FE17F08A7C_12</vt:lpwstr>
  </property>
  <property fmtid="{D5CDD505-2E9C-101B-9397-08002B2CF9AE}" pid="3" name="KSOProductBuildVer">
    <vt:lpwstr>2052-12.1.0.21915</vt:lpwstr>
  </property>
</Properties>
</file>